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93" r:id="rId7"/>
    <p:sldId id="295" r:id="rId8"/>
    <p:sldId id="294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92" r:id="rId17"/>
    <p:sldId id="274" r:id="rId18"/>
    <p:sldId id="275" r:id="rId19"/>
    <p:sldId id="277" r:id="rId20"/>
    <p:sldId id="280" r:id="rId21"/>
    <p:sldId id="281" r:id="rId22"/>
    <p:sldId id="282" r:id="rId23"/>
    <p:sldId id="283" r:id="rId24"/>
    <p:sldId id="284" r:id="rId25"/>
    <p:sldId id="296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9ED8-7843-4ADF-9FD3-5D9877B023B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6135-6513-4036-9DBD-B1A0F5B56C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Interventions Impact </a:t>
            </a:r>
            <a:r>
              <a:rPr lang="en-US" dirty="0" smtClean="0"/>
              <a:t>Assessment 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Ricardo Izurieta/Lani Steffens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(continued)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clinical and field trials, specific questions concerning previous illness, present symptoms, specific kinds of physical examination</a:t>
            </a:r>
          </a:p>
          <a:p>
            <a:endParaRPr lang="en-US" smtClean="0"/>
          </a:p>
          <a:p>
            <a:r>
              <a:rPr lang="en-US" smtClean="0"/>
              <a:t>Any physical examination will depend on the disease in question and the objectives of the assessment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(continued)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examinations are virtually always highly personal and requires privacy  and respect for individual dignity</a:t>
            </a:r>
          </a:p>
          <a:p>
            <a:r>
              <a:rPr lang="en-US" dirty="0" smtClean="0"/>
              <a:t>When privacy is required, a third person in the examination room is often important. In case of children mother or legal guardian should be present </a:t>
            </a:r>
          </a:p>
          <a:p>
            <a:r>
              <a:rPr lang="en-US" dirty="0" smtClean="0"/>
              <a:t>Women prefer to be examined by another woman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Examples of physical signs that can be taken in the field by paramedical staff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7438"/>
            <a:ext cx="8229600" cy="3738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Dermatological lesions</a:t>
            </a:r>
          </a:p>
          <a:p>
            <a:r>
              <a:rPr lang="en-US" dirty="0" smtClean="0"/>
              <a:t>Body temperature</a:t>
            </a:r>
          </a:p>
          <a:p>
            <a:r>
              <a:rPr lang="en-US" dirty="0" smtClean="0"/>
              <a:t>Height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Blood pressure</a:t>
            </a:r>
          </a:p>
          <a:p>
            <a:r>
              <a:rPr lang="en-US" dirty="0" smtClean="0"/>
              <a:t>Pictures are helpful in dermatological lesions</a:t>
            </a:r>
          </a:p>
          <a:p>
            <a:r>
              <a:rPr lang="en-US" dirty="0" smtClean="0"/>
              <a:t>A second clinical criteria may be required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Standardization of outcome measures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 of a case</a:t>
            </a:r>
          </a:p>
          <a:p>
            <a:r>
              <a:rPr lang="en-US" dirty="0" smtClean="0"/>
              <a:t>E.g. AIDS, Acute Respiratory Infection,</a:t>
            </a:r>
          </a:p>
          <a:p>
            <a:pPr>
              <a:buFontTx/>
              <a:buNone/>
            </a:pPr>
            <a:r>
              <a:rPr lang="en-US" dirty="0" smtClean="0"/>
              <a:t>   Diarrheal Disease</a:t>
            </a:r>
          </a:p>
          <a:p>
            <a:r>
              <a:rPr lang="en-US" dirty="0" smtClean="0"/>
              <a:t>A laboratory result may define a case</a:t>
            </a:r>
          </a:p>
          <a:p>
            <a:r>
              <a:rPr lang="en-US" dirty="0" smtClean="0"/>
              <a:t>Usually it is required to combine the clinical history with laboratory tests</a:t>
            </a:r>
          </a:p>
          <a:p>
            <a:r>
              <a:rPr lang="en-US" dirty="0" smtClean="0"/>
              <a:t>E.g. malaria clinical and laboratory diagnosis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(continued)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may also require to define severity of the disease, e.g. dengue</a:t>
            </a:r>
          </a:p>
          <a:p>
            <a:r>
              <a:rPr lang="en-US" dirty="0" smtClean="0"/>
              <a:t>In some cases algorithms are required to define a case, e.g. leprosy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Mortality Reports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Sometimes, cases needs to be defined after death</a:t>
            </a:r>
          </a:p>
          <a:p>
            <a:r>
              <a:rPr lang="en-US" dirty="0" smtClean="0"/>
              <a:t>In developing countries, the reliability of the cause of death is doubtful if it occurred out of the hospital</a:t>
            </a:r>
          </a:p>
          <a:p>
            <a:r>
              <a:rPr lang="en-US" dirty="0" smtClean="0"/>
              <a:t>In these cases a “verbal post-mortem” interview will be required</a:t>
            </a:r>
          </a:p>
          <a:p>
            <a:pPr lvl="1"/>
            <a:r>
              <a:rPr lang="en-US" dirty="0" smtClean="0"/>
              <a:t>Questions related with signs, symptoms and circumstances are registered based on the information provided by relatives.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Death and verbal post-mortems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Information is based on the understanding of the reporter and so no always specific or accurate </a:t>
            </a:r>
          </a:p>
          <a:p>
            <a:pPr lvl="1"/>
            <a:r>
              <a:rPr lang="en-US" dirty="0" smtClean="0"/>
              <a:t>E.g., in rural areas cause of death is not always determined by a physician or health professional</a:t>
            </a:r>
          </a:p>
          <a:p>
            <a:r>
              <a:rPr lang="en-US" dirty="0" smtClean="0"/>
              <a:t>Death measurement may require a continuous survey instead of a passive vital statistics register</a:t>
            </a:r>
          </a:p>
          <a:p>
            <a:pPr lvl="1"/>
            <a:r>
              <a:rPr lang="en-US" i="1" dirty="0" smtClean="0"/>
              <a:t>Passive surveillance </a:t>
            </a:r>
            <a:r>
              <a:rPr lang="en-US" dirty="0" smtClean="0"/>
              <a:t>relies on reports from the health care system</a:t>
            </a:r>
          </a:p>
          <a:p>
            <a:pPr lvl="1"/>
            <a:r>
              <a:rPr lang="en-US" i="1" dirty="0" smtClean="0"/>
              <a:t>Active surveillance </a:t>
            </a:r>
            <a:r>
              <a:rPr lang="en-US" dirty="0" smtClean="0"/>
              <a:t>relies on field research studies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change assessment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Interview methods can be used but observational studies may be required to determine behavioral changes</a:t>
            </a:r>
          </a:p>
          <a:p>
            <a:r>
              <a:rPr lang="en-US" smtClean="0"/>
              <a:t>For example in sanitation programs, it is usually required observational studies and measurement of the impacts on gastrointestianal diseases</a:t>
            </a:r>
          </a:p>
          <a:p>
            <a:pPr>
              <a:buFontTx/>
              <a:buNone/>
            </a:pPr>
            <a:r>
              <a:rPr lang="en-US" smtClean="0"/>
              <a:t>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transmission reduction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In a vector control intervention: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Intermediate outcome measure: </a:t>
            </a:r>
          </a:p>
          <a:p>
            <a:pPr lvl="1"/>
            <a:r>
              <a:rPr lang="en-US" dirty="0" smtClean="0"/>
              <a:t>impact on vector population</a:t>
            </a:r>
          </a:p>
          <a:p>
            <a:pPr lvl="1"/>
            <a:r>
              <a:rPr lang="en-US" dirty="0" smtClean="0"/>
              <a:t>Change in the intensity of the infective agent in the vector</a:t>
            </a:r>
          </a:p>
          <a:p>
            <a:endParaRPr lang="en-US" dirty="0" smtClean="0"/>
          </a:p>
          <a:p>
            <a:r>
              <a:rPr lang="en-US" dirty="0" smtClean="0"/>
              <a:t>Ultimate outcome measure:</a:t>
            </a:r>
          </a:p>
          <a:p>
            <a:pPr lvl="1"/>
            <a:r>
              <a:rPr lang="en-US" dirty="0" smtClean="0"/>
              <a:t>Change in the incidence</a:t>
            </a:r>
          </a:p>
          <a:p>
            <a:pPr lvl="1"/>
            <a:r>
              <a:rPr lang="en-US" dirty="0" smtClean="0"/>
              <a:t>Change in the disease severity</a:t>
            </a:r>
          </a:p>
          <a:p>
            <a:pPr lvl="1"/>
            <a:r>
              <a:rPr lang="en-US" dirty="0" smtClean="0"/>
              <a:t>Change in the prevalence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adverse impacts in human health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assessment of adverse effects can be active or passive</a:t>
            </a:r>
          </a:p>
          <a:p>
            <a:r>
              <a:rPr lang="en-US" dirty="0" smtClean="0"/>
              <a:t>It is important to compare rates of adverse effects among populations  with or without an intervention. </a:t>
            </a:r>
            <a:endParaRPr lang="en-US" dirty="0"/>
          </a:p>
          <a:p>
            <a:r>
              <a:rPr lang="en-US" dirty="0" smtClean="0"/>
              <a:t>We can also compare the rates of adverse effects between populations exposed and unexposed to a environmental phenomenon, e.g. climate change, natural disasters, water contamination, etc.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assess the impact of one or more health interventions we need to measure:</a:t>
            </a:r>
          </a:p>
          <a:p>
            <a:r>
              <a:rPr lang="en-US" smtClean="0"/>
              <a:t>Incidence of a disease or/and</a:t>
            </a:r>
          </a:p>
          <a:p>
            <a:r>
              <a:rPr lang="en-US" smtClean="0"/>
              <a:t>Prevalence of a disease and/or</a:t>
            </a:r>
          </a:p>
          <a:p>
            <a:r>
              <a:rPr lang="en-US" smtClean="0"/>
              <a:t>Severity of the cases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Key factors in the assessment of a health intervention program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Feasibility</a:t>
            </a:r>
          </a:p>
          <a:p>
            <a:r>
              <a:rPr lang="en-US" smtClean="0"/>
              <a:t>Acceptability</a:t>
            </a:r>
          </a:p>
          <a:p>
            <a:r>
              <a:rPr lang="en-US" smtClean="0"/>
              <a:t>Reproducibility</a:t>
            </a:r>
          </a:p>
          <a:p>
            <a:r>
              <a:rPr lang="en-US" smtClean="0"/>
              <a:t>Sensitivity and specificity</a:t>
            </a:r>
          </a:p>
          <a:p>
            <a:r>
              <a:rPr lang="en-US" smtClean="0"/>
              <a:t>Bias</a:t>
            </a:r>
          </a:p>
          <a:p>
            <a:r>
              <a:rPr lang="en-US" smtClean="0"/>
              <a:t>Quality control</a:t>
            </a:r>
          </a:p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health assessment information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Social: Higher incidence of under-nutrition in low socio-economic strata vs. high socio-economic strata</a:t>
            </a:r>
          </a:p>
          <a:p>
            <a:r>
              <a:rPr lang="en-US" sz="2800" dirty="0" smtClean="0"/>
              <a:t>Environmental: Higher incidence of Acute Respiratory Infections (ARI) in polluted cities vs. rural areas</a:t>
            </a:r>
          </a:p>
          <a:p>
            <a:r>
              <a:rPr lang="en-US" sz="2800" dirty="0" smtClean="0"/>
              <a:t>Provision of heath services: Better provision and access to health services in areas vs. underserved areas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Case example of comparison with the same population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Background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 1991 four coastal towns of Peru reported the presence of cases of severe diarrhea with some fatal cases and with overcrowding of the clinics and hospitals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Objectives of the health assessment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Describe the changes in the incidence of diarrheal diseases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Identify risk factors associated with the cases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Identify the age group with the highest attack rate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Identify access to health services.  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Methods</a:t>
            </a:r>
            <a:endParaRPr lang="en-US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Epidemiological data to describe changes in the incidence of diarrheal diseases and mortality from diarrheal diseases. </a:t>
            </a:r>
          </a:p>
          <a:p>
            <a:r>
              <a:rPr lang="en-US" dirty="0" smtClean="0"/>
              <a:t>Interview with health professionals, patients and relatives of fatal cases. </a:t>
            </a:r>
          </a:p>
          <a:p>
            <a:r>
              <a:rPr lang="en-US" dirty="0" smtClean="0"/>
              <a:t>Review of incidence of diarrheal diseases in neighbor countries 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Results-human health</a:t>
            </a:r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Substantial increase in the incidence of diarrheal diseases among adult male population in the last seven days. </a:t>
            </a:r>
          </a:p>
          <a:p>
            <a:r>
              <a:rPr lang="en-US" sz="2800" dirty="0" smtClean="0"/>
              <a:t>Overcrowding of hospitals and clinics with patients with severe diarrhea and dehydration. </a:t>
            </a:r>
          </a:p>
          <a:p>
            <a:r>
              <a:rPr lang="en-US" sz="2800" dirty="0" smtClean="0"/>
              <a:t>Poor knowledge about the management of dehydration. </a:t>
            </a:r>
          </a:p>
          <a:p>
            <a:r>
              <a:rPr lang="en-US" sz="2800" dirty="0" smtClean="0"/>
              <a:t>Deaths could have been prevented with adequate rehydration.</a:t>
            </a:r>
          </a:p>
          <a:p>
            <a:r>
              <a:rPr lang="en-US" sz="2800" dirty="0" smtClean="0"/>
              <a:t>Association of disease cases with the consumption of “</a:t>
            </a:r>
            <a:r>
              <a:rPr lang="en-US" sz="2800" dirty="0" err="1" smtClean="0"/>
              <a:t>ceviche</a:t>
            </a:r>
            <a:r>
              <a:rPr lang="en-US" sz="2800" dirty="0" smtClean="0"/>
              <a:t>” (marinated uncooked seafood)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Results-Environmental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of pathogenic </a:t>
            </a:r>
            <a:r>
              <a:rPr lang="en-US" dirty="0" err="1" smtClean="0"/>
              <a:t>Vibrio</a:t>
            </a:r>
            <a:r>
              <a:rPr lang="en-US" dirty="0" smtClean="0"/>
              <a:t> cholera increases with algae blooms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Outcomes</a:t>
            </a:r>
          </a:p>
          <a:p>
            <a:pPr>
              <a:lnSpc>
                <a:spcPct val="90000"/>
              </a:lnSpc>
            </a:pPr>
            <a:r>
              <a:rPr lang="en-US" smtClean="0"/>
              <a:t>Strengthening of the surveillance system by establishing surveillance sentinel  centers in emergency rooms</a:t>
            </a:r>
          </a:p>
          <a:p>
            <a:pPr>
              <a:lnSpc>
                <a:spcPct val="90000"/>
              </a:lnSpc>
            </a:pPr>
            <a:r>
              <a:rPr lang="en-US" smtClean="0"/>
              <a:t>Train health professionals and health promoters in the management of severe diarrheal cases and administration of  rehydration.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Establishment of Community Oral Rehydration Units </a:t>
            </a:r>
          </a:p>
          <a:p>
            <a:r>
              <a:rPr lang="en-US" smtClean="0"/>
              <a:t>National distribution of Oral Rehydration Salts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Appraisals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Can provide accurate and timely information about public health programs</a:t>
            </a:r>
          </a:p>
          <a:p>
            <a:pPr>
              <a:lnSpc>
                <a:spcPct val="90000"/>
              </a:lnSpc>
            </a:pPr>
            <a:r>
              <a:rPr lang="en-US" smtClean="0"/>
              <a:t>Practical tool that requires few resources</a:t>
            </a:r>
          </a:p>
          <a:p>
            <a:pPr>
              <a:lnSpc>
                <a:spcPct val="90000"/>
              </a:lnSpc>
            </a:pPr>
            <a:r>
              <a:rPr lang="en-US" smtClean="0"/>
              <a:t>Can provide information on health status, knowledge, attitudes and behaviors</a:t>
            </a:r>
          </a:p>
          <a:p>
            <a:pPr>
              <a:lnSpc>
                <a:spcPct val="90000"/>
              </a:lnSpc>
            </a:pPr>
            <a:r>
              <a:rPr lang="en-US" smtClean="0"/>
              <a:t>Can give opportunity to participate in health planning and monitoring</a:t>
            </a:r>
          </a:p>
          <a:p>
            <a:pPr>
              <a:lnSpc>
                <a:spcPct val="90000"/>
              </a:lnSpc>
            </a:pPr>
            <a:r>
              <a:rPr lang="en-US" smtClean="0"/>
              <a:t>Can give an opportunity for team building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Give foundations for qualitative assessments like surveys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also measure intermediate variables (those that are not the endpoints in the causal pathway but are considered closely related with the disease)</a:t>
            </a:r>
          </a:p>
          <a:p>
            <a:r>
              <a:rPr lang="en-US" dirty="0" smtClean="0"/>
              <a:t>The measures chosen to assess the impact of the intervention are called outcome measures or endpoints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Community appraisal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 aims</a:t>
            </a:r>
          </a:p>
          <a:p>
            <a:r>
              <a:rPr lang="en-US" smtClean="0"/>
              <a:t>Identify community for assessment</a:t>
            </a:r>
          </a:p>
          <a:p>
            <a:r>
              <a:rPr lang="en-US" smtClean="0"/>
              <a:t>Identify team and train in quantitative techniques</a:t>
            </a:r>
          </a:p>
          <a:p>
            <a:r>
              <a:rPr lang="en-US" smtClean="0"/>
              <a:t>Examine available information</a:t>
            </a:r>
          </a:p>
          <a:p>
            <a:r>
              <a:rPr lang="en-US" smtClean="0"/>
              <a:t>Design a survey form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community assessment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Pilot questionnaires and interviews</a:t>
            </a:r>
          </a:p>
          <a:p>
            <a:r>
              <a:rPr lang="en-US" smtClean="0"/>
              <a:t>Identify key informants</a:t>
            </a:r>
          </a:p>
          <a:p>
            <a:r>
              <a:rPr lang="en-US" smtClean="0"/>
              <a:t>Choose methods</a:t>
            </a:r>
          </a:p>
          <a:p>
            <a:r>
              <a:rPr lang="en-US" smtClean="0"/>
              <a:t>Analyze information</a:t>
            </a:r>
          </a:p>
          <a:p>
            <a:r>
              <a:rPr lang="en-US" smtClean="0"/>
              <a:t>Write a report and develop an action plan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primary prevention our goal is to avoid disease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secondary prevention our goal is to make an early diagnosis and treatment in order to reduce severity and prevalence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tertiary prevention our goal is to reduce disability and death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Therefore, most outcome measures need to be based on clinical criteria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Characteristics of the outcome measures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outcome measures need to be:</a:t>
            </a:r>
          </a:p>
          <a:p>
            <a:endParaRPr lang="en-US" dirty="0" smtClean="0"/>
          </a:p>
          <a:p>
            <a:r>
              <a:rPr lang="en-US" dirty="0" smtClean="0"/>
              <a:t>Clearly defined</a:t>
            </a:r>
          </a:p>
          <a:p>
            <a:r>
              <a:rPr lang="en-US" dirty="0" smtClean="0"/>
              <a:t>Replicable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How to choose the outcome measures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is of most interest</a:t>
            </a:r>
          </a:p>
          <a:p>
            <a:r>
              <a:rPr lang="en-US" dirty="0" smtClean="0"/>
              <a:t>Study size and duration</a:t>
            </a:r>
          </a:p>
          <a:p>
            <a:r>
              <a:rPr lang="en-US" dirty="0" smtClean="0"/>
              <a:t>If our aim is to prevent disease, the outcome measure should be incidence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Factors influencing the choice of outcome measures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</a:p>
          <a:p>
            <a:r>
              <a:rPr lang="en-US" dirty="0" smtClean="0"/>
              <a:t>Logistic</a:t>
            </a:r>
          </a:p>
          <a:p>
            <a:r>
              <a:rPr lang="en-US" dirty="0" smtClean="0"/>
              <a:t>Ethical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E.g.:</a:t>
            </a:r>
          </a:p>
          <a:p>
            <a:r>
              <a:rPr lang="en-US" dirty="0" smtClean="0"/>
              <a:t> vector control --</a:t>
            </a:r>
            <a:r>
              <a:rPr lang="en-US" dirty="0" smtClean="0">
                <a:sym typeface="Wingdings" pitchFamily="2" charset="2"/>
              </a:rPr>
              <a:t> climate change</a:t>
            </a:r>
          </a:p>
          <a:p>
            <a:r>
              <a:rPr lang="en-US" dirty="0" smtClean="0">
                <a:sym typeface="Wingdings" pitchFamily="2" charset="2"/>
              </a:rPr>
              <a:t>HIV education-- behavioral changes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Intermediate outcome measures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Because of time and resource restrictions, some studies requires the short-term or intermediate measures e.g.: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Access to water and sanitation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Vector biting density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Infectivity of vectors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Knowledge, attitudes and practices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Economic productivity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outcome measures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Intermediate outcome measures should be correlated with disease outcome</a:t>
            </a:r>
          </a:p>
          <a:p>
            <a:r>
              <a:rPr lang="en-US" dirty="0" smtClean="0"/>
              <a:t>In behavioral changes subjects may not be responding truthfully</a:t>
            </a:r>
          </a:p>
          <a:p>
            <a:r>
              <a:rPr lang="en-US" dirty="0" smtClean="0"/>
              <a:t>A behavioral change may not have any impact on the transmission of the disease</a:t>
            </a:r>
          </a:p>
          <a:p>
            <a:r>
              <a:rPr lang="en-US" dirty="0" smtClean="0"/>
              <a:t>Final outcome measures may require an increase in the size of the study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diagnosis in field assessments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 criteria is the basis to define disease in many intervention trials</a:t>
            </a:r>
          </a:p>
          <a:p>
            <a:pPr>
              <a:buFontTx/>
              <a:buNone/>
            </a:pPr>
            <a:r>
              <a:rPr lang="en-US" dirty="0" smtClean="0"/>
              <a:t>A clinical diagnosis is usually based on:</a:t>
            </a:r>
          </a:p>
          <a:p>
            <a:r>
              <a:rPr lang="en-US" dirty="0" smtClean="0"/>
              <a:t>Medical history</a:t>
            </a:r>
          </a:p>
          <a:p>
            <a:r>
              <a:rPr lang="en-US" dirty="0" smtClean="0"/>
              <a:t>Physical examination</a:t>
            </a:r>
          </a:p>
          <a:p>
            <a:r>
              <a:rPr lang="en-US" dirty="0" smtClean="0"/>
              <a:t>Laboratory results</a:t>
            </a:r>
          </a:p>
          <a:p>
            <a:r>
              <a:rPr lang="en-US" dirty="0" smtClean="0"/>
              <a:t>X-ray or similar images 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1245</Words>
  <Application>Microsoft Macintosh PowerPoint</Application>
  <PresentationFormat>On-screen Show (4:3)</PresentationFormat>
  <Paragraphs>164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Health Interventions Impact Assessment </vt:lpstr>
      <vt:lpstr>PowerPoint Presentation</vt:lpstr>
      <vt:lpstr>PowerPoint Presentation</vt:lpstr>
      <vt:lpstr>Characteristics of the outcome measures</vt:lpstr>
      <vt:lpstr>How to choose the outcome measures</vt:lpstr>
      <vt:lpstr>Factors influencing the choice of outcome measures</vt:lpstr>
      <vt:lpstr>Intermediate outcome measures</vt:lpstr>
      <vt:lpstr>Selection of outcome measures</vt:lpstr>
      <vt:lpstr>Diseases diagnosis in field assessments</vt:lpstr>
      <vt:lpstr>(continued)</vt:lpstr>
      <vt:lpstr>(continued)</vt:lpstr>
      <vt:lpstr>Examples of physical signs that can be taken in the field by paramedical staff</vt:lpstr>
      <vt:lpstr>Standardization of outcome measures</vt:lpstr>
      <vt:lpstr>(continued)</vt:lpstr>
      <vt:lpstr>Mortality Reports</vt:lpstr>
      <vt:lpstr>Death and verbal post-mortems</vt:lpstr>
      <vt:lpstr>Behavioral change assessment</vt:lpstr>
      <vt:lpstr>Assessment of transmission reduction</vt:lpstr>
      <vt:lpstr>Assessment of adverse impacts in human health</vt:lpstr>
      <vt:lpstr>Key factors in the assessment of a health intervention program</vt:lpstr>
      <vt:lpstr>Comparing health assessment information</vt:lpstr>
      <vt:lpstr>Case example of comparison with the same population</vt:lpstr>
      <vt:lpstr>Methods</vt:lpstr>
      <vt:lpstr>Results-human health</vt:lpstr>
      <vt:lpstr>Results-Environmental impact</vt:lpstr>
      <vt:lpstr>PowerPoint Presentation</vt:lpstr>
      <vt:lpstr>PowerPoint Presentation</vt:lpstr>
      <vt:lpstr>Community Appraisals</vt:lpstr>
      <vt:lpstr>PowerPoint Presentation</vt:lpstr>
      <vt:lpstr>Steps in Community appraisal</vt:lpstr>
      <vt:lpstr>Steps in community assessment </vt:lpstr>
      <vt:lpstr>PowerPoint Presentation</vt:lpstr>
    </vt:vector>
  </TitlesOfParts>
  <Company>USF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Interventions Impact Assesment </dc:title>
  <dc:creator>rizuriet</dc:creator>
  <cp:lastModifiedBy>Gloria Schramm</cp:lastModifiedBy>
  <cp:revision>18</cp:revision>
  <dcterms:created xsi:type="dcterms:W3CDTF">2010-09-28T15:21:13Z</dcterms:created>
  <dcterms:modified xsi:type="dcterms:W3CDTF">2011-08-24T13:46:16Z</dcterms:modified>
</cp:coreProperties>
</file>