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300" r:id="rId4"/>
    <p:sldId id="318" r:id="rId5"/>
    <p:sldId id="301" r:id="rId6"/>
    <p:sldId id="319" r:id="rId7"/>
    <p:sldId id="313" r:id="rId8"/>
    <p:sldId id="294" r:id="rId9"/>
    <p:sldId id="302" r:id="rId10"/>
    <p:sldId id="303" r:id="rId11"/>
    <p:sldId id="304" r:id="rId12"/>
    <p:sldId id="305" r:id="rId13"/>
    <p:sldId id="311" r:id="rId14"/>
    <p:sldId id="306" r:id="rId15"/>
    <p:sldId id="283" r:id="rId16"/>
    <p:sldId id="288" r:id="rId17"/>
    <p:sldId id="309" r:id="rId18"/>
    <p:sldId id="310" r:id="rId19"/>
    <p:sldId id="291" r:id="rId20"/>
    <p:sldId id="321" r:id="rId21"/>
    <p:sldId id="312" r:id="rId22"/>
    <p:sldId id="316" r:id="rId23"/>
    <p:sldId id="317" r:id="rId24"/>
    <p:sldId id="262" r:id="rId25"/>
    <p:sldId id="286" r:id="rId26"/>
    <p:sldId id="296" r:id="rId27"/>
    <p:sldId id="315" r:id="rId28"/>
    <p:sldId id="298" r:id="rId29"/>
    <p:sldId id="295" r:id="rId30"/>
    <p:sldId id="308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1E57-1B89-4961-BC14-96C9A5FE9EE8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25306-CA4D-48FE-B8F0-C09C91228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In 2005, the United Kingdom recommended that global warming must be limited to 2 </a:t>
            </a:r>
            <a:r>
              <a:rPr lang="en-US" sz="1200" dirty="0" err="1" smtClean="0"/>
              <a:t>oC.</a:t>
            </a:r>
            <a:r>
              <a:rPr lang="en-US" sz="1200" dirty="0" smtClean="0"/>
              <a:t> The countries most affected would be those with limited resources. </a:t>
            </a:r>
            <a:r>
              <a:rPr lang="en-US" sz="1200" baseline="0" dirty="0" smtClean="0"/>
              <a:t> </a:t>
            </a:r>
            <a:r>
              <a:rPr lang="en-US" sz="1200" dirty="0" smtClean="0"/>
              <a:t>Word Health Organization estimates that the Africa and Southeast</a:t>
            </a:r>
            <a:r>
              <a:rPr lang="en-US" sz="1200" baseline="0" dirty="0" smtClean="0"/>
              <a:t> Asia regions will be the most affected by climate change.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25306-CA4D-48FE-B8F0-C09C912280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D76EC-2BAD-423B-8DA3-01A22162631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BE463-B4D9-477F-9700-9314E99A19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D76EC-2BAD-423B-8DA3-01A22162631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BE463-B4D9-477F-9700-9314E99A1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D76EC-2BAD-423B-8DA3-01A22162631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BE463-B4D9-477F-9700-9314E99A1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D76EC-2BAD-423B-8DA3-01A22162631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BE463-B4D9-477F-9700-9314E99A1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D76EC-2BAD-423B-8DA3-01A22162631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BE463-B4D9-477F-9700-9314E99A19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D76EC-2BAD-423B-8DA3-01A22162631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BE463-B4D9-477F-9700-9314E99A1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D76EC-2BAD-423B-8DA3-01A22162631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BE463-B4D9-477F-9700-9314E99A19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D76EC-2BAD-423B-8DA3-01A22162631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BE463-B4D9-477F-9700-9314E99A1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D76EC-2BAD-423B-8DA3-01A22162631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BE463-B4D9-477F-9700-9314E99A1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D76EC-2BAD-423B-8DA3-01A22162631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BE463-B4D9-477F-9700-9314E99A1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08D76EC-2BAD-423B-8DA3-01A22162631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0EBE463-B4D9-477F-9700-9314E99A1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08D76EC-2BAD-423B-8DA3-01A22162631A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0EBE463-B4D9-477F-9700-9314E99A1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Clime change and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Ricardo Izurieta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climate change in the global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Global surface temperature could rise between 2 and 4 </a:t>
            </a:r>
            <a:r>
              <a:rPr lang="en-US" dirty="0" err="1" smtClean="0"/>
              <a:t>oC</a:t>
            </a:r>
            <a:r>
              <a:rPr lang="en-US" dirty="0" smtClean="0"/>
              <a:t> by 2100</a:t>
            </a:r>
          </a:p>
          <a:p>
            <a:r>
              <a:rPr lang="en-US" dirty="0" smtClean="0"/>
              <a:t>Global sea level could increase between 28-79 cm</a:t>
            </a:r>
          </a:p>
          <a:p>
            <a:r>
              <a:rPr lang="en-US" dirty="0" smtClean="0"/>
              <a:t>Melting of Greenland ice </a:t>
            </a:r>
            <a:r>
              <a:rPr lang="en-US" dirty="0" smtClean="0"/>
              <a:t>sheet</a:t>
            </a:r>
          </a:p>
          <a:p>
            <a:r>
              <a:rPr lang="en-US" dirty="0" smtClean="0"/>
              <a:t>The Atlantic </a:t>
            </a:r>
            <a:r>
              <a:rPr lang="en-US" dirty="0" err="1" smtClean="0"/>
              <a:t>termohaline</a:t>
            </a:r>
            <a:r>
              <a:rPr lang="en-US" dirty="0" smtClean="0"/>
              <a:t> circulation </a:t>
            </a:r>
          </a:p>
          <a:p>
            <a:r>
              <a:rPr lang="en-US" dirty="0" smtClean="0"/>
              <a:t>El Niño southern oscillation</a:t>
            </a:r>
          </a:p>
          <a:p>
            <a:r>
              <a:rPr lang="en-US" dirty="0" smtClean="0"/>
              <a:t>The Indian summer monsoon</a:t>
            </a:r>
          </a:p>
          <a:p>
            <a:r>
              <a:rPr lang="en-US" dirty="0" smtClean="0"/>
              <a:t>Amazon rainforest</a:t>
            </a:r>
          </a:p>
          <a:p>
            <a:r>
              <a:rPr lang="en-US" dirty="0" smtClean="0"/>
              <a:t>Boreal forest  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1910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Floods</a:t>
            </a:r>
          </a:p>
          <a:p>
            <a:r>
              <a:rPr lang="en-US" dirty="0" smtClean="0"/>
              <a:t>Droughts</a:t>
            </a:r>
          </a:p>
          <a:p>
            <a:r>
              <a:rPr lang="en-US" dirty="0" err="1" smtClean="0"/>
              <a:t>Heatwaves</a:t>
            </a:r>
            <a:endParaRPr lang="en-US" dirty="0" smtClean="0"/>
          </a:p>
          <a:p>
            <a:r>
              <a:rPr lang="en-US" dirty="0" smtClean="0"/>
              <a:t>Storms</a:t>
            </a:r>
          </a:p>
          <a:p>
            <a:r>
              <a:rPr lang="en-US" dirty="0" smtClean="0"/>
              <a:t>Food supply</a:t>
            </a:r>
          </a:p>
          <a:p>
            <a:r>
              <a:rPr lang="en-US" dirty="0" smtClean="0"/>
              <a:t>Water supply</a:t>
            </a:r>
          </a:p>
          <a:p>
            <a:r>
              <a:rPr lang="en-US" dirty="0" smtClean="0"/>
              <a:t>Biodiversity</a:t>
            </a:r>
          </a:p>
          <a:p>
            <a:r>
              <a:rPr lang="en-US" dirty="0" smtClean="0"/>
              <a:t>Human and animal migration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level of global warming is safe? In 2005, the United Kingdom recommended that global warming must be limited to 2 </a:t>
            </a:r>
            <a:r>
              <a:rPr lang="en-US" sz="2800" dirty="0" err="1" smtClean="0"/>
              <a:t>oC</a:t>
            </a:r>
            <a:endParaRPr lang="en-US" sz="2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3086100" y="178435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Shelter and Human migration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Global human migration</a:t>
            </a:r>
          </a:p>
          <a:p>
            <a:r>
              <a:rPr lang="en-US" dirty="0" smtClean="0"/>
              <a:t>Migration from rural areas to urban areas</a:t>
            </a:r>
          </a:p>
          <a:p>
            <a:r>
              <a:rPr lang="en-US" dirty="0" smtClean="0"/>
              <a:t> Migration from flooded or arid areas</a:t>
            </a:r>
          </a:p>
          <a:p>
            <a:r>
              <a:rPr lang="en-US" dirty="0" smtClean="0"/>
              <a:t>Migration </a:t>
            </a:r>
            <a:r>
              <a:rPr lang="en-US" dirty="0" smtClean="0"/>
              <a:t>from </a:t>
            </a:r>
            <a:r>
              <a:rPr lang="en-US" dirty="0" smtClean="0"/>
              <a:t>overpopulated areas</a:t>
            </a:r>
          </a:p>
          <a:p>
            <a:r>
              <a:rPr lang="en-US" dirty="0" smtClean="0"/>
              <a:t>Migration from low altitudes to high </a:t>
            </a:r>
            <a:r>
              <a:rPr lang="en-US" dirty="0" smtClean="0"/>
              <a:t>altitudes</a:t>
            </a:r>
            <a:endParaRPr lang="en-US" dirty="0" smtClean="0"/>
          </a:p>
          <a:p>
            <a:r>
              <a:rPr lang="en-US" dirty="0" smtClean="0"/>
              <a:t>Conflicts between countries may arise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forcedmigration.org/photos/africa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360045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Malnutrition</a:t>
            </a:r>
          </a:p>
          <a:p>
            <a:r>
              <a:rPr lang="en-US" dirty="0" smtClean="0"/>
              <a:t>Diarrheal Diseases </a:t>
            </a:r>
          </a:p>
          <a:p>
            <a:r>
              <a:rPr lang="en-US" dirty="0" smtClean="0"/>
              <a:t>Vector borne diseases </a:t>
            </a:r>
          </a:p>
          <a:p>
            <a:r>
              <a:rPr lang="en-US" dirty="0" smtClean="0"/>
              <a:t>Respiratory infections</a:t>
            </a:r>
          </a:p>
          <a:p>
            <a:r>
              <a:rPr lang="en-US" dirty="0" smtClean="0"/>
              <a:t>Deaths and disease caused by heat waves, floods, droughts</a:t>
            </a:r>
          </a:p>
          <a:p>
            <a:r>
              <a:rPr lang="en-US" dirty="0" smtClean="0"/>
              <a:t>Cardiovascular diseases</a:t>
            </a:r>
          </a:p>
          <a:p>
            <a:r>
              <a:rPr lang="en-US" dirty="0" smtClean="0"/>
              <a:t>Allergies</a:t>
            </a:r>
          </a:p>
          <a:p>
            <a:r>
              <a:rPr lang="en-US" dirty="0" smtClean="0"/>
              <a:t>Skin diseases caused by UV light </a:t>
            </a:r>
          </a:p>
          <a:p>
            <a:r>
              <a:rPr lang="en-US" dirty="0" smtClean="0"/>
              <a:t>Water-borne disease (e.g. </a:t>
            </a:r>
            <a:r>
              <a:rPr lang="en-US" dirty="0" err="1" smtClean="0"/>
              <a:t>schistosomiasis</a:t>
            </a:r>
            <a:r>
              <a:rPr lang="en-US" dirty="0" smtClean="0"/>
              <a:t>, </a:t>
            </a:r>
            <a:r>
              <a:rPr lang="en-US" dirty="0" err="1" smtClean="0"/>
              <a:t>fasciolasis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Mortality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575050" y="1371600"/>
            <a:ext cx="5111750" cy="4754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Most affected:</a:t>
            </a:r>
          </a:p>
          <a:p>
            <a:r>
              <a:rPr lang="en-US" dirty="0" smtClean="0"/>
              <a:t>People form developing countries</a:t>
            </a:r>
          </a:p>
          <a:p>
            <a:r>
              <a:rPr lang="en-US" dirty="0" smtClean="0"/>
              <a:t>Children and elderly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62" name="Picture 2" descr="C:\Users\rizuriet\AppData\Local\Microsoft\Windows\Temporary Internet Files\Content.Outlook\1517G0ZN\photo (7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1"/>
            <a:ext cx="3048000" cy="2286000"/>
          </a:xfrm>
          <a:prstGeom prst="rect">
            <a:avLst/>
          </a:prstGeom>
          <a:noFill/>
        </p:spPr>
      </p:pic>
      <p:pic>
        <p:nvPicPr>
          <p:cNvPr id="14" name="Picture 2" descr="C:\Users\rizuriet\AppData\Local\Microsoft\Windows\Temporary Internet Files\Content.Outlook\1517G0ZN\photo (2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3124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48600" cy="1162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Research of effects of climate change on health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3200" dirty="0" smtClean="0"/>
              <a:t>Evidences and projections on health effects</a:t>
            </a:r>
          </a:p>
          <a:p>
            <a:r>
              <a:rPr lang="en-US" sz="3200" dirty="0" smtClean="0"/>
              <a:t>Adaptation capacity to a 3-4 </a:t>
            </a:r>
            <a:r>
              <a:rPr lang="en-US" sz="3200" dirty="0" err="1" smtClean="0"/>
              <a:t>oC</a:t>
            </a:r>
            <a:r>
              <a:rPr lang="en-US" sz="3200" dirty="0" smtClean="0"/>
              <a:t> rise in temperature</a:t>
            </a:r>
          </a:p>
          <a:p>
            <a:endParaRPr lang="en-US" dirty="0"/>
          </a:p>
        </p:txBody>
      </p:sp>
      <p:pic>
        <p:nvPicPr>
          <p:cNvPr id="46082" name="Picture 2" descr="C:\Users\rizuriet\AppData\Local\Microsoft\Windows\Temporary Internet Files\Content.Outlook\1517G0ZN\photo (2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56899" y="1616033"/>
            <a:ext cx="4148051" cy="2498768"/>
          </a:xfrm>
          <a:prstGeom prst="rect">
            <a:avLst/>
          </a:prstGeom>
          <a:noFill/>
        </p:spPr>
      </p:pic>
      <p:pic>
        <p:nvPicPr>
          <p:cNvPr id="6" name="Picture 1" descr="C:\Users\rizuriet\AppData\Local\Microsoft\Windows\Temporary Internet Files\Content.Outlook\1517G0ZN\photo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191000"/>
            <a:ext cx="4038600" cy="2316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67200" cy="11620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Malnutrition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273050"/>
            <a:ext cx="3733800" cy="5853113"/>
          </a:xfrm>
        </p:spPr>
        <p:txBody>
          <a:bodyPr/>
          <a:lstStyle/>
          <a:p>
            <a:r>
              <a:rPr lang="en-US" dirty="0" smtClean="0"/>
              <a:t>Crops, forestry, livestock, fishery will be affected</a:t>
            </a:r>
          </a:p>
          <a:p>
            <a:r>
              <a:rPr lang="en-US" dirty="0" smtClean="0"/>
              <a:t>Food insecurity</a:t>
            </a:r>
          </a:p>
          <a:p>
            <a:r>
              <a:rPr lang="en-US" dirty="0" smtClean="0"/>
              <a:t>Chronic under nutrition will increase</a:t>
            </a:r>
          </a:p>
          <a:p>
            <a:r>
              <a:rPr lang="en-US" dirty="0" smtClean="0"/>
              <a:t>Acute under nutrition will increase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 descr="C:\Users\rizuriet\AppData\Local\Microsoft\Windows\Temporary Internet Files\Content.Outlook\1517G0ZN\photo (25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572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Water and Sanitation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273050"/>
            <a:ext cx="3810000" cy="58531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Green algae blooms</a:t>
            </a:r>
          </a:p>
          <a:p>
            <a:r>
              <a:rPr lang="en-US" dirty="0" smtClean="0"/>
              <a:t>Reduce rainfall</a:t>
            </a:r>
          </a:p>
          <a:p>
            <a:r>
              <a:rPr lang="en-US" dirty="0" smtClean="0"/>
              <a:t>Unsafe water</a:t>
            </a:r>
          </a:p>
          <a:p>
            <a:r>
              <a:rPr lang="en-US" dirty="0" smtClean="0"/>
              <a:t>Increase in diarrheal diseases</a:t>
            </a:r>
          </a:p>
          <a:p>
            <a:r>
              <a:rPr lang="en-US" dirty="0" smtClean="0"/>
              <a:t>Increase in water-borne parasite diseases</a:t>
            </a:r>
          </a:p>
          <a:p>
            <a:r>
              <a:rPr lang="en-US" dirty="0" smtClean="0"/>
              <a:t>Increase in fecal oral transmitted diseases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1" descr="C:\Users\rizuriet\AppData\Local\Microsoft\Windows\Temporary Internet Files\Content.Outlook\1517G0ZN\photo (18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191000" cy="2438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05200"/>
            <a:ext cx="426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Water-borne Diseases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 descr="C:\Users\rizuriet\AppData\Local\Microsoft\Windows\Temporary Internet Files\Content.Outlook\1517G0ZN\photo (3)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23580"/>
            <a:ext cx="4040188" cy="3030141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Algae blooms associated with: cholera, red tide intoxication, diarrheal diseases</a:t>
            </a:r>
          </a:p>
          <a:p>
            <a:r>
              <a:rPr lang="en-US" dirty="0" smtClean="0"/>
              <a:t>Red tide algae blooms can cause respiratory diseases and skin diseases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41465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Climate change is one the biggest global health treats of the new century </a:t>
            </a:r>
          </a:p>
          <a:p>
            <a:r>
              <a:rPr lang="en-US" dirty="0" smtClean="0"/>
              <a:t>Billions of people will be at risk of the effects of climate change</a:t>
            </a:r>
          </a:p>
          <a:p>
            <a:r>
              <a:rPr lang="en-US" dirty="0" smtClean="0"/>
              <a:t>Northern areas of Canada, Greenland and Siberia will be the most affected</a:t>
            </a:r>
            <a:endParaRPr lang="en-US" dirty="0"/>
          </a:p>
        </p:txBody>
      </p:sp>
      <p:pic>
        <p:nvPicPr>
          <p:cNvPr id="7" name="Picture 1" descr="C:\Users\rizuriet\AppData\Local\Microsoft\Windows\Temporary Internet Files\Content.Outlook\1517G0ZN\photo (17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3200400" cy="2286000"/>
          </a:xfrm>
          <a:prstGeom prst="rect">
            <a:avLst/>
          </a:prstGeom>
          <a:noFill/>
        </p:spPr>
      </p:pic>
      <p:pic>
        <p:nvPicPr>
          <p:cNvPr id="8" name="Picture 2" descr="C:\Users\rizuriet\AppData\Local\Microsoft\Windows\Temporary Internet Files\Content.Outlook\1517G0ZN\photo (26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43400"/>
            <a:ext cx="3124200" cy="2209800"/>
          </a:xfrm>
          <a:prstGeom prst="rect">
            <a:avLst/>
          </a:prstGeom>
          <a:noFill/>
        </p:spPr>
      </p:pic>
      <p:pic>
        <p:nvPicPr>
          <p:cNvPr id="6" name="Picture 2" descr="C:\Users\rizuriet\AppData\Local\Microsoft\Windows\Temporary Internet Files\Content.Outlook\1517G0ZN\photo (4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91000"/>
            <a:ext cx="3048000" cy="2187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Water-borne Diseases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2422" y="2459038"/>
            <a:ext cx="272974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 Diarrheal Diseases can increase </a:t>
            </a:r>
            <a:r>
              <a:rPr lang="en-US" dirty="0" smtClean="0"/>
              <a:t>substantially. Among </a:t>
            </a:r>
            <a:r>
              <a:rPr lang="en-US" dirty="0" smtClean="0"/>
              <a:t>the gastrointestinal pathogens that may cause epidemic outbreaks:</a:t>
            </a:r>
          </a:p>
          <a:p>
            <a:r>
              <a:rPr lang="en-US" dirty="0" smtClean="0"/>
              <a:t>V. Cholera </a:t>
            </a:r>
          </a:p>
          <a:p>
            <a:r>
              <a:rPr lang="en-US" dirty="0" smtClean="0"/>
              <a:t>Salmonella </a:t>
            </a:r>
          </a:p>
          <a:p>
            <a:r>
              <a:rPr lang="en-US" dirty="0" smtClean="0"/>
              <a:t>Cryptosporidium</a:t>
            </a:r>
          </a:p>
          <a:p>
            <a:r>
              <a:rPr lang="en-US" dirty="0" smtClean="0"/>
              <a:t>Campylobacter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and Sanitation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" descr="C:\Users\rizuriet\AppData\Local\Microsoft\Windows\Temporary Internet Files\Content.Outlook\1517G0ZN\photo (1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239491" cy="3333404"/>
          </a:xfrm>
          <a:prstGeom prst="rect">
            <a:avLst/>
          </a:prstGeom>
          <a:noFill/>
        </p:spPr>
      </p:pic>
      <p:pic>
        <p:nvPicPr>
          <p:cNvPr id="6" name="Picture 2" descr="C:\Users\rizuriet\AppData\Local\Microsoft\Windows\Temporary Internet Files\Content.Outlook\1517G0ZN\photo (19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447800"/>
            <a:ext cx="2857500" cy="415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24200" cy="1162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Vector-borne Diseases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50419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Morbidity and mortality caused by the following diseases will increase:</a:t>
            </a:r>
          </a:p>
          <a:p>
            <a:r>
              <a:rPr lang="en-US" dirty="0" smtClean="0"/>
              <a:t>Malaria</a:t>
            </a:r>
          </a:p>
          <a:p>
            <a:r>
              <a:rPr lang="en-US" dirty="0" smtClean="0"/>
              <a:t>Dengue </a:t>
            </a:r>
          </a:p>
          <a:p>
            <a:r>
              <a:rPr lang="en-US" dirty="0" err="1" smtClean="0"/>
              <a:t>Leishmaniasis</a:t>
            </a:r>
            <a:endParaRPr lang="en-US" dirty="0" smtClean="0"/>
          </a:p>
          <a:p>
            <a:r>
              <a:rPr lang="en-US" dirty="0" smtClean="0"/>
              <a:t>West Nile Virus</a:t>
            </a:r>
          </a:p>
          <a:p>
            <a:r>
              <a:rPr lang="en-US" dirty="0" smtClean="0"/>
              <a:t>Eastern Equine </a:t>
            </a:r>
            <a:r>
              <a:rPr lang="en-US" dirty="0" smtClean="0"/>
              <a:t>Encephalitis</a:t>
            </a:r>
          </a:p>
          <a:p>
            <a:r>
              <a:rPr lang="en-US" dirty="0" smtClean="0"/>
              <a:t>Lime’s disease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rizuriet\AppData\Local\Microsoft\Windows\Temporary Internet Files\Content.Outlook\1517G0ZN\photo (4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4000" cy="1905000"/>
          </a:xfrm>
          <a:prstGeom prst="rect">
            <a:avLst/>
          </a:prstGeom>
          <a:noFill/>
        </p:spPr>
      </p:pic>
      <p:pic>
        <p:nvPicPr>
          <p:cNvPr id="6" name="Picture 2" descr="C:\Users\rizuriet\AppData\Local\Microsoft\Windows\Temporary Internet Files\Content.Outlook\1517G0ZN\photo (6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048000" cy="2628900"/>
          </a:xfrm>
          <a:prstGeom prst="rect">
            <a:avLst/>
          </a:prstGeom>
          <a:noFill/>
        </p:spPr>
      </p:pic>
      <p:pic>
        <p:nvPicPr>
          <p:cNvPr id="7" name="Picture 2" descr="C:\Users\rizuriet\AppData\Local\Microsoft\Windows\Temporary Internet Files\Content.Outlook\1517G0ZN\photo (3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124200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Current </a:t>
            </a:r>
            <a:r>
              <a:rPr lang="en-US" sz="3600" dirty="0" smtClean="0"/>
              <a:t>malaria endemic </a:t>
            </a:r>
            <a:r>
              <a:rPr lang="en-US" sz="3600" dirty="0" smtClean="0"/>
              <a:t>areas (yellow) and </a:t>
            </a:r>
            <a:r>
              <a:rPr lang="en-US" sz="3600" dirty="0" smtClean="0"/>
              <a:t>areas were malaria </a:t>
            </a:r>
            <a:r>
              <a:rPr lang="en-US" sz="3600" dirty="0" smtClean="0"/>
              <a:t>map </a:t>
            </a:r>
            <a:r>
              <a:rPr lang="en-US" sz="3600" dirty="0" smtClean="0"/>
              <a:t>will </a:t>
            </a:r>
            <a:r>
              <a:rPr lang="en-US" sz="3600" dirty="0" smtClean="0"/>
              <a:t>expand (red)</a:t>
            </a:r>
            <a:endParaRPr lang="en-US" sz="3600" dirty="0"/>
          </a:p>
        </p:txBody>
      </p:sp>
      <p:pic>
        <p:nvPicPr>
          <p:cNvPr id="7" name="Picture 2" descr="C:\Users\rizuriet\AppData\Local\Microsoft\Windows\Temporary Internet Files\Content.Outlook\1517G0ZN\photo (7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792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dengue transmission </a:t>
            </a:r>
            <a:r>
              <a:rPr lang="en-US" dirty="0" smtClean="0"/>
              <a:t>in case of temperature increase in the USA</a:t>
            </a:r>
            <a:endParaRPr lang="en-US" dirty="0"/>
          </a:p>
        </p:txBody>
      </p:sp>
      <p:pic>
        <p:nvPicPr>
          <p:cNvPr id="5122" name="Picture 2" descr="C:\Users\rizuriet\AppData\Local\Microsoft\Windows\Temporary Internet Files\Content.Outlook\1517G0ZN\photo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2071733"/>
            <a:ext cx="7772400" cy="3997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Allergies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Climate Change will contribute to the increase of </a:t>
            </a:r>
          </a:p>
          <a:p>
            <a:r>
              <a:rPr lang="en-US" dirty="0" smtClean="0"/>
              <a:t>Respiratory allergies</a:t>
            </a:r>
          </a:p>
          <a:p>
            <a:r>
              <a:rPr lang="en-US" dirty="0" smtClean="0"/>
              <a:t>Asthma</a:t>
            </a:r>
          </a:p>
          <a:p>
            <a:r>
              <a:rPr lang="en-US" dirty="0" smtClean="0"/>
              <a:t>Chronic obstructive diseases</a:t>
            </a:r>
            <a:endParaRPr lang="en-US" dirty="0"/>
          </a:p>
        </p:txBody>
      </p:sp>
      <p:pic>
        <p:nvPicPr>
          <p:cNvPr id="9" name="Picture 1" descr="C:\Users\rizuriet\AppData\Local\Microsoft\Windows\Temporary Internet Files\Content.Outlook\1517G0ZN\photo (1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3048000" cy="2667000"/>
          </a:xfrm>
          <a:prstGeom prst="rect">
            <a:avLst/>
          </a:prstGeom>
          <a:noFill/>
        </p:spPr>
      </p:pic>
      <p:pic>
        <p:nvPicPr>
          <p:cNvPr id="10" name="Picture 2" descr="C:\Users\rizuriet\AppData\Local\Microsoft\Windows\Temporary Internet Files\Content.Outlook\1517G0ZN\pho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30480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hallenges to manage health impact of climate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patters of morbidity and mortality</a:t>
            </a:r>
          </a:p>
          <a:p>
            <a:r>
              <a:rPr lang="en-US" dirty="0" smtClean="0"/>
              <a:t>Access to food</a:t>
            </a:r>
          </a:p>
          <a:p>
            <a:r>
              <a:rPr lang="en-US" dirty="0" smtClean="0"/>
              <a:t>Water and sanitation</a:t>
            </a:r>
          </a:p>
          <a:p>
            <a:r>
              <a:rPr lang="en-US" dirty="0" smtClean="0"/>
              <a:t>Housing and human settlements</a:t>
            </a:r>
          </a:p>
          <a:p>
            <a:r>
              <a:rPr lang="en-US" dirty="0" smtClean="0"/>
              <a:t>Population growth and migration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3994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 Surveillance</a:t>
            </a:r>
          </a:p>
          <a:p>
            <a:r>
              <a:rPr lang="en-US" dirty="0" smtClean="0"/>
              <a:t>Food Security</a:t>
            </a:r>
          </a:p>
          <a:p>
            <a:r>
              <a:rPr lang="en-US" dirty="0" smtClean="0"/>
              <a:t>Water and Sanitation</a:t>
            </a:r>
          </a:p>
          <a:p>
            <a:r>
              <a:rPr lang="en-US" dirty="0" smtClean="0"/>
              <a:t>Shelter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Prevention strategies to reduce the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Vector-borne diseases control</a:t>
            </a:r>
          </a:p>
          <a:p>
            <a:r>
              <a:rPr lang="en-US" dirty="0" smtClean="0"/>
              <a:t>Food security</a:t>
            </a:r>
          </a:p>
          <a:p>
            <a:r>
              <a:rPr lang="en-US" dirty="0" smtClean="0"/>
              <a:t>Access to safe water and sanitation</a:t>
            </a:r>
          </a:p>
          <a:p>
            <a:r>
              <a:rPr lang="en-US" dirty="0" smtClean="0"/>
              <a:t>Improved buildings</a:t>
            </a:r>
          </a:p>
          <a:p>
            <a:r>
              <a:rPr lang="en-US" dirty="0" smtClean="0"/>
              <a:t>Reforestation</a:t>
            </a:r>
          </a:p>
          <a:p>
            <a:r>
              <a:rPr lang="en-US" dirty="0" smtClean="0"/>
              <a:t>Family planning programs</a:t>
            </a:r>
          </a:p>
          <a:p>
            <a:r>
              <a:rPr lang="en-US" dirty="0" smtClean="0"/>
              <a:t>Disaster risk assessment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0470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reduce the adverse effects of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policies to reduce carbon emission</a:t>
            </a:r>
          </a:p>
          <a:p>
            <a:r>
              <a:rPr lang="en-US" dirty="0" smtClean="0"/>
              <a:t>Research should be done to establish causal relationships  and associations between climate change and health</a:t>
            </a:r>
          </a:p>
          <a:p>
            <a:r>
              <a:rPr lang="en-US" dirty="0" smtClean="0"/>
              <a:t>Interventions to reduce impact of climate change on human’s health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01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climate sciences and effect on health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1896 the Sweden scientist, </a:t>
            </a:r>
            <a:r>
              <a:rPr lang="en-US" dirty="0" err="1" smtClean="0"/>
              <a:t>Svante</a:t>
            </a:r>
            <a:r>
              <a:rPr lang="en-US" dirty="0" smtClean="0"/>
              <a:t> Arrhenius adverted about the effects of global warming caused by CO2 produced by human activity.</a:t>
            </a:r>
          </a:p>
          <a:p>
            <a:r>
              <a:rPr lang="en-US" dirty="0" smtClean="0"/>
              <a:t>The observations were confirmed later by Thomas Chamberlin   </a:t>
            </a:r>
          </a:p>
          <a:p>
            <a:endParaRPr lang="en-US" dirty="0"/>
          </a:p>
        </p:txBody>
      </p:sp>
      <p:pic>
        <p:nvPicPr>
          <p:cNvPr id="6" name="Picture 2" descr="C:\Users\rizuriet\AppData\Local\Microsoft\Windows\Temporary Internet Files\Content.Outlook\1517G0ZN\photo (6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581400" cy="2581275"/>
          </a:xfrm>
          <a:prstGeom prst="rect">
            <a:avLst/>
          </a:prstGeom>
          <a:noFill/>
        </p:spPr>
      </p:pic>
      <p:pic>
        <p:nvPicPr>
          <p:cNvPr id="7" name="Picture 2" descr="C:\Users\rizuriet\AppData\Local\Microsoft\Windows\Temporary Internet Files\Content.Outlook\1517G0ZN\photo (5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33800"/>
            <a:ext cx="3657600" cy="263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Attenuating the Impact of Adverse Health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 control</a:t>
            </a:r>
          </a:p>
          <a:p>
            <a:r>
              <a:rPr lang="en-US" dirty="0" smtClean="0"/>
              <a:t>Vaccines</a:t>
            </a:r>
          </a:p>
          <a:p>
            <a:r>
              <a:rPr lang="en-US" dirty="0" smtClean="0"/>
              <a:t>Bed nets</a:t>
            </a:r>
          </a:p>
          <a:p>
            <a:r>
              <a:rPr lang="en-US" dirty="0" smtClean="0"/>
              <a:t>Early diagnosis and treatment</a:t>
            </a:r>
          </a:p>
          <a:p>
            <a:r>
              <a:rPr lang="en-US" dirty="0" smtClean="0"/>
              <a:t>Improve food access</a:t>
            </a:r>
          </a:p>
          <a:p>
            <a:r>
              <a:rPr lang="en-US" dirty="0" smtClean="0"/>
              <a:t>Improve housing </a:t>
            </a:r>
          </a:p>
          <a:p>
            <a:r>
              <a:rPr lang="en-US" dirty="0" smtClean="0"/>
              <a:t>Improve access to safe water and sanitation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Thanks</a:t>
            </a:r>
            <a:endParaRPr 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24200" cy="1162050"/>
          </a:xfrm>
        </p:spPr>
        <p:txBody>
          <a:bodyPr/>
          <a:lstStyle/>
          <a:p>
            <a:r>
              <a:rPr lang="en-US" dirty="0" smtClean="0"/>
              <a:t>The green house effect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When animals or plants die the carbon is retained in oceans or land</a:t>
            </a:r>
          </a:p>
          <a:p>
            <a:r>
              <a:rPr lang="en-US" dirty="0" smtClean="0"/>
              <a:t>This is the way how plans and marine animals died 350 millions ago and formed fossil fuels such as: oil, coal, and natural gas. </a:t>
            </a:r>
          </a:p>
        </p:txBody>
      </p:sp>
      <p:pic>
        <p:nvPicPr>
          <p:cNvPr id="5" name="Picture 2" descr="C:\Users\rizuriet\AppData\Local\Microsoft\Windows\Temporary Internet Files\Content.Outlook\1517G0ZN\photo (24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276600" cy="2438400"/>
          </a:xfrm>
          <a:prstGeom prst="rect">
            <a:avLst/>
          </a:prstGeom>
          <a:noFill/>
        </p:spPr>
      </p:pic>
      <p:pic>
        <p:nvPicPr>
          <p:cNvPr id="6" name="Picture 2" descr="C:\Users\rizuriet\AppData\Local\Microsoft\Windows\Temporary Internet Files\Content.Outlook\1517G0ZN\photo (8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3124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00400" cy="1162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green house effect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third of sun’s energy is reflected by the earth</a:t>
            </a:r>
          </a:p>
          <a:p>
            <a:r>
              <a:rPr lang="en-US" dirty="0" smtClean="0"/>
              <a:t>The reminded is absorbed by lands and oceans</a:t>
            </a:r>
          </a:p>
          <a:p>
            <a:r>
              <a:rPr lang="en-US" dirty="0" smtClean="0"/>
              <a:t>Atmospheric gases like: water vapor, CO</a:t>
            </a:r>
            <a:r>
              <a:rPr lang="en-US" baseline="-25000" dirty="0" smtClean="0"/>
              <a:t>2</a:t>
            </a:r>
            <a:r>
              <a:rPr lang="en-US" dirty="0" smtClean="0"/>
              <a:t>, ozone, methane, and nitrous oxide can absorb sun’s energy and can be warmed by it.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00400" cy="1162050"/>
          </a:xfrm>
        </p:spPr>
        <p:txBody>
          <a:bodyPr/>
          <a:lstStyle/>
          <a:p>
            <a:r>
              <a:rPr lang="en-US" dirty="0" smtClean="0"/>
              <a:t>The green house effect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5050" y="1219200"/>
            <a:ext cx="5111750" cy="4906963"/>
          </a:xfrm>
        </p:spPr>
        <p:txBody>
          <a:bodyPr/>
          <a:lstStyle/>
          <a:p>
            <a:r>
              <a:rPr lang="en-US" dirty="0" smtClean="0"/>
              <a:t>Industrial revolution by combustion of these fossil fuels, started to release carbon back into the atmosphere.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733800"/>
            <a:ext cx="1752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1016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rizuriet\AppData\Local\Microsoft\Windows\Temporary Internet Files\Content.Outlook\1517G0ZN\photo (3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3048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oceans and ground water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pic>
        <p:nvPicPr>
          <p:cNvPr id="5" name="Picture 1" descr="C:\Users\rizuriet\AppData\Local\Microsoft\Windows\Temporary Internet Files\Content.Outlook\1517G0ZN\photo (2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048000" cy="22098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4032250" y="1447800"/>
            <a:ext cx="511175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Higher concentration of salt and algae in oceans</a:t>
            </a:r>
          </a:p>
          <a:p>
            <a:r>
              <a:rPr lang="en-US" dirty="0" smtClean="0"/>
              <a:t>Sal deposit in </a:t>
            </a:r>
            <a:r>
              <a:rPr lang="en-US" dirty="0" smtClean="0"/>
              <a:t>ground water</a:t>
            </a:r>
          </a:p>
          <a:p>
            <a:r>
              <a:rPr lang="en-US" dirty="0" smtClean="0"/>
              <a:t>Low level of river tributaries</a:t>
            </a:r>
          </a:p>
          <a:p>
            <a:r>
              <a:rPr lang="en-US" dirty="0" smtClean="0"/>
              <a:t>Algae blooms</a:t>
            </a:r>
          </a:p>
          <a:p>
            <a:r>
              <a:rPr lang="en-US" dirty="0" smtClean="0"/>
              <a:t>Melting of the Greenland ice sheet can change salt concentrations in the ocean water </a:t>
            </a:r>
          </a:p>
          <a:p>
            <a:pPr>
              <a:buNone/>
            </a:pP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pic>
        <p:nvPicPr>
          <p:cNvPr id="6" name="Picture 2" descr="http://geology.com/nasa/marine-phytoplankton/falkland-isl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3048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Coral bleaching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C:\Users\rizuriet\AppData\Local\Microsoft\Windows\Temporary Internet Files\Content.Outlook\1517G0ZN\photo (5)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23580"/>
            <a:ext cx="4040188" cy="3030141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Coral bleaching is the damage of the </a:t>
            </a:r>
            <a:r>
              <a:rPr lang="en-US" dirty="0" err="1" smtClean="0"/>
              <a:t>zoozanthellae</a:t>
            </a:r>
            <a:r>
              <a:rPr lang="en-US" dirty="0" smtClean="0"/>
              <a:t> of the coral reefs area  by sunlight because of increase in the temperature </a:t>
            </a:r>
          </a:p>
          <a:p>
            <a:r>
              <a:rPr lang="en-US" dirty="0" smtClean="0"/>
              <a:t>This phenomenon can be catastrophic especially for the tropical marine ecosystems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096000" cy="11620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and climate change  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5050" y="1371600"/>
            <a:ext cx="5111750" cy="4754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Sources of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Deforestation</a:t>
            </a:r>
          </a:p>
          <a:p>
            <a:r>
              <a:rPr lang="en-US" dirty="0" smtClean="0"/>
              <a:t>Industrialization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1" descr="C:\Users\rizuriet\AppData\Local\Microsoft\Windows\Temporary Internet Files\Content.Outlook\1517G0ZN\photo (10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2857500" cy="2143125"/>
          </a:xfrm>
          <a:prstGeom prst="rect">
            <a:avLst/>
          </a:prstGeom>
          <a:noFill/>
        </p:spPr>
      </p:pic>
      <p:pic>
        <p:nvPicPr>
          <p:cNvPr id="6" name="Picture 1" descr="C:\Users\rizuriet\AppData\Local\Microsoft\Windows\Temporary Internet Files\Content.Outlook\1517G0ZN\photo (9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2819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11370</TotalTime>
  <Words>838</Words>
  <Application>Microsoft Office PowerPoint</Application>
  <PresentationFormat>On-screen Show (4:3)</PresentationFormat>
  <Paragraphs>151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Metro</vt:lpstr>
      <vt:lpstr>Clime change and Health</vt:lpstr>
      <vt:lpstr>Introduction</vt:lpstr>
      <vt:lpstr>History of climate sciences and effect on health</vt:lpstr>
      <vt:lpstr>The green house effect</vt:lpstr>
      <vt:lpstr>The green house effect</vt:lpstr>
      <vt:lpstr>The green house effect</vt:lpstr>
      <vt:lpstr>Impact on oceans and ground water</vt:lpstr>
      <vt:lpstr>Impact on Coral bleaching</vt:lpstr>
      <vt:lpstr>CO2 and climate change  </vt:lpstr>
      <vt:lpstr>Impact of climate change in the global environment</vt:lpstr>
      <vt:lpstr>Specific Effects</vt:lpstr>
      <vt:lpstr>What level of global warming is safe? In 2005, the United Kingdom recommended that global warming must be limited to 2 oC</vt:lpstr>
      <vt:lpstr>Shelter and Human migration</vt:lpstr>
      <vt:lpstr>Health Impacts</vt:lpstr>
      <vt:lpstr>Impact on Mortality </vt:lpstr>
      <vt:lpstr>Research of effects of climate change on health</vt:lpstr>
      <vt:lpstr>Malnutrition</vt:lpstr>
      <vt:lpstr>Water and Sanitation</vt:lpstr>
      <vt:lpstr>Water-borne Diseases</vt:lpstr>
      <vt:lpstr>Water-borne Diseases</vt:lpstr>
      <vt:lpstr>Water and Sanitation</vt:lpstr>
      <vt:lpstr>Vector-borne Diseases</vt:lpstr>
      <vt:lpstr>Current malaria endemic areas (yellow) and areas were malaria map will expand (red)</vt:lpstr>
      <vt:lpstr>Potential dengue transmission in case of temperature increase in the USA</vt:lpstr>
      <vt:lpstr>Respiratory Allergies</vt:lpstr>
      <vt:lpstr>Challenges to manage health impact of climate change </vt:lpstr>
      <vt:lpstr>Responses</vt:lpstr>
      <vt:lpstr>Prevention strategies to reduce the impact</vt:lpstr>
      <vt:lpstr>How to reduce the adverse effects of climate change</vt:lpstr>
      <vt:lpstr>Attenuating the Impact of Adverse Health Effects</vt:lpstr>
      <vt:lpstr>Slide 31</vt:lpstr>
    </vt:vector>
  </TitlesOfParts>
  <Company>USF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Clime change and Health</dc:title>
  <dc:creator>rizuriet</dc:creator>
  <cp:lastModifiedBy>Tatiana</cp:lastModifiedBy>
  <cp:revision>41</cp:revision>
  <dcterms:created xsi:type="dcterms:W3CDTF">2010-10-18T19:35:22Z</dcterms:created>
  <dcterms:modified xsi:type="dcterms:W3CDTF">2010-10-29T16:56:52Z</dcterms:modified>
</cp:coreProperties>
</file>