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jpg"/>
  <Override PartName="/ppt/notesSlides/notesSlide4.xml" ContentType="application/vnd.openxmlformats-officedocument.presentationml.notesSlide+xml"/>
  <Override PartName="/ppt/media/image7.jpg" ContentType="image/jpg"/>
  <Override PartName="/ppt/notesSlides/notesSlide5.xml" ContentType="application/vnd.openxmlformats-officedocument.presentationml.notesSlide+xml"/>
  <Override PartName="/ppt/media/image8.jpg" ContentType="image/jpg"/>
  <Override PartName="/ppt/tags/tag22.xml" ContentType="application/vnd.openxmlformats-officedocument.presentationml.tags+xml"/>
  <Override PartName="/ppt/notesSlides/notesSlide6.xml" ContentType="application/vnd.openxmlformats-officedocument.presentationml.notesSlide+xml"/>
  <Override PartName="/ppt/media/image9.jpg" ContentType="image/jpg"/>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9" r:id="rId2"/>
    <p:sldId id="256" r:id="rId3"/>
    <p:sldId id="320" r:id="rId4"/>
    <p:sldId id="321" r:id="rId5"/>
    <p:sldId id="301" r:id="rId6"/>
    <p:sldId id="322" r:id="rId7"/>
    <p:sldId id="323" r:id="rId8"/>
    <p:sldId id="324" r:id="rId9"/>
    <p:sldId id="291" r:id="rId10"/>
    <p:sldId id="296" r:id="rId11"/>
    <p:sldId id="325" r:id="rId12"/>
    <p:sldId id="319" r:id="rId13"/>
    <p:sldId id="326" r:id="rId14"/>
    <p:sldId id="327" r:id="rId15"/>
    <p:sldId id="328" r:id="rId16"/>
    <p:sldId id="329" r:id="rId17"/>
    <p:sldId id="330" r:id="rId18"/>
    <p:sldId id="331" r:id="rId19"/>
    <p:sldId id="267"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F3F"/>
    <a:srgbClr val="54BDA3"/>
    <a:srgbClr val="FFFFFF"/>
    <a:srgbClr val="293749"/>
    <a:srgbClr val="D9B042"/>
    <a:srgbClr val="323334"/>
    <a:srgbClr val="DBB336"/>
    <a:srgbClr val="293648"/>
    <a:srgbClr val="D2DFE6"/>
    <a:srgbClr val="D2D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2" autoAdjust="0"/>
    <p:restoredTop sz="76941" autoAdjust="0"/>
  </p:normalViewPr>
  <p:slideViewPr>
    <p:cSldViewPr snapToGrid="0">
      <p:cViewPr varScale="1">
        <p:scale>
          <a:sx n="88" d="100"/>
          <a:sy n="88" d="100"/>
        </p:scale>
        <p:origin x="153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4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B7F0263-845D-435A-8A0D-83F9CD83178D}"/>
    <pc:docChg chg="modSld">
      <pc:chgData name="" userId="" providerId="" clId="Web-{5B7F0263-845D-435A-8A0D-83F9CD83178D}" dt="2018-04-05T18:00:10.074" v="12"/>
      <pc:docMkLst>
        <pc:docMk/>
      </pc:docMkLst>
      <pc:sldChg chg="modNotes">
        <pc:chgData name="" userId="" providerId="" clId="Web-{5B7F0263-845D-435A-8A0D-83F9CD83178D}" dt="2018-04-05T18:00:10.074" v="12"/>
        <pc:sldMkLst>
          <pc:docMk/>
          <pc:sldMk cId="633061708" sldId="301"/>
        </pc:sldMkLst>
      </pc:sldChg>
      <pc:sldChg chg="modNotes">
        <pc:chgData name="" userId="" providerId="" clId="Web-{5B7F0263-845D-435A-8A0D-83F9CD83178D}" dt="2018-04-05T17:59:33.010" v="6"/>
        <pc:sldMkLst>
          <pc:docMk/>
          <pc:sldMk cId="3918909577" sldId="320"/>
        </pc:sldMkLst>
      </pc:sldChg>
      <pc:sldChg chg="modNotes">
        <pc:chgData name="" userId="" providerId="" clId="Web-{5B7F0263-845D-435A-8A0D-83F9CD83178D}" dt="2018-04-05T17:59:49.058" v="9"/>
        <pc:sldMkLst>
          <pc:docMk/>
          <pc:sldMk cId="61716683" sldId="321"/>
        </pc:sldMkLst>
      </pc:sldChg>
    </pc:docChg>
  </pc:docChgLst>
  <pc:docChgLst>
    <pc:chgData clId="Web-{52676DC2-B3BE-4F19-83C1-74E761CCC367}"/>
    <pc:docChg chg="modSld">
      <pc:chgData name="" userId="" providerId="" clId="Web-{52676DC2-B3BE-4F19-83C1-74E761CCC367}" dt="2018-04-05T16:43:16.673" v="4"/>
      <pc:docMkLst>
        <pc:docMk/>
      </pc:docMkLst>
      <pc:sldChg chg="modNotes">
        <pc:chgData name="" userId="" providerId="" clId="Web-{52676DC2-B3BE-4F19-83C1-74E761CCC367}" dt="2018-04-05T16:43:16.673" v="4"/>
        <pc:sldMkLst>
          <pc:docMk/>
          <pc:sldMk cId="1986859664"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F719B-F475-480E-B538-5B8C43560A82}" type="datetimeFigureOut">
              <a:rPr lang="en-US" smtClean="0"/>
              <a:t>4/6/2018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B42A14-DC5F-4CFD-B1CC-C39BFA668166}" type="slidenum">
              <a:rPr lang="en-US" smtClean="0"/>
              <a:t>‹#›</a:t>
            </a:fld>
            <a:endParaRPr lang="en-US"/>
          </a:p>
        </p:txBody>
      </p:sp>
    </p:spTree>
    <p:extLst>
      <p:ext uri="{BB962C8B-B14F-4D97-AF65-F5344CB8AC3E}">
        <p14:creationId xmlns:p14="http://schemas.microsoft.com/office/powerpoint/2010/main" val="356801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105A7-C230-4FBB-8DCE-F34BFD16411D}" type="datetimeFigureOut">
              <a:rPr lang="en-US" smtClean="0"/>
              <a:t>4/6/2018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6DC9D-B8F8-4B1B-8451-EEF99A8DF844}" type="slidenum">
              <a:rPr lang="en-US" smtClean="0"/>
              <a:t>‹#›</a:t>
            </a:fld>
            <a:endParaRPr lang="en-US"/>
          </a:p>
        </p:txBody>
      </p:sp>
    </p:spTree>
    <p:extLst>
      <p:ext uri="{BB962C8B-B14F-4D97-AF65-F5344CB8AC3E}">
        <p14:creationId xmlns:p14="http://schemas.microsoft.com/office/powerpoint/2010/main" val="171815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a:t>
            </a:fld>
            <a:endParaRPr lang="en-US"/>
          </a:p>
        </p:txBody>
      </p:sp>
    </p:spTree>
    <p:extLst>
      <p:ext uri="{BB962C8B-B14F-4D97-AF65-F5344CB8AC3E}">
        <p14:creationId xmlns:p14="http://schemas.microsoft.com/office/powerpoint/2010/main" val="23015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10</a:t>
            </a:fld>
            <a:endParaRPr lang="en-US"/>
          </a:p>
        </p:txBody>
      </p:sp>
    </p:spTree>
    <p:extLst>
      <p:ext uri="{BB962C8B-B14F-4D97-AF65-F5344CB8AC3E}">
        <p14:creationId xmlns:p14="http://schemas.microsoft.com/office/powerpoint/2010/main" val="111221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11</a:t>
            </a:fld>
            <a:endParaRPr lang="en-US"/>
          </a:p>
        </p:txBody>
      </p:sp>
    </p:spTree>
    <p:extLst>
      <p:ext uri="{BB962C8B-B14F-4D97-AF65-F5344CB8AC3E}">
        <p14:creationId xmlns:p14="http://schemas.microsoft.com/office/powerpoint/2010/main" val="141782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13</a:t>
            </a:fld>
            <a:endParaRPr lang="en-US"/>
          </a:p>
        </p:txBody>
      </p:sp>
    </p:spTree>
    <p:extLst>
      <p:ext uri="{BB962C8B-B14F-4D97-AF65-F5344CB8AC3E}">
        <p14:creationId xmlns:p14="http://schemas.microsoft.com/office/powerpoint/2010/main" val="267770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14</a:t>
            </a:fld>
            <a:endParaRPr lang="en-US"/>
          </a:p>
        </p:txBody>
      </p:sp>
    </p:spTree>
    <p:extLst>
      <p:ext uri="{BB962C8B-B14F-4D97-AF65-F5344CB8AC3E}">
        <p14:creationId xmlns:p14="http://schemas.microsoft.com/office/powerpoint/2010/main" val="275673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15</a:t>
            </a:fld>
            <a:endParaRPr lang="en-US"/>
          </a:p>
        </p:txBody>
      </p:sp>
    </p:spTree>
    <p:extLst>
      <p:ext uri="{BB962C8B-B14F-4D97-AF65-F5344CB8AC3E}">
        <p14:creationId xmlns:p14="http://schemas.microsoft.com/office/powerpoint/2010/main" val="151051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16</a:t>
            </a:fld>
            <a:endParaRPr lang="en-US"/>
          </a:p>
        </p:txBody>
      </p:sp>
    </p:spTree>
    <p:extLst>
      <p:ext uri="{BB962C8B-B14F-4D97-AF65-F5344CB8AC3E}">
        <p14:creationId xmlns:p14="http://schemas.microsoft.com/office/powerpoint/2010/main" val="62203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17</a:t>
            </a:fld>
            <a:endParaRPr lang="en-US"/>
          </a:p>
        </p:txBody>
      </p:sp>
    </p:spTree>
    <p:extLst>
      <p:ext uri="{BB962C8B-B14F-4D97-AF65-F5344CB8AC3E}">
        <p14:creationId xmlns:p14="http://schemas.microsoft.com/office/powerpoint/2010/main" val="114057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18</a:t>
            </a:fld>
            <a:endParaRPr lang="en-US"/>
          </a:p>
        </p:txBody>
      </p:sp>
    </p:spTree>
    <p:extLst>
      <p:ext uri="{BB962C8B-B14F-4D97-AF65-F5344CB8AC3E}">
        <p14:creationId xmlns:p14="http://schemas.microsoft.com/office/powerpoint/2010/main" val="147570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In our discussion of STM, recall that the modal model posits that memory is affected by the interaction of memory structures and control processes. </a:t>
            </a:r>
            <a:endParaRPr lang="en-US"/>
          </a:p>
          <a:p>
            <a:endParaRPr lang="en-US" dirty="0"/>
          </a:p>
          <a:p>
            <a:r>
              <a:rPr lang="en-US" kern="1200" dirty="0">
                <a:effectLst/>
                <a:latin typeface="+mn-lt"/>
                <a:ea typeface="+mn-ea"/>
                <a:cs typeface="+mn-cs"/>
              </a:rPr>
              <a:t>While there are potentially an unlimited number of control processes, Atkinson and Shiffrin extensively investigated rehearsal. </a:t>
            </a:r>
            <a:endParaRPr lang="en-US" dirty="0"/>
          </a:p>
          <a:p>
            <a:endParaRPr lang="en-US" dirty="0"/>
          </a:p>
          <a:p>
            <a:r>
              <a:rPr lang="en-US" kern="1200" dirty="0">
                <a:effectLst/>
                <a:latin typeface="+mn-lt"/>
                <a:ea typeface="+mn-ea"/>
                <a:cs typeface="+mn-cs"/>
              </a:rPr>
              <a:t>Rehearsal is the process by which an item is maintained in STM in order to be further processed, analyzed, or used to perform a more complex task.</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a:t>
            </a:fld>
            <a:endParaRPr lang="en-US"/>
          </a:p>
        </p:txBody>
      </p:sp>
    </p:spTree>
    <p:extLst>
      <p:ext uri="{BB962C8B-B14F-4D97-AF65-F5344CB8AC3E}">
        <p14:creationId xmlns:p14="http://schemas.microsoft.com/office/powerpoint/2010/main" val="161937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You will also recall from the last lecture that the Brown-Peterson task has been used to measure the duration of STM, and you will recall that the retention interval was filled with a distractor task. </a:t>
            </a:r>
            <a:endParaRPr lang="en-US"/>
          </a:p>
          <a:p>
            <a:endParaRPr lang="en-US" dirty="0"/>
          </a:p>
          <a:p>
            <a:r>
              <a:rPr lang="en-US" kern="1200" dirty="0">
                <a:effectLst/>
                <a:latin typeface="+mn-lt"/>
                <a:ea typeface="+mn-ea"/>
                <a:cs typeface="+mn-cs"/>
              </a:rPr>
              <a:t>The distractor task is designed to disrupt rehearsal.</a:t>
            </a:r>
            <a:r>
              <a:rPr lang="en-US" dirty="0"/>
              <a:t> </a:t>
            </a:r>
            <a:r>
              <a:rPr lang="en-US" kern="1200" dirty="0">
                <a:effectLst/>
                <a:latin typeface="+mn-lt"/>
                <a:ea typeface="+mn-ea"/>
                <a:cs typeface="+mn-cs"/>
              </a:rPr>
              <a:t> </a:t>
            </a:r>
            <a:endParaRPr lang="en-US" dirty="0"/>
          </a:p>
          <a:p>
            <a:endParaRPr lang="en-US" dirty="0"/>
          </a:p>
          <a:p>
            <a:r>
              <a:rPr lang="en-US" kern="1200" dirty="0">
                <a:effectLst/>
                <a:latin typeface="+mn-lt"/>
                <a:ea typeface="+mn-ea"/>
                <a:cs typeface="+mn-cs"/>
              </a:rPr>
              <a:t>When rehearsal is disrupted by a distractor task, Brown and Peterson were able to measure the duration of STM by plotting percent recall of the trigrams as a function of time.</a:t>
            </a:r>
            <a:r>
              <a:rPr lang="en-US" dirty="0"/>
              <a:t>   </a:t>
            </a:r>
            <a:endParaRPr lang="en-US" dirty="0">
              <a:cs typeface="Calibri"/>
            </a:endParaRPr>
          </a:p>
          <a:p>
            <a:endParaRPr lang="en-US" sz="1200" kern="1200" dirty="0">
              <a:solidFill>
                <a:schemeClr val="tx1"/>
              </a:solidFill>
              <a:effectLst/>
              <a:latin typeface="+mn-lt"/>
              <a:ea typeface="+mn-ea"/>
              <a:cs typeface="+mn-cs"/>
            </a:endParaRPr>
          </a:p>
          <a:p>
            <a:r>
              <a:rPr lang="en-US" kern="1200" dirty="0">
                <a:effectLst/>
                <a:latin typeface="+mn-lt"/>
                <a:ea typeface="+mn-ea"/>
                <a:cs typeface="+mn-cs"/>
              </a:rPr>
              <a:t>You will also recall that performance on the Brown-Peterson task decreased to an asymptote.</a:t>
            </a:r>
            <a:r>
              <a:rPr lang="en-US" dirty="0"/>
              <a:t>  </a:t>
            </a:r>
          </a:p>
          <a:p>
            <a:endParaRPr lang="en-US" dirty="0"/>
          </a:p>
          <a:p>
            <a:r>
              <a:rPr lang="en-US" kern="1200" dirty="0">
                <a:effectLst/>
                <a:latin typeface="+mn-lt"/>
                <a:ea typeface="+mn-ea"/>
                <a:cs typeface="+mn-cs"/>
              </a:rPr>
              <a:t>Why wasn’t the item completely forgotten? According to the modal model this is because after about 15-20 s., a subject still might be able to retrieve the trigram from long-term memory.</a:t>
            </a:r>
            <a:endParaRPr lang="en-US" dirty="0">
              <a:cs typeface="Calibri"/>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3</a:t>
            </a:fld>
            <a:endParaRPr lang="en-US"/>
          </a:p>
        </p:txBody>
      </p:sp>
    </p:spTree>
    <p:extLst>
      <p:ext uri="{BB962C8B-B14F-4D97-AF65-F5344CB8AC3E}">
        <p14:creationId xmlns:p14="http://schemas.microsoft.com/office/powerpoint/2010/main" val="12231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200" dirty="0">
                <a:effectLst/>
                <a:latin typeface="+mn-lt"/>
                <a:ea typeface="+mn-ea"/>
                <a:cs typeface="+mn-cs"/>
              </a:rPr>
              <a:t>The relationship between rehearsal, STM and LTM is an important one. This diagram illustrates that while the focus of the current conversation is </a:t>
            </a:r>
            <a:r>
              <a:rPr lang="en-US" dirty="0"/>
              <a:t>in short-term</a:t>
            </a:r>
            <a:r>
              <a:rPr lang="en-US" kern="1200" dirty="0">
                <a:effectLst/>
                <a:latin typeface="+mn-lt"/>
                <a:ea typeface="+mn-ea"/>
                <a:cs typeface="+mn-cs"/>
              </a:rPr>
              <a:t> memory, other thoughts associated with more distant events are being retrieved from long-term memory.</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4</a:t>
            </a:fld>
            <a:endParaRPr lang="en-US"/>
          </a:p>
        </p:txBody>
      </p:sp>
    </p:spTree>
    <p:extLst>
      <p:ext uri="{BB962C8B-B14F-4D97-AF65-F5344CB8AC3E}">
        <p14:creationId xmlns:p14="http://schemas.microsoft.com/office/powerpoint/2010/main" val="204193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One might suppose that the more time that is spent discussing an issue, the more likely this couple will be able to remember the conversation in the future. </a:t>
            </a:r>
            <a:endParaRPr lang="en-US"/>
          </a:p>
          <a:p>
            <a:endParaRPr lang="en-US" dirty="0"/>
          </a:p>
          <a:p>
            <a:r>
              <a:rPr lang="en-US" kern="1200" dirty="0">
                <a:effectLst/>
                <a:latin typeface="+mn-lt"/>
                <a:ea typeface="+mn-ea"/>
                <a:cs typeface="+mn-cs"/>
              </a:rPr>
              <a:t>Indeed, a critical assumption of the modal model is that greater the amount of time an item is rehearsed or spends in STM the more likely that information will be transmitted to LTM and thus the more likely it will be remembered in the distant future.</a:t>
            </a:r>
            <a:endParaRPr lang="en-US" dirty="0">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5</a:t>
            </a:fld>
            <a:endParaRPr lang="en-US"/>
          </a:p>
        </p:txBody>
      </p:sp>
    </p:spTree>
    <p:extLst>
      <p:ext uri="{BB962C8B-B14F-4D97-AF65-F5344CB8AC3E}">
        <p14:creationId xmlns:p14="http://schemas.microsoft.com/office/powerpoint/2010/main" val="217756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assumptions of the modal model allowed it to account for a commonly observed interaction that occurs when the ability to recall an item from a list is plotted against the serial position in which it was studied. This is called a serial position curve, and in the absence of a distractor task, it is U-shaped with items from the beginning of the list and the end of the list recalled the best.  These are referred to as primacy and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effects, respectively.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modal model, the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 is due to very accurate retrieval from the contents of STM.  You will remember that there may about 7 items in STM, and this serial position curve shows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effects for about that many items.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primacy effect is due to enhanced recall from LTM attributable to fact that items at the beginning of the list are given more rehearsal than items at the middle or the end of the list.  Items at the beginning of the list get more rehearsal because initially the capacity of STM has not been reached. Thus, the first few items may be rehearsed with little competition from other items.  Once the capacity of STM is reach then items from the beginning of this are dropped in favor of rehearsing newer items. Nevertheless, items at from the beginning of the list get more rehearsal and spend more time in STM than later items.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6</a:t>
            </a:fld>
            <a:endParaRPr lang="en-US"/>
          </a:p>
        </p:txBody>
      </p:sp>
    </p:spTree>
    <p:extLst>
      <p:ext uri="{BB962C8B-B14F-4D97-AF65-F5344CB8AC3E}">
        <p14:creationId xmlns:p14="http://schemas.microsoft.com/office/powerpoint/2010/main" val="382632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relationship between rehearsal and the serial position curve is shown here. While subjects studied a list of words, Rundus asked subjects to rehearse out loud. He recorded the rehearsals and counted them. On the right you can easily see that items from the beginning of the list received more rehearsal than other items.  On the left you can see that the rehearsal advantage is related to the primacy effect but not due to the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7</a:t>
            </a:fld>
            <a:endParaRPr lang="en-US"/>
          </a:p>
        </p:txBody>
      </p:sp>
    </p:spTree>
    <p:extLst>
      <p:ext uri="{BB962C8B-B14F-4D97-AF65-F5344CB8AC3E}">
        <p14:creationId xmlns:p14="http://schemas.microsoft.com/office/powerpoint/2010/main" val="225012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recall that the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 is due to accurate retrieval of the items in STM when remembering is initiated. The bottom panel shows what happens when a distractor task is inserted in the retention interval.  Remember the distractor task is design to prevent rehearsal and after about 15-20 s. the context of STM has decayed according to the modal model.  This is explains why the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effect is only observed when there is no distractor task.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top figure shows what happens when you vary the amount of time that items are studied.  This should increase the number of rehearsals each gets, and according to the modal model then we would expect the primacy but not the </a:t>
            </a:r>
            <a:r>
              <a:rPr lang="en-US" sz="1200" kern="1200" dirty="0" err="1">
                <a:solidFill>
                  <a:schemeClr val="tx1"/>
                </a:solidFill>
                <a:effectLst/>
                <a:latin typeface="+mn-lt"/>
                <a:ea typeface="+mn-ea"/>
                <a:cs typeface="+mn-cs"/>
              </a:rPr>
              <a:t>recency</a:t>
            </a:r>
            <a:r>
              <a:rPr lang="en-US" sz="1200" kern="1200" dirty="0">
                <a:solidFill>
                  <a:schemeClr val="tx1"/>
                </a:solidFill>
                <a:effectLst/>
                <a:latin typeface="+mn-lt"/>
                <a:ea typeface="+mn-ea"/>
                <a:cs typeface="+mn-cs"/>
              </a:rPr>
              <a:t> portion of the serial position curve to improve.  This is exactly what is commonly observed. </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8</a:t>
            </a:fld>
            <a:endParaRPr lang="en-US"/>
          </a:p>
        </p:txBody>
      </p:sp>
    </p:spTree>
    <p:extLst>
      <p:ext uri="{BB962C8B-B14F-4D97-AF65-F5344CB8AC3E}">
        <p14:creationId xmlns:p14="http://schemas.microsoft.com/office/powerpoint/2010/main" val="418268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9</a:t>
            </a:fld>
            <a:endParaRPr lang="en-US"/>
          </a:p>
        </p:txBody>
      </p:sp>
    </p:spTree>
    <p:extLst>
      <p:ext uri="{BB962C8B-B14F-4D97-AF65-F5344CB8AC3E}">
        <p14:creationId xmlns:p14="http://schemas.microsoft.com/office/powerpoint/2010/main" val="151650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ubheading">
    <p:bg>
      <p:bgPr>
        <a:solidFill>
          <a:srgbClr val="293749"/>
        </a:solidFill>
        <a:effectLst/>
      </p:bgPr>
    </p:bg>
    <p:spTree>
      <p:nvGrpSpPr>
        <p:cNvPr id="1" name=""/>
        <p:cNvGrpSpPr/>
        <p:nvPr/>
      </p:nvGrpSpPr>
      <p:grpSpPr>
        <a:xfrm>
          <a:off x="0" y="0"/>
          <a:ext cx="0" cy="0"/>
          <a:chOff x="0" y="0"/>
          <a:chExt cx="0" cy="0"/>
        </a:xfrm>
      </p:grpSpPr>
      <p:sp>
        <p:nvSpPr>
          <p:cNvPr id="3" name="subtitle"/>
          <p:cNvSpPr>
            <a:spLocks noGrp="1"/>
          </p:cNvSpPr>
          <p:nvPr>
            <p:ph type="body" idx="1" hasCustomPrompt="1"/>
          </p:nvPr>
        </p:nvSpPr>
        <p:spPr>
          <a:xfrm>
            <a:off x="863600" y="2604968"/>
            <a:ext cx="10464800" cy="685800"/>
          </a:xfrm>
          <a:prstGeom prst="rect">
            <a:avLst/>
          </a:prstGeom>
        </p:spPr>
        <p:txBody>
          <a:bodyPr anchor="ctr"/>
          <a:lstStyle>
            <a:lvl1pPr marL="0" indent="0" algn="ctr">
              <a:buNone/>
              <a:defRPr sz="28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Subheading</a:t>
            </a:r>
          </a:p>
        </p:txBody>
      </p:sp>
      <p:sp>
        <p:nvSpPr>
          <p:cNvPr id="7" name="heading"/>
          <p:cNvSpPr>
            <a:spLocks noGrp="1"/>
          </p:cNvSpPr>
          <p:nvPr>
            <p:ph type="body" sz="quarter" idx="11" hasCustomPrompt="1"/>
          </p:nvPr>
        </p:nvSpPr>
        <p:spPr>
          <a:xfrm>
            <a:off x="863600" y="146196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9889969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Image-vide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3" name="Content Placeholder 2"/>
          <p:cNvSpPr>
            <a:spLocks noGrp="1"/>
          </p:cNvSpPr>
          <p:nvPr>
            <p:ph sz="quarter" idx="10" hasCustomPrompt="1"/>
          </p:nvPr>
        </p:nvSpPr>
        <p:spPr>
          <a:xfrm>
            <a:off x="406400" y="1209964"/>
            <a:ext cx="11391515" cy="422101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a:t>Video/picture</a:t>
            </a:r>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Tree>
    <p:custDataLst>
      <p:tags r:id="rId1"/>
    </p:custDataLst>
    <p:extLst>
      <p:ext uri="{BB962C8B-B14F-4D97-AF65-F5344CB8AC3E}">
        <p14:creationId xmlns:p14="http://schemas.microsoft.com/office/powerpoint/2010/main" val="13690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Image-video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
        <p:nvSpPr>
          <p:cNvPr id="7" name="Content Placeholder 3"/>
          <p:cNvSpPr>
            <a:spLocks noGrp="1"/>
          </p:cNvSpPr>
          <p:nvPr>
            <p:ph sz="quarter" idx="13" hasCustomPrompt="1"/>
          </p:nvPr>
        </p:nvSpPr>
        <p:spPr>
          <a:xfrm>
            <a:off x="152400" y="931984"/>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slide subheading</a:t>
            </a:r>
          </a:p>
        </p:txBody>
      </p:sp>
      <p:sp>
        <p:nvSpPr>
          <p:cNvPr id="9" name="Content Placeholder 2"/>
          <p:cNvSpPr>
            <a:spLocks noGrp="1"/>
          </p:cNvSpPr>
          <p:nvPr>
            <p:ph sz="quarter" idx="10" hasCustomPrompt="1"/>
          </p:nvPr>
        </p:nvSpPr>
        <p:spPr>
          <a:xfrm>
            <a:off x="406400" y="1559168"/>
            <a:ext cx="11391515" cy="387181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a:t>Video/picture</a:t>
            </a:r>
          </a:p>
        </p:txBody>
      </p:sp>
    </p:spTree>
    <p:custDataLst>
      <p:tags r:id="rId1"/>
    </p:custDataLst>
    <p:extLst>
      <p:ext uri="{BB962C8B-B14F-4D97-AF65-F5344CB8AC3E}">
        <p14:creationId xmlns:p14="http://schemas.microsoft.com/office/powerpoint/2010/main" val="416804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Image-video Cent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7" name="Content Placeholder 2"/>
          <p:cNvSpPr>
            <a:spLocks noGrp="1"/>
          </p:cNvSpPr>
          <p:nvPr>
            <p:ph sz="quarter" idx="10" hasCustomPrompt="1"/>
          </p:nvPr>
        </p:nvSpPr>
        <p:spPr>
          <a:xfrm>
            <a:off x="406400" y="563418"/>
            <a:ext cx="11391515" cy="4867564"/>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a:t>Video/picture</a:t>
            </a:r>
          </a:p>
        </p:txBody>
      </p:sp>
    </p:spTree>
    <p:custDataLst>
      <p:tags r:id="rId1"/>
    </p:custDataLst>
    <p:extLst>
      <p:ext uri="{BB962C8B-B14F-4D97-AF65-F5344CB8AC3E}">
        <p14:creationId xmlns:p14="http://schemas.microsoft.com/office/powerpoint/2010/main" val="428627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1"/>
          <p:cNvSpPr>
            <a:spLocks noGrp="1"/>
          </p:cNvSpPr>
          <p:nvPr>
            <p:ph sz="half" idx="1" hasCustomPrompt="1"/>
          </p:nvPr>
        </p:nvSpPr>
        <p:spPr>
          <a:xfrm>
            <a:off x="265723" y="1087315"/>
            <a:ext cx="5576277"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Change title here</a:t>
            </a:r>
          </a:p>
          <a:p>
            <a:pPr lvl="0"/>
            <a:endParaRPr lang="en-US" dirty="0"/>
          </a:p>
        </p:txBody>
      </p:sp>
      <p:sp>
        <p:nvSpPr>
          <p:cNvPr id="6" name="Content 2"/>
          <p:cNvSpPr>
            <a:spLocks noGrp="1"/>
          </p:cNvSpPr>
          <p:nvPr>
            <p:ph sz="half" idx="12"/>
          </p:nvPr>
        </p:nvSpPr>
        <p:spPr>
          <a:xfrm>
            <a:off x="406400" y="1669312"/>
            <a:ext cx="5292651"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7" name="Content 1"/>
          <p:cNvSpPr>
            <a:spLocks noGrp="1"/>
          </p:cNvSpPr>
          <p:nvPr>
            <p:ph sz="half" idx="13" hasCustomPrompt="1"/>
          </p:nvPr>
        </p:nvSpPr>
        <p:spPr>
          <a:xfrm>
            <a:off x="6350000" y="1087315"/>
            <a:ext cx="5560645"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Change title here</a:t>
            </a:r>
          </a:p>
          <a:p>
            <a:pPr lvl="0"/>
            <a:endParaRPr lang="en-US" dirty="0"/>
          </a:p>
        </p:txBody>
      </p:sp>
      <p:sp>
        <p:nvSpPr>
          <p:cNvPr id="10" name="Content 2"/>
          <p:cNvSpPr>
            <a:spLocks noGrp="1"/>
          </p:cNvSpPr>
          <p:nvPr>
            <p:ph sz="half" idx="14"/>
          </p:nvPr>
        </p:nvSpPr>
        <p:spPr>
          <a:xfrm>
            <a:off x="6492950" y="1669312"/>
            <a:ext cx="5304965"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8" name="heading"/>
          <p:cNvSpPr>
            <a:spLocks noGrp="1"/>
          </p:cNvSpPr>
          <p:nvPr>
            <p:ph type="body" sz="quarter" idx="15"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Tree>
    <p:custDataLst>
      <p:tags r:id="rId1"/>
    </p:custDataLst>
    <p:extLst>
      <p:ext uri="{BB962C8B-B14F-4D97-AF65-F5344CB8AC3E}">
        <p14:creationId xmlns:p14="http://schemas.microsoft.com/office/powerpoint/2010/main" val="2290093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1"/>
          <p:cNvSpPr>
            <a:spLocks noGrp="1"/>
          </p:cNvSpPr>
          <p:nvPr>
            <p:ph sz="half" idx="1" hasCustomPrompt="1"/>
          </p:nvPr>
        </p:nvSpPr>
        <p:spPr>
          <a:xfrm>
            <a:off x="265723" y="477719"/>
            <a:ext cx="5576277"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Change title here</a:t>
            </a:r>
          </a:p>
          <a:p>
            <a:pPr lvl="0"/>
            <a:endParaRPr lang="en-US" dirty="0"/>
          </a:p>
        </p:txBody>
      </p:sp>
      <p:sp>
        <p:nvSpPr>
          <p:cNvPr id="8" name="Content 2"/>
          <p:cNvSpPr>
            <a:spLocks noGrp="1"/>
          </p:cNvSpPr>
          <p:nvPr>
            <p:ph sz="half" idx="12"/>
          </p:nvPr>
        </p:nvSpPr>
        <p:spPr>
          <a:xfrm>
            <a:off x="406400" y="1222744"/>
            <a:ext cx="5292651"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a:t>Click to edit Master text styles</a:t>
            </a:r>
          </a:p>
        </p:txBody>
      </p:sp>
      <p:sp>
        <p:nvSpPr>
          <p:cNvPr id="11" name="Content 1"/>
          <p:cNvSpPr>
            <a:spLocks noGrp="1"/>
          </p:cNvSpPr>
          <p:nvPr>
            <p:ph sz="half" idx="13" hasCustomPrompt="1"/>
          </p:nvPr>
        </p:nvSpPr>
        <p:spPr>
          <a:xfrm>
            <a:off x="6350000" y="477719"/>
            <a:ext cx="5560645"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Change title here</a:t>
            </a:r>
          </a:p>
          <a:p>
            <a:pPr lvl="0"/>
            <a:endParaRPr lang="en-US" dirty="0"/>
          </a:p>
        </p:txBody>
      </p:sp>
      <p:sp>
        <p:nvSpPr>
          <p:cNvPr id="12" name="Content 2"/>
          <p:cNvSpPr>
            <a:spLocks noGrp="1"/>
          </p:cNvSpPr>
          <p:nvPr>
            <p:ph sz="half" idx="14"/>
          </p:nvPr>
        </p:nvSpPr>
        <p:spPr>
          <a:xfrm>
            <a:off x="6492950" y="1222744"/>
            <a:ext cx="5304965"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3502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39516" y="3194324"/>
            <a:ext cx="11488616" cy="461665"/>
          </a:xfrm>
          <a:prstGeom prst="rect">
            <a:avLst/>
          </a:prstGeom>
          <a:noFill/>
        </p:spPr>
        <p:txBody>
          <a:bodyPr wrap="square" rtlCol="0" anchor="ctr">
            <a:spAutoFit/>
          </a:bodyPr>
          <a:lstStyle/>
          <a:p>
            <a:pPr algn="ctr"/>
            <a:r>
              <a:rPr lang="en-US" sz="2400" b="1" dirty="0">
                <a:solidFill>
                  <a:srgbClr val="493249"/>
                </a:solidFill>
                <a:effectLst/>
                <a:latin typeface="Arial" panose="020B0604020202020204" pitchFamily="34" charset="0"/>
                <a:ea typeface="Open Sans" panose="020B0606030504020204" pitchFamily="34" charset="0"/>
                <a:cs typeface="Arial" panose="020B0604020202020204" pitchFamily="34" charset="0"/>
              </a:rPr>
              <a:t>You have reached the end of the presentation. </a:t>
            </a:r>
          </a:p>
        </p:txBody>
      </p:sp>
    </p:spTree>
    <p:custDataLst>
      <p:tags r:id="rId1"/>
    </p:custDataLst>
    <p:extLst>
      <p:ext uri="{BB962C8B-B14F-4D97-AF65-F5344CB8AC3E}">
        <p14:creationId xmlns:p14="http://schemas.microsoft.com/office/powerpoint/2010/main" val="372233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907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3678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Mai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7841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no Subheading">
    <p:bg>
      <p:bgPr>
        <a:solidFill>
          <a:srgbClr val="293749"/>
        </a:solidFill>
        <a:effectLst/>
      </p:bgPr>
    </p:bg>
    <p:spTree>
      <p:nvGrpSpPr>
        <p:cNvPr id="1" name=""/>
        <p:cNvGrpSpPr/>
        <p:nvPr/>
      </p:nvGrpSpPr>
      <p:grpSpPr>
        <a:xfrm>
          <a:off x="0" y="0"/>
          <a:ext cx="0" cy="0"/>
          <a:chOff x="0" y="0"/>
          <a:chExt cx="0" cy="0"/>
        </a:xfrm>
      </p:grpSpPr>
      <p:sp>
        <p:nvSpPr>
          <p:cNvPr id="7" name="heading"/>
          <p:cNvSpPr>
            <a:spLocks noGrp="1"/>
          </p:cNvSpPr>
          <p:nvPr>
            <p:ph type="body" sz="quarter" idx="11" hasCustomPrompt="1"/>
          </p:nvPr>
        </p:nvSpPr>
        <p:spPr>
          <a:xfrm>
            <a:off x="863600" y="172221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34905673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143000"/>
            <a:ext cx="11582400" cy="53340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a:t>Content</a:t>
            </a:r>
          </a:p>
        </p:txBody>
      </p:sp>
      <p:sp>
        <p:nvSpPr>
          <p:cNvPr id="7" name="heading"/>
          <p:cNvSpPr>
            <a:spLocks noGrp="1"/>
          </p:cNvSpPr>
          <p:nvPr>
            <p:ph type="body" sz="quarter" idx="11" hasCustomPrompt="1"/>
          </p:nvPr>
        </p:nvSpPr>
        <p:spPr>
          <a:xfrm>
            <a:off x="152400" y="76200"/>
            <a:ext cx="11887200" cy="774405"/>
          </a:xfrm>
          <a:prstGeom prst="rect">
            <a:avLst/>
          </a:prstGeom>
        </p:spPr>
        <p:txBody>
          <a:bodyPr anchor="ctr"/>
          <a:lstStyle>
            <a:lvl1pPr algn="l">
              <a:spcBef>
                <a:spcPts val="0"/>
              </a:spcBef>
              <a:spcAft>
                <a:spcPts val="0"/>
              </a:spcAft>
              <a:defRPr sz="2800" b="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Master Slide Heading</a:t>
            </a:r>
          </a:p>
        </p:txBody>
      </p:sp>
    </p:spTree>
    <p:custDataLst>
      <p:tags r:id="rId1"/>
    </p:custDataLst>
    <p:extLst>
      <p:ext uri="{BB962C8B-B14F-4D97-AF65-F5344CB8AC3E}">
        <p14:creationId xmlns:p14="http://schemas.microsoft.com/office/powerpoint/2010/main" val="3446315813"/>
      </p:ext>
    </p:extLst>
  </p:cSld>
  <p:clrMapOvr>
    <a:masterClrMapping/>
  </p:clrMapOvr>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485900"/>
            <a:ext cx="11582400" cy="49911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a:t>Content</a:t>
            </a:r>
          </a:p>
        </p:txBody>
      </p:sp>
      <p:sp>
        <p:nvSpPr>
          <p:cNvPr id="4" name="Content Placeholder 3"/>
          <p:cNvSpPr>
            <a:spLocks noGrp="1"/>
          </p:cNvSpPr>
          <p:nvPr>
            <p:ph sz="quarter" idx="12" hasCustomPrompt="1"/>
          </p:nvPr>
        </p:nvSpPr>
        <p:spPr>
          <a:xfrm>
            <a:off x="152400" y="923264"/>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slide subheading</a:t>
            </a:r>
          </a:p>
        </p:txBody>
      </p:sp>
      <p:sp>
        <p:nvSpPr>
          <p:cNvPr id="8" name="heading"/>
          <p:cNvSpPr>
            <a:spLocks noGrp="1"/>
          </p:cNvSpPr>
          <p:nvPr>
            <p:ph type="body" sz="quarter" idx="11" hasCustomPrompt="1"/>
          </p:nvPr>
        </p:nvSpPr>
        <p:spPr>
          <a:xfrm>
            <a:off x="152400" y="76200"/>
            <a:ext cx="11887200" cy="774405"/>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Tree>
    <p:custDataLst>
      <p:tags r:id="rId1"/>
    </p:custDataLst>
    <p:extLst>
      <p:ext uri="{BB962C8B-B14F-4D97-AF65-F5344CB8AC3E}">
        <p14:creationId xmlns:p14="http://schemas.microsoft.com/office/powerpoint/2010/main" val="4142058493"/>
      </p:ext>
    </p:extLst>
  </p:cSld>
  <p:clrMapOvr>
    <a:masterClrMapping/>
  </p:clrMapOvr>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304800" y="990600"/>
            <a:ext cx="11582400" cy="54864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a:t>Content</a:t>
            </a:r>
          </a:p>
        </p:txBody>
      </p:sp>
      <p:sp>
        <p:nvSpPr>
          <p:cNvPr id="8" name="Content Placeholder 3"/>
          <p:cNvSpPr>
            <a:spLocks noGrp="1"/>
          </p:cNvSpPr>
          <p:nvPr>
            <p:ph sz="quarter" idx="12" hasCustomPrompt="1"/>
          </p:nvPr>
        </p:nvSpPr>
        <p:spPr>
          <a:xfrm>
            <a:off x="152400" y="457200"/>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Slide Subheading</a:t>
            </a:r>
          </a:p>
        </p:txBody>
      </p:sp>
    </p:spTree>
    <p:custDataLst>
      <p:tags r:id="rId1"/>
    </p:custDataLst>
    <p:extLst>
      <p:ext uri="{BB962C8B-B14F-4D97-AF65-F5344CB8AC3E}">
        <p14:creationId xmlns:p14="http://schemas.microsoft.com/office/powerpoint/2010/main" val="24093927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143000"/>
            <a:ext cx="6585097"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914400" indent="0">
              <a:buFont typeface="Century Gothic" panose="020B0502020202020204" pitchFamily="34" charset="0"/>
              <a:buNone/>
              <a:defRPr sz="1400"/>
            </a:lvl3pPr>
          </a:lstStyle>
          <a:p>
            <a:pPr lvl="0"/>
            <a:r>
              <a:rPr lang="en-US" altLang="zh-CN"/>
              <a:t>Click to edit Master text styles</a:t>
            </a:r>
          </a:p>
          <a:p>
            <a:pPr lvl="1"/>
            <a:r>
              <a:rPr lang="en-US" altLang="zh-CN"/>
              <a:t>Second level</a:t>
            </a:r>
          </a:p>
        </p:txBody>
      </p:sp>
      <p:sp>
        <p:nvSpPr>
          <p:cNvPr id="5" name="Picture Placeholder 4"/>
          <p:cNvSpPr>
            <a:spLocks noGrp="1"/>
          </p:cNvSpPr>
          <p:nvPr>
            <p:ph type="pic" sz="quarter" idx="11"/>
          </p:nvPr>
        </p:nvSpPr>
        <p:spPr>
          <a:xfrm>
            <a:off x="7364459" y="1209964"/>
            <a:ext cx="4458085" cy="5212080"/>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Tree>
    <p:custDataLst>
      <p:tags r:id="rId1"/>
    </p:custDataLst>
    <p:extLst>
      <p:ext uri="{BB962C8B-B14F-4D97-AF65-F5344CB8AC3E}">
        <p14:creationId xmlns:p14="http://schemas.microsoft.com/office/powerpoint/2010/main" val="37724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485900"/>
            <a:ext cx="6570921"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a:t>Click to edit Master text styles</a:t>
            </a:r>
          </a:p>
          <a:p>
            <a:pPr lvl="1"/>
            <a:r>
              <a:rPr lang="en-US" altLang="zh-CN"/>
              <a:t>Second level</a:t>
            </a:r>
          </a:p>
        </p:txBody>
      </p:sp>
      <p:sp>
        <p:nvSpPr>
          <p:cNvPr id="5" name="Picture Placeholder 4"/>
          <p:cNvSpPr>
            <a:spLocks noGrp="1"/>
          </p:cNvSpPr>
          <p:nvPr>
            <p:ph type="pic" sz="quarter" idx="11"/>
          </p:nvPr>
        </p:nvSpPr>
        <p:spPr>
          <a:xfrm>
            <a:off x="7364459" y="1535722"/>
            <a:ext cx="4458085" cy="490664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
        <p:nvSpPr>
          <p:cNvPr id="8"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defRPr>
            </a:lvl1pPr>
          </a:lstStyle>
          <a:p>
            <a:pPr lvl="0"/>
            <a:r>
              <a:rPr lang="en-US" dirty="0"/>
              <a:t>Click to edit master slide subheading</a:t>
            </a:r>
          </a:p>
        </p:txBody>
      </p:sp>
    </p:spTree>
    <p:custDataLst>
      <p:tags r:id="rId1"/>
    </p:custDataLst>
    <p:extLst>
      <p:ext uri="{BB962C8B-B14F-4D97-AF65-F5344CB8AC3E}">
        <p14:creationId xmlns:p14="http://schemas.microsoft.com/office/powerpoint/2010/main" val="5713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273749" y="1143000"/>
            <a:ext cx="6613451"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a:t>Click to edit Master text styles</a:t>
            </a:r>
          </a:p>
          <a:p>
            <a:pPr lvl="1"/>
            <a:r>
              <a:rPr lang="en-US" altLang="zh-CN"/>
              <a:t>Second level</a:t>
            </a:r>
          </a:p>
        </p:txBody>
      </p:sp>
      <p:sp>
        <p:nvSpPr>
          <p:cNvPr id="10" name="Picture Placeholder 4"/>
          <p:cNvSpPr>
            <a:spLocks noGrp="1"/>
          </p:cNvSpPr>
          <p:nvPr>
            <p:ph type="pic" sz="quarter" idx="11"/>
          </p:nvPr>
        </p:nvSpPr>
        <p:spPr>
          <a:xfrm>
            <a:off x="381771" y="1209964"/>
            <a:ext cx="4443059" cy="5200072"/>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Tree>
    <p:custDataLst>
      <p:tags r:id="rId1"/>
    </p:custDataLst>
    <p:extLst>
      <p:ext uri="{BB962C8B-B14F-4D97-AF65-F5344CB8AC3E}">
        <p14:creationId xmlns:p14="http://schemas.microsoft.com/office/powerpoint/2010/main" val="9169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302102" y="1485900"/>
            <a:ext cx="6585097"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a:t>Click to edit Master text styles</a:t>
            </a:r>
          </a:p>
          <a:p>
            <a:pPr lvl="1"/>
            <a:r>
              <a:rPr lang="en-US" altLang="zh-CN"/>
              <a:t>Second level</a:t>
            </a:r>
          </a:p>
        </p:txBody>
      </p:sp>
      <p:sp>
        <p:nvSpPr>
          <p:cNvPr id="10" name="Picture Placeholder 4"/>
          <p:cNvSpPr>
            <a:spLocks noGrp="1"/>
          </p:cNvSpPr>
          <p:nvPr>
            <p:ph type="pic" sz="quarter" idx="11"/>
          </p:nvPr>
        </p:nvSpPr>
        <p:spPr>
          <a:xfrm>
            <a:off x="394086" y="1535723"/>
            <a:ext cx="4455373" cy="4895097"/>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lgn="l">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a:t>Click to edit Master Slide Heading</a:t>
            </a:r>
          </a:p>
        </p:txBody>
      </p:sp>
      <p:sp>
        <p:nvSpPr>
          <p:cNvPr id="13"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lgn="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slide subheading</a:t>
            </a:r>
          </a:p>
        </p:txBody>
      </p:sp>
    </p:spTree>
    <p:custDataLst>
      <p:tags r:id="rId1"/>
    </p:custDataLst>
    <p:extLst>
      <p:ext uri="{BB962C8B-B14F-4D97-AF65-F5344CB8AC3E}">
        <p14:creationId xmlns:p14="http://schemas.microsoft.com/office/powerpoint/2010/main" val="10009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20"/>
    </p:custDataLst>
    <p:extLst>
      <p:ext uri="{BB962C8B-B14F-4D97-AF65-F5344CB8AC3E}">
        <p14:creationId xmlns:p14="http://schemas.microsoft.com/office/powerpoint/2010/main" val="1224614605"/>
      </p:ext>
    </p:extLst>
  </p:cSld>
  <p:clrMap bg1="lt1" tx1="dk1" bg2="lt2" tx2="dk2" accent1="accent1" accent2="accent2" accent3="accent3" accent4="accent4" accent5="accent5" accent6="accent6" hlink="hlink" folHlink="folHlink"/>
  <p:sldLayoutIdLst>
    <p:sldLayoutId id="2147483687" r:id="rId1"/>
    <p:sldLayoutId id="2147483715" r:id="rId2"/>
    <p:sldLayoutId id="2147483708" r:id="rId3"/>
    <p:sldLayoutId id="2147483664" r:id="rId4"/>
    <p:sldLayoutId id="2147483703" r:id="rId5"/>
    <p:sldLayoutId id="2147483689" r:id="rId6"/>
    <p:sldLayoutId id="2147483709" r:id="rId7"/>
    <p:sldLayoutId id="2147483663" r:id="rId8"/>
    <p:sldLayoutId id="2147483710" r:id="rId9"/>
    <p:sldLayoutId id="2147483699" r:id="rId10"/>
    <p:sldLayoutId id="2147483712" r:id="rId11"/>
    <p:sldLayoutId id="2147483713" r:id="rId12"/>
    <p:sldLayoutId id="2147483682" r:id="rId13"/>
    <p:sldLayoutId id="2147483683" r:id="rId14"/>
    <p:sldLayoutId id="2147483659" r:id="rId15"/>
    <p:sldLayoutId id="2147483700" r:id="rId16"/>
    <p:sldLayoutId id="2147483706" r:id="rId17"/>
    <p:sldLayoutId id="2147483717" r:id="rId18"/>
  </p:sldLayoutIdLst>
  <p:txStyles>
    <p:titleStyle>
      <a:lvl1pPr algn="ctr" defTabSz="914400" rtl="0" eaLnBrk="1" latinLnBrk="0" hangingPunct="1">
        <a:lnSpc>
          <a:spcPct val="100000"/>
        </a:lnSpc>
        <a:spcBef>
          <a:spcPct val="0"/>
        </a:spcBef>
        <a:buNone/>
        <a:defRPr sz="2800" b="1" kern="1200">
          <a:solidFill>
            <a:schemeClr val="tx1"/>
          </a:solidFill>
          <a:effectLst>
            <a:outerShdw blurRad="38100" dist="38100" dir="2700000" algn="tl">
              <a:srgbClr val="000000">
                <a:alpha val="43137"/>
              </a:srgbClr>
            </a:outerShdw>
          </a:effectLst>
          <a:latin typeface="+mj-lt"/>
          <a:ea typeface="Open Sans" panose="020B0606030504020204" pitchFamily="34" charset="0"/>
          <a:cs typeface="Arial" panose="020B0604020202020204" pitchFamily="34" charset="0"/>
        </a:defRPr>
      </a:lvl1pPr>
    </p:titleStyle>
    <p:bodyStyle>
      <a:lvl1pPr marL="0" indent="0" algn="l" defTabSz="914400" rtl="0" eaLnBrk="1" latinLnBrk="0" hangingPunct="1">
        <a:spcBef>
          <a:spcPts val="1200"/>
        </a:spcBef>
        <a:spcAft>
          <a:spcPts val="1200"/>
        </a:spcAft>
        <a:buFont typeface="Arial" pitchFamily="34" charset="0"/>
        <a:buNone/>
        <a:defRPr sz="1800" kern="1200">
          <a:solidFill>
            <a:schemeClr val="tx1"/>
          </a:solidFill>
          <a:latin typeface="+mj-lt"/>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800" kern="1200">
          <a:solidFill>
            <a:schemeClr val="tx1"/>
          </a:solidFill>
          <a:latin typeface="+mj-lt"/>
          <a:ea typeface="Open Sans" panose="020B0606030504020204" pitchFamily="34" charset="0"/>
          <a:cs typeface="Arial" panose="020B0604020202020204"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8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orient="horz" pos="432" userDrawn="1">
          <p15:clr>
            <a:srgbClr val="F26B43"/>
          </p15:clr>
        </p15:guide>
        <p15:guide id="6" orient="horz" pos="720" userDrawn="1">
          <p15:clr>
            <a:srgbClr val="F26B43"/>
          </p15:clr>
        </p15:guide>
        <p15:guide id="7" orient="horz" pos="936" userDrawn="1">
          <p15:clr>
            <a:srgbClr val="F26B43"/>
          </p15:clr>
        </p15:guide>
        <p15:guide id="8" orient="horz" pos="2160" userDrawn="1">
          <p15:clr>
            <a:srgbClr val="F26B43"/>
          </p15:clr>
        </p15:guide>
        <p15:guide id="9" orient="horz" pos="288" userDrawn="1">
          <p15:clr>
            <a:srgbClr val="F26B43"/>
          </p15:clr>
        </p15:guide>
        <p15:guide id="10" orient="horz" pos="528" userDrawn="1">
          <p15:clr>
            <a:srgbClr val="F26B43"/>
          </p15:clr>
        </p15:guide>
        <p15:guide id="11" orient="horz" pos="6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Kenneth J. Malmberg, PhD</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COGNITIVE PSYCHOLOGY</a:t>
            </a:r>
          </a:p>
        </p:txBody>
      </p:sp>
    </p:spTree>
    <p:custDataLst>
      <p:tags r:id="rId1"/>
    </p:custDataLst>
    <p:extLst>
      <p:ext uri="{BB962C8B-B14F-4D97-AF65-F5344CB8AC3E}">
        <p14:creationId xmlns:p14="http://schemas.microsoft.com/office/powerpoint/2010/main" val="32724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1</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distractor task used in the Brown-Paterson procedure causes people to forget.</a:t>
            </a:r>
            <a:endParaRPr lang="en-US" sz="2000" dirty="0">
              <a:latin typeface="Arial"/>
              <a:cs typeface="Arial"/>
            </a:endParaRPr>
          </a:p>
        </p:txBody>
      </p:sp>
      <p:grpSp>
        <p:nvGrpSpPr>
          <p:cNvPr id="23" name="Group 22"/>
          <p:cNvGrpSpPr/>
          <p:nvPr/>
        </p:nvGrpSpPr>
        <p:grpSpPr>
          <a:xfrm>
            <a:off x="596900" y="2613249"/>
            <a:ext cx="1183375" cy="877944"/>
            <a:chOff x="596900" y="2613249"/>
            <a:chExt cx="1183375" cy="877944"/>
          </a:xfrm>
        </p:grpSpPr>
        <p:sp>
          <p:nvSpPr>
            <p:cNvPr id="24" name="Oval 23"/>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27" name="Oval 26"/>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185098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2</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primacy and </a:t>
            </a:r>
            <a:r>
              <a:rPr lang="en-US" sz="2000" dirty="0" err="1"/>
              <a:t>recency</a:t>
            </a:r>
            <a:r>
              <a:rPr lang="en-US" sz="2000" dirty="0"/>
              <a:t> effects are due to retrieval from STM.</a:t>
            </a:r>
            <a:endParaRPr lang="en-US" sz="2000" dirty="0">
              <a:latin typeface="Arial"/>
              <a:cs typeface="Arial"/>
            </a:endParaRPr>
          </a:p>
        </p:txBody>
      </p:sp>
      <p:grpSp>
        <p:nvGrpSpPr>
          <p:cNvPr id="16" name="Group 15"/>
          <p:cNvGrpSpPr/>
          <p:nvPr/>
        </p:nvGrpSpPr>
        <p:grpSpPr>
          <a:xfrm>
            <a:off x="596900" y="2613249"/>
            <a:ext cx="1183375" cy="877944"/>
            <a:chOff x="596900" y="2613249"/>
            <a:chExt cx="1183375"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320656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2</a:t>
            </a:r>
          </a:p>
        </p:txBody>
      </p:sp>
      <p:sp>
        <p:nvSpPr>
          <p:cNvPr id="4" name="Content Placeholder 1"/>
          <p:cNvSpPr>
            <a:spLocks noGrp="1"/>
          </p:cNvSpPr>
          <p:nvPr>
            <p:ph sz="quarter" idx="10"/>
          </p:nvPr>
        </p:nvSpPr>
        <p:spPr>
          <a:xfrm>
            <a:off x="304800" y="1137257"/>
            <a:ext cx="11582400" cy="1094665"/>
          </a:xfrm>
        </p:spPr>
        <p:txBody>
          <a:bodyPr/>
          <a:lstStyle/>
          <a:p>
            <a:r>
              <a:rPr lang="en-US" sz="2000" dirty="0"/>
              <a:t>True or False?</a:t>
            </a:r>
            <a:br>
              <a:rPr lang="en-US" sz="2000" dirty="0"/>
            </a:br>
            <a:r>
              <a:rPr lang="en-US" sz="2000" dirty="0"/>
              <a:t/>
            </a:r>
            <a:br>
              <a:rPr lang="en-US" sz="2000" dirty="0"/>
            </a:br>
            <a:r>
              <a:rPr lang="en-US" sz="2000" dirty="0"/>
              <a:t>The primacy and </a:t>
            </a:r>
            <a:r>
              <a:rPr lang="en-US" sz="2000" dirty="0" err="1"/>
              <a:t>recency</a:t>
            </a:r>
            <a:r>
              <a:rPr lang="en-US" sz="2000" dirty="0"/>
              <a:t> effects are due to retrieval from STM.</a:t>
            </a:r>
            <a:endParaRPr lang="en-US" sz="2000" dirty="0">
              <a:latin typeface="Arial"/>
              <a:cs typeface="Arial"/>
            </a:endParaRPr>
          </a:p>
        </p:txBody>
      </p:sp>
      <p:grpSp>
        <p:nvGrpSpPr>
          <p:cNvPr id="11" name="Group 10"/>
          <p:cNvGrpSpPr/>
          <p:nvPr/>
        </p:nvGrpSpPr>
        <p:grpSpPr>
          <a:xfrm>
            <a:off x="596900" y="2613249"/>
            <a:ext cx="1183375" cy="877944"/>
            <a:chOff x="596900" y="2613249"/>
            <a:chExt cx="1183375" cy="877944"/>
          </a:xfrm>
        </p:grpSpPr>
        <p:sp>
          <p:nvSpPr>
            <p:cNvPr id="19" name="Oval 18"/>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22" name="Oval 21"/>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431920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3</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number of rehearsal predicts free recall performance.</a:t>
            </a:r>
            <a:endParaRPr lang="en-US" sz="2000" dirty="0">
              <a:latin typeface="Arial"/>
              <a:cs typeface="Arial"/>
            </a:endParaRPr>
          </a:p>
        </p:txBody>
      </p:sp>
      <p:grpSp>
        <p:nvGrpSpPr>
          <p:cNvPr id="16" name="Group 15"/>
          <p:cNvGrpSpPr/>
          <p:nvPr/>
        </p:nvGrpSpPr>
        <p:grpSpPr>
          <a:xfrm>
            <a:off x="596900" y="2613249"/>
            <a:ext cx="1183375" cy="877944"/>
            <a:chOff x="596900" y="2613249"/>
            <a:chExt cx="1183375"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351207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3</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number of rehearsal predicts free recall performance.</a:t>
            </a:r>
            <a:endParaRPr lang="en-US" sz="2000" dirty="0">
              <a:latin typeface="Arial"/>
              <a:cs typeface="Arial"/>
            </a:endParaRPr>
          </a:p>
        </p:txBody>
      </p:sp>
      <p:grpSp>
        <p:nvGrpSpPr>
          <p:cNvPr id="23" name="Group 22"/>
          <p:cNvGrpSpPr/>
          <p:nvPr/>
        </p:nvGrpSpPr>
        <p:grpSpPr>
          <a:xfrm>
            <a:off x="596900" y="2613249"/>
            <a:ext cx="1183375" cy="877944"/>
            <a:chOff x="596900" y="2613249"/>
            <a:chExt cx="1183375" cy="877944"/>
          </a:xfrm>
        </p:grpSpPr>
        <p:sp>
          <p:nvSpPr>
            <p:cNvPr id="24" name="Oval 23"/>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27" name="Oval 26"/>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149813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4</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Information resides in STM for 15-20s without rehearsal.</a:t>
            </a:r>
            <a:endParaRPr lang="en-US" sz="2000" dirty="0">
              <a:latin typeface="Arial"/>
              <a:cs typeface="Arial"/>
            </a:endParaRPr>
          </a:p>
        </p:txBody>
      </p:sp>
      <p:grpSp>
        <p:nvGrpSpPr>
          <p:cNvPr id="16" name="Group 15"/>
          <p:cNvGrpSpPr/>
          <p:nvPr/>
        </p:nvGrpSpPr>
        <p:grpSpPr>
          <a:xfrm>
            <a:off x="596900" y="2613249"/>
            <a:ext cx="1183375" cy="877944"/>
            <a:chOff x="596900" y="2613249"/>
            <a:chExt cx="1183375"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312814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4</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Information resides in STM for 15-20s without rehearsal.</a:t>
            </a:r>
            <a:endParaRPr lang="en-US" sz="2000" dirty="0">
              <a:latin typeface="Arial"/>
              <a:cs typeface="Arial"/>
            </a:endParaRPr>
          </a:p>
        </p:txBody>
      </p:sp>
      <p:grpSp>
        <p:nvGrpSpPr>
          <p:cNvPr id="23" name="Group 22"/>
          <p:cNvGrpSpPr/>
          <p:nvPr/>
        </p:nvGrpSpPr>
        <p:grpSpPr>
          <a:xfrm>
            <a:off x="596900" y="2613249"/>
            <a:ext cx="1183375" cy="877944"/>
            <a:chOff x="596900" y="2613249"/>
            <a:chExt cx="1183375" cy="877944"/>
          </a:xfrm>
        </p:grpSpPr>
        <p:sp>
          <p:nvSpPr>
            <p:cNvPr id="24" name="Oval 23"/>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27" name="Oval 26"/>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5481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5</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serial position curve increases and the parallel position curve remains constant.</a:t>
            </a:r>
            <a:endParaRPr lang="en-US" sz="2000" dirty="0">
              <a:latin typeface="Arial"/>
              <a:cs typeface="Arial"/>
            </a:endParaRPr>
          </a:p>
        </p:txBody>
      </p:sp>
      <p:grpSp>
        <p:nvGrpSpPr>
          <p:cNvPr id="16" name="Group 15"/>
          <p:cNvGrpSpPr/>
          <p:nvPr/>
        </p:nvGrpSpPr>
        <p:grpSpPr>
          <a:xfrm>
            <a:off x="596900" y="2613249"/>
            <a:ext cx="1183375" cy="877944"/>
            <a:chOff x="596900" y="2613249"/>
            <a:chExt cx="1183375"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296231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5</a:t>
            </a:r>
          </a:p>
        </p:txBody>
      </p:sp>
      <p:sp>
        <p:nvSpPr>
          <p:cNvPr id="4" name="Content Placeholder 1"/>
          <p:cNvSpPr>
            <a:spLocks noGrp="1"/>
          </p:cNvSpPr>
          <p:nvPr>
            <p:ph sz="quarter" idx="10"/>
          </p:nvPr>
        </p:nvSpPr>
        <p:spPr>
          <a:xfrm>
            <a:off x="304800" y="1137257"/>
            <a:ext cx="11582400" cy="1094665"/>
          </a:xfrm>
        </p:spPr>
        <p:txBody>
          <a:bodyPr/>
          <a:lstStyle/>
          <a:p>
            <a:r>
              <a:rPr lang="en-US" sz="2000" dirty="0"/>
              <a:t>True or False?</a:t>
            </a:r>
            <a:br>
              <a:rPr lang="en-US" sz="2000" dirty="0"/>
            </a:br>
            <a:r>
              <a:rPr lang="en-US" sz="2000" dirty="0"/>
              <a:t/>
            </a:r>
            <a:br>
              <a:rPr lang="en-US" sz="2000" dirty="0"/>
            </a:br>
            <a:r>
              <a:rPr lang="en-US" sz="2000" dirty="0"/>
              <a:t>The serial position curve increases and the parallel position curve remains constant.</a:t>
            </a:r>
            <a:endParaRPr lang="en-US" sz="2000" dirty="0">
              <a:latin typeface="Arial"/>
              <a:cs typeface="Arial"/>
            </a:endParaRPr>
          </a:p>
        </p:txBody>
      </p:sp>
      <p:grpSp>
        <p:nvGrpSpPr>
          <p:cNvPr id="11" name="Group 10"/>
          <p:cNvGrpSpPr/>
          <p:nvPr/>
        </p:nvGrpSpPr>
        <p:grpSpPr>
          <a:xfrm>
            <a:off x="596900" y="2613249"/>
            <a:ext cx="1183375" cy="877944"/>
            <a:chOff x="596900" y="2613249"/>
            <a:chExt cx="1183375" cy="877944"/>
          </a:xfrm>
        </p:grpSpPr>
        <p:sp>
          <p:nvSpPr>
            <p:cNvPr id="19" name="Oval 18"/>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22" name="Oval 21"/>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289657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4639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Kenneth J. Malmberg, PhD</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REHEARSAL</a:t>
            </a:r>
          </a:p>
        </p:txBody>
      </p:sp>
    </p:spTree>
    <p:extLst>
      <p:ext uri="{BB962C8B-B14F-4D97-AF65-F5344CB8AC3E}">
        <p14:creationId xmlns:p14="http://schemas.microsoft.com/office/powerpoint/2010/main" val="1986859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704639-4F61-0943-85FB-9016DDF482E3}"/>
              </a:ext>
            </a:extLst>
          </p:cNvPr>
          <p:cNvSpPr>
            <a:spLocks noGrp="1"/>
          </p:cNvSpPr>
          <p:nvPr>
            <p:ph type="body" sz="quarter" idx="11"/>
          </p:nvPr>
        </p:nvSpPr>
        <p:spPr>
          <a:xfrm>
            <a:off x="152400" y="12700"/>
            <a:ext cx="11887200" cy="774405"/>
          </a:xfrm>
        </p:spPr>
        <p:txBody>
          <a:bodyPr/>
          <a:lstStyle/>
          <a:p>
            <a:r>
              <a:rPr lang="en-US" dirty="0"/>
              <a:t>Duration of STM</a:t>
            </a:r>
          </a:p>
        </p:txBody>
      </p:sp>
      <p:sp>
        <p:nvSpPr>
          <p:cNvPr id="4" name="object 3">
            <a:extLst>
              <a:ext uri="{FF2B5EF4-FFF2-40B4-BE49-F238E27FC236}">
                <a16:creationId xmlns:a16="http://schemas.microsoft.com/office/drawing/2014/main" id="{0BD40B46-3B64-E645-B8E8-D22CB1070C46}"/>
              </a:ext>
            </a:extLst>
          </p:cNvPr>
          <p:cNvSpPr/>
          <p:nvPr/>
        </p:nvSpPr>
        <p:spPr>
          <a:xfrm>
            <a:off x="5871571" y="2511000"/>
            <a:ext cx="5695950" cy="2608834"/>
          </a:xfrm>
          <a:prstGeom prst="rect">
            <a:avLst/>
          </a:prstGeom>
          <a:blipFill>
            <a:blip r:embed="rId3" cstate="print"/>
            <a:stretch>
              <a:fillRect/>
            </a:stretch>
          </a:blipFill>
        </p:spPr>
        <p:txBody>
          <a:bodyPr wrap="square" lIns="0" tIns="0" rIns="0" bIns="0" rtlCol="0"/>
          <a:lstStyle/>
          <a:p>
            <a:endParaRPr/>
          </a:p>
        </p:txBody>
      </p:sp>
      <p:grpSp>
        <p:nvGrpSpPr>
          <p:cNvPr id="9" name="Group 8"/>
          <p:cNvGrpSpPr/>
          <p:nvPr/>
        </p:nvGrpSpPr>
        <p:grpSpPr>
          <a:xfrm>
            <a:off x="495934" y="2366418"/>
            <a:ext cx="4304666" cy="2897999"/>
            <a:chOff x="305434" y="1666590"/>
            <a:chExt cx="5592422" cy="3764946"/>
          </a:xfrm>
        </p:grpSpPr>
        <p:sp>
          <p:nvSpPr>
            <p:cNvPr id="8" name="object 4">
              <a:extLst>
                <a:ext uri="{FF2B5EF4-FFF2-40B4-BE49-F238E27FC236}">
                  <a16:creationId xmlns:a16="http://schemas.microsoft.com/office/drawing/2014/main" id="{7F8B666E-1DD4-0B48-BE3C-680017A84043}"/>
                </a:ext>
              </a:extLst>
            </p:cNvPr>
            <p:cNvSpPr/>
            <p:nvPr/>
          </p:nvSpPr>
          <p:spPr>
            <a:xfrm>
              <a:off x="305434" y="1666590"/>
              <a:ext cx="5592422" cy="3764946"/>
            </a:xfrm>
            <a:prstGeom prst="rect">
              <a:avLst/>
            </a:prstGeom>
            <a:blipFill>
              <a:blip r:embed="rId4"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sp>
          <p:nvSpPr>
            <p:cNvPr id="6" name="object 6">
              <a:extLst>
                <a:ext uri="{FF2B5EF4-FFF2-40B4-BE49-F238E27FC236}">
                  <a16:creationId xmlns:a16="http://schemas.microsoft.com/office/drawing/2014/main" id="{89D964B4-C37C-E542-8C71-20082973B87A}"/>
                </a:ext>
              </a:extLst>
            </p:cNvPr>
            <p:cNvSpPr txBox="1"/>
            <p:nvPr/>
          </p:nvSpPr>
          <p:spPr>
            <a:xfrm>
              <a:off x="2679659" y="1768029"/>
              <a:ext cx="2592751" cy="559788"/>
            </a:xfrm>
            <a:prstGeom prst="rect">
              <a:avLst/>
            </a:prstGeom>
          </p:spPr>
          <p:style>
            <a:lnRef idx="0">
              <a:scrgbClr r="0" g="0" b="0"/>
            </a:lnRef>
            <a:fillRef idx="0">
              <a:scrgbClr r="0" g="0" b="0"/>
            </a:fillRef>
            <a:effectRef idx="0">
              <a:scrgbClr r="0" g="0" b="0"/>
            </a:effectRef>
            <a:fontRef idx="major"/>
          </p:style>
          <p:txBody>
            <a:bodyPr vert="horz" wrap="square" lIns="0" tIns="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marR="5080" algn="just">
                <a:lnSpc>
                  <a:spcPct val="100000"/>
                </a:lnSpc>
              </a:pPr>
              <a:r>
                <a:rPr sz="1400" dirty="0">
                  <a:latin typeface="Arial" panose="020B0604020202020204" pitchFamily="34" charset="0"/>
                  <a:cs typeface="Arial" panose="020B0604020202020204" pitchFamily="34" charset="0"/>
                </a:rPr>
                <a:t>Retention Interval Filled With a “Distractor Task”</a:t>
              </a:r>
            </a:p>
          </p:txBody>
        </p:sp>
        <p:sp>
          <p:nvSpPr>
            <p:cNvPr id="7" name="object 5">
              <a:extLst>
                <a:ext uri="{FF2B5EF4-FFF2-40B4-BE49-F238E27FC236}">
                  <a16:creationId xmlns:a16="http://schemas.microsoft.com/office/drawing/2014/main" id="{2DA523CC-5868-DF4F-BD93-429EC518272B}"/>
                </a:ext>
              </a:extLst>
            </p:cNvPr>
            <p:cNvSpPr/>
            <p:nvPr/>
          </p:nvSpPr>
          <p:spPr>
            <a:xfrm>
              <a:off x="2161918" y="2429255"/>
              <a:ext cx="1228795" cy="517621"/>
            </a:xfrm>
            <a:custGeom>
              <a:avLst/>
              <a:gdLst/>
              <a:ahLst/>
              <a:cxnLst/>
              <a:rect l="l" t="t" r="r" b="b"/>
              <a:pathLst>
                <a:path w="934720" h="464820">
                  <a:moveTo>
                    <a:pt x="51562" y="396366"/>
                  </a:moveTo>
                  <a:lnTo>
                    <a:pt x="0" y="464184"/>
                  </a:lnTo>
                  <a:lnTo>
                    <a:pt x="85216" y="464692"/>
                  </a:lnTo>
                  <a:lnTo>
                    <a:pt x="73956" y="441832"/>
                  </a:lnTo>
                  <a:lnTo>
                    <a:pt x="59816" y="441832"/>
                  </a:lnTo>
                  <a:lnTo>
                    <a:pt x="54228" y="430402"/>
                  </a:lnTo>
                  <a:lnTo>
                    <a:pt x="65576" y="424819"/>
                  </a:lnTo>
                  <a:lnTo>
                    <a:pt x="51562" y="396366"/>
                  </a:lnTo>
                  <a:close/>
                </a:path>
                <a:path w="934720" h="464820">
                  <a:moveTo>
                    <a:pt x="65576" y="424819"/>
                  </a:moveTo>
                  <a:lnTo>
                    <a:pt x="54228" y="430402"/>
                  </a:lnTo>
                  <a:lnTo>
                    <a:pt x="59816" y="441832"/>
                  </a:lnTo>
                  <a:lnTo>
                    <a:pt x="71198" y="436233"/>
                  </a:lnTo>
                  <a:lnTo>
                    <a:pt x="65576" y="424819"/>
                  </a:lnTo>
                  <a:close/>
                </a:path>
                <a:path w="934720" h="464820">
                  <a:moveTo>
                    <a:pt x="71198" y="436233"/>
                  </a:moveTo>
                  <a:lnTo>
                    <a:pt x="59816" y="441832"/>
                  </a:lnTo>
                  <a:lnTo>
                    <a:pt x="73956" y="441832"/>
                  </a:lnTo>
                  <a:lnTo>
                    <a:pt x="71198" y="436233"/>
                  </a:lnTo>
                  <a:close/>
                </a:path>
                <a:path w="934720" h="464820">
                  <a:moveTo>
                    <a:pt x="929004" y="0"/>
                  </a:moveTo>
                  <a:lnTo>
                    <a:pt x="65576" y="424819"/>
                  </a:lnTo>
                  <a:lnTo>
                    <a:pt x="71198" y="436233"/>
                  </a:lnTo>
                  <a:lnTo>
                    <a:pt x="934592" y="11429"/>
                  </a:lnTo>
                  <a:lnTo>
                    <a:pt x="929004" y="0"/>
                  </a:lnTo>
                  <a:close/>
                </a:path>
              </a:pathLst>
            </a:custGeom>
            <a:solidFill>
              <a:srgbClr val="232F3F"/>
            </a:solidFill>
            <a:ln w="19050">
              <a:solidFill>
                <a:srgbClr val="232F3F"/>
              </a:solidFill>
            </a:ln>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grpSp>
    </p:spTree>
    <p:extLst>
      <p:ext uri="{BB962C8B-B14F-4D97-AF65-F5344CB8AC3E}">
        <p14:creationId xmlns:p14="http://schemas.microsoft.com/office/powerpoint/2010/main" val="3918909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FB020B-B20E-B04B-9D52-9A379BBAA4B1}"/>
              </a:ext>
            </a:extLst>
          </p:cNvPr>
          <p:cNvSpPr>
            <a:spLocks noGrp="1"/>
          </p:cNvSpPr>
          <p:nvPr>
            <p:ph type="body" sz="quarter" idx="11"/>
          </p:nvPr>
        </p:nvSpPr>
        <p:spPr>
          <a:xfrm>
            <a:off x="152400" y="12700"/>
            <a:ext cx="11887200" cy="774405"/>
          </a:xfrm>
        </p:spPr>
        <p:txBody>
          <a:bodyPr/>
          <a:lstStyle/>
          <a:p>
            <a:r>
              <a:rPr lang="en-US" dirty="0"/>
              <a:t>Relationship with STM and LTM</a:t>
            </a:r>
          </a:p>
        </p:txBody>
      </p:sp>
      <p:sp>
        <p:nvSpPr>
          <p:cNvPr id="4" name="object 4">
            <a:extLst>
              <a:ext uri="{FF2B5EF4-FFF2-40B4-BE49-F238E27FC236}">
                <a16:creationId xmlns:a16="http://schemas.microsoft.com/office/drawing/2014/main" id="{25F1A8E9-0B0D-964F-9075-3BFF57F9B578}"/>
              </a:ext>
            </a:extLst>
          </p:cNvPr>
          <p:cNvSpPr/>
          <p:nvPr/>
        </p:nvSpPr>
        <p:spPr>
          <a:xfrm>
            <a:off x="2590419" y="1143000"/>
            <a:ext cx="7011161" cy="5486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171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402"/>
            <a:ext cx="11887200" cy="774405"/>
          </a:xfrm>
        </p:spPr>
        <p:txBody>
          <a:bodyPr/>
          <a:lstStyle/>
          <a:p>
            <a:r>
              <a:rPr lang="en-US" dirty="0"/>
              <a:t>Rehearsal and Retention</a:t>
            </a:r>
          </a:p>
        </p:txBody>
      </p:sp>
      <p:sp>
        <p:nvSpPr>
          <p:cNvPr id="7" name="object 5">
            <a:extLst>
              <a:ext uri="{FF2B5EF4-FFF2-40B4-BE49-F238E27FC236}">
                <a16:creationId xmlns:a16="http://schemas.microsoft.com/office/drawing/2014/main" id="{494E88C0-0A46-3A4B-8EAE-34062B4EC71C}"/>
              </a:ext>
            </a:extLst>
          </p:cNvPr>
          <p:cNvSpPr/>
          <p:nvPr/>
        </p:nvSpPr>
        <p:spPr>
          <a:xfrm>
            <a:off x="1598548" y="1577566"/>
            <a:ext cx="8994904" cy="3329128"/>
          </a:xfrm>
          <a:prstGeom prst="rect">
            <a:avLst/>
          </a:prstGeom>
          <a:blipFill>
            <a:blip r:embed="rId3" cstate="print"/>
            <a:stretch>
              <a:fillRect/>
            </a:stretch>
          </a:blipFill>
        </p:spPr>
        <p:txBody>
          <a:bodyPr wrap="square" lIns="0" tIns="0" rIns="0" bIns="0" rtlCol="0"/>
          <a:lstStyle/>
          <a:p>
            <a:endParaRPr/>
          </a:p>
        </p:txBody>
      </p:sp>
      <p:grpSp>
        <p:nvGrpSpPr>
          <p:cNvPr id="9" name="Group 8">
            <a:extLst>
              <a:ext uri="{FF2B5EF4-FFF2-40B4-BE49-F238E27FC236}">
                <a16:creationId xmlns:a16="http://schemas.microsoft.com/office/drawing/2014/main" id="{FA28C174-8995-0D4A-BAE0-BAABD1D1C94E}"/>
              </a:ext>
            </a:extLst>
          </p:cNvPr>
          <p:cNvGrpSpPr/>
          <p:nvPr/>
        </p:nvGrpSpPr>
        <p:grpSpPr>
          <a:xfrm>
            <a:off x="2432126" y="5349761"/>
            <a:ext cx="7327748" cy="695384"/>
            <a:chOff x="2698847" y="1157459"/>
            <a:chExt cx="7327748" cy="695384"/>
          </a:xfrm>
        </p:grpSpPr>
        <p:sp>
          <p:nvSpPr>
            <p:cNvPr id="10" name="Rectangle 9">
              <a:extLst>
                <a:ext uri="{FF2B5EF4-FFF2-40B4-BE49-F238E27FC236}">
                  <a16:creationId xmlns:a16="http://schemas.microsoft.com/office/drawing/2014/main" id="{97023A49-178E-6446-BFB4-757241213D3D}"/>
                </a:ext>
              </a:extLst>
            </p:cNvPr>
            <p:cNvSpPr/>
            <p:nvPr/>
          </p:nvSpPr>
          <p:spPr>
            <a:xfrm>
              <a:off x="2944269" y="1160375"/>
              <a:ext cx="7082325" cy="692468"/>
            </a:xfrm>
            <a:prstGeom prst="rect">
              <a:avLst/>
            </a:prstGeom>
            <a:noFill/>
            <a:ln w="12700">
              <a:solidFill>
                <a:srgbClr val="DCB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957A33C-5D44-2643-8D94-CFC36C4AAF1F}"/>
                </a:ext>
              </a:extLst>
            </p:cNvPr>
            <p:cNvGrpSpPr/>
            <p:nvPr/>
          </p:nvGrpSpPr>
          <p:grpSpPr>
            <a:xfrm>
              <a:off x="2698847" y="1157459"/>
              <a:ext cx="462430" cy="692468"/>
              <a:chOff x="2347599" y="2656225"/>
              <a:chExt cx="462430" cy="692468"/>
            </a:xfrm>
          </p:grpSpPr>
          <p:sp>
            <p:nvSpPr>
              <p:cNvPr id="13" name="Hexagon 1">
                <a:extLst>
                  <a:ext uri="{FF2B5EF4-FFF2-40B4-BE49-F238E27FC236}">
                    <a16:creationId xmlns:a16="http://schemas.microsoft.com/office/drawing/2014/main" id="{3ACCF42D-E66B-B645-90C9-A821989D0F34}"/>
                  </a:ext>
                </a:extLst>
              </p:cNvPr>
              <p:cNvSpPr/>
              <p:nvPr/>
            </p:nvSpPr>
            <p:spPr>
              <a:xfrm rot="5400000">
                <a:off x="2347554" y="2771244"/>
                <a:ext cx="462519" cy="462430"/>
              </a:xfrm>
              <a:prstGeom prst="teardrop">
                <a:avLst/>
              </a:prstGeom>
              <a:solidFill>
                <a:srgbClr val="DBB33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BD9EBF65-929E-B740-9938-80948E47F525}"/>
                  </a:ext>
                </a:extLst>
              </p:cNvPr>
              <p:cNvSpPr txBox="1"/>
              <p:nvPr/>
            </p:nvSpPr>
            <p:spPr>
              <a:xfrm>
                <a:off x="2380239" y="2656225"/>
                <a:ext cx="420582" cy="692468"/>
              </a:xfrm>
              <a:prstGeom prst="teardrop">
                <a:avLst/>
              </a:prstGeom>
              <a:noFill/>
            </p:spPr>
            <p:txBody>
              <a:bodyPr wrap="none" rtlCol="0">
                <a:spAutoFit/>
              </a:bodyPr>
              <a:lstStyle/>
              <a:p>
                <a:r>
                  <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sp>
          <p:nvSpPr>
            <p:cNvPr id="12" name="Text Placeholder 22">
              <a:extLst>
                <a:ext uri="{FF2B5EF4-FFF2-40B4-BE49-F238E27FC236}">
                  <a16:creationId xmlns:a16="http://schemas.microsoft.com/office/drawing/2014/main" id="{690E579C-3980-9943-924B-FF3C3EA4CAD9}"/>
                </a:ext>
              </a:extLst>
            </p:cNvPr>
            <p:cNvSpPr txBox="1">
              <a:spLocks/>
            </p:cNvSpPr>
            <p:nvPr/>
          </p:nvSpPr>
          <p:spPr>
            <a:xfrm>
              <a:off x="3351871" y="1157460"/>
              <a:ext cx="6674724" cy="692468"/>
            </a:xfrm>
            <a:prstGeom prst="rect">
              <a:avLst/>
            </a:prstGeom>
          </p:spPr>
          <p:txBody>
            <a:bodyPr anchor="ctr"/>
            <a:lstStyle>
              <a:lvl1pPr marL="0" indent="0" algn="l" defTabSz="914400" rtl="0" eaLnBrk="1" latinLnBrk="0" hangingPunct="1">
                <a:spcBef>
                  <a:spcPts val="1200"/>
                </a:spcBef>
                <a:spcAft>
                  <a:spcPts val="1200"/>
                </a:spcAft>
                <a:buFont typeface="Arial" pitchFamily="34" charset="0"/>
                <a:buNone/>
                <a:defRPr sz="1400" b="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spcBef>
                  <a:spcPct val="20000"/>
                </a:spcBef>
                <a:buFont typeface="Arial"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lnSpc>
                  <a:spcPct val="100000"/>
                </a:lnSpc>
                <a:tabLst>
                  <a:tab pos="6435090" algn="l"/>
                </a:tabLst>
              </a:pPr>
              <a:r>
                <a:rPr lang="en-US" dirty="0">
                  <a:latin typeface="Arial"/>
                  <a:cs typeface="Arial"/>
                </a:rPr>
                <a:t>The longer an item is rehearsed, the more likely it will be transferred to LTM</a:t>
              </a:r>
            </a:p>
          </p:txBody>
        </p:sp>
      </p:grpSp>
    </p:spTree>
    <p:extLst>
      <p:ext uri="{BB962C8B-B14F-4D97-AF65-F5344CB8AC3E}">
        <p14:creationId xmlns:p14="http://schemas.microsoft.com/office/powerpoint/2010/main" val="633061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16B29-40AB-784B-84B0-62F097831AE7}"/>
              </a:ext>
            </a:extLst>
          </p:cNvPr>
          <p:cNvSpPr>
            <a:spLocks noGrp="1"/>
          </p:cNvSpPr>
          <p:nvPr>
            <p:ph type="body" sz="quarter" idx="11"/>
          </p:nvPr>
        </p:nvSpPr>
        <p:spPr>
          <a:xfrm>
            <a:off x="152400" y="12700"/>
            <a:ext cx="11887200" cy="774405"/>
          </a:xfrm>
        </p:spPr>
        <p:txBody>
          <a:bodyPr/>
          <a:lstStyle/>
          <a:p>
            <a:r>
              <a:rPr lang="en-US" dirty="0"/>
              <a:t>Primary and Recency Effects</a:t>
            </a:r>
          </a:p>
        </p:txBody>
      </p:sp>
      <p:sp>
        <p:nvSpPr>
          <p:cNvPr id="4" name="object 5">
            <a:extLst>
              <a:ext uri="{FF2B5EF4-FFF2-40B4-BE49-F238E27FC236}">
                <a16:creationId xmlns:a16="http://schemas.microsoft.com/office/drawing/2014/main" id="{EC3D4DF0-8507-BC43-B45F-9EACAFEC677E}"/>
              </a:ext>
            </a:extLst>
          </p:cNvPr>
          <p:cNvSpPr/>
          <p:nvPr/>
        </p:nvSpPr>
        <p:spPr>
          <a:xfrm>
            <a:off x="5049897" y="1310676"/>
            <a:ext cx="5363886" cy="3181513"/>
          </a:xfrm>
          <a:prstGeom prst="rect">
            <a:avLst/>
          </a:prstGeom>
          <a:blipFill>
            <a:blip r:embed="rId4" cstate="print"/>
            <a:stretch>
              <a:fillRect/>
            </a:stretch>
          </a:blipFill>
        </p:spPr>
        <p:txBody>
          <a:bodyPr wrap="square" lIns="0" tIns="0" rIns="0" bIns="0" rtlCol="0"/>
          <a:lstStyle/>
          <a:p>
            <a:endParaRPr/>
          </a:p>
        </p:txBody>
      </p:sp>
      <p:sp>
        <p:nvSpPr>
          <p:cNvPr id="5" name="TextBox 4"/>
          <p:cNvSpPr txBox="1"/>
          <p:nvPr/>
        </p:nvSpPr>
        <p:spPr>
          <a:xfrm>
            <a:off x="1170384" y="2225198"/>
            <a:ext cx="3379771" cy="1374735"/>
          </a:xfrm>
          <a:prstGeom prst="rect">
            <a:avLst/>
          </a:prstGeom>
          <a:noFill/>
        </p:spPr>
        <p:txBody>
          <a:bodyPr wrap="none" rtlCol="0">
            <a:spAutoFit/>
          </a:bodyPr>
          <a:lstStyle/>
          <a:p>
            <a:pPr marL="12700" marR="554355"/>
            <a:r>
              <a:rPr lang="en-US" sz="2000" b="1" dirty="0">
                <a:latin typeface="Arial" charset="0"/>
                <a:ea typeface="Arial" charset="0"/>
                <a:cs typeface="Arial" charset="0"/>
              </a:rPr>
              <a:t>Design: </a:t>
            </a:r>
          </a:p>
          <a:p>
            <a:pPr marL="12700" marR="554355"/>
            <a:r>
              <a:rPr lang="en-US" sz="2000" dirty="0">
                <a:latin typeface="Arial" charset="0"/>
                <a:ea typeface="Arial" charset="0"/>
                <a:cs typeface="Arial" charset="0"/>
              </a:rPr>
              <a:t>Free Recall 20-item list</a:t>
            </a:r>
          </a:p>
          <a:p>
            <a:pPr marL="12700" marR="554355"/>
            <a:r>
              <a:rPr lang="en-US" sz="2000" dirty="0">
                <a:latin typeface="Arial" charset="0"/>
                <a:ea typeface="Arial" charset="0"/>
                <a:cs typeface="Arial" charset="0"/>
              </a:rPr>
              <a:t>IV: serial position</a:t>
            </a:r>
          </a:p>
          <a:p>
            <a:pPr marL="12700">
              <a:spcBef>
                <a:spcPts val="434"/>
              </a:spcBef>
            </a:pPr>
            <a:r>
              <a:rPr lang="en-US" sz="2000" dirty="0">
                <a:latin typeface="Arial" charset="0"/>
                <a:ea typeface="Arial" charset="0"/>
                <a:cs typeface="Arial" charset="0"/>
              </a:rPr>
              <a:t>DV: P(</a:t>
            </a:r>
            <a:r>
              <a:rPr lang="en-US" sz="2000" dirty="0" err="1">
                <a:latin typeface="Arial" charset="0"/>
                <a:ea typeface="Arial" charset="0"/>
                <a:cs typeface="Arial" charset="0"/>
              </a:rPr>
              <a:t>recal</a:t>
            </a:r>
            <a:r>
              <a:rPr lang="en-US" sz="2000" dirty="0">
                <a:latin typeface="Arial" charset="0"/>
                <a:ea typeface="Arial" charset="0"/>
                <a:cs typeface="Arial" charset="0"/>
              </a:rPr>
              <a:t> l)</a:t>
            </a:r>
          </a:p>
        </p:txBody>
      </p:sp>
      <p:sp>
        <p:nvSpPr>
          <p:cNvPr id="6" name="TextBox 5"/>
          <p:cNvSpPr txBox="1"/>
          <p:nvPr/>
        </p:nvSpPr>
        <p:spPr>
          <a:xfrm>
            <a:off x="1170384" y="5038026"/>
            <a:ext cx="9241632" cy="1143903"/>
          </a:xfrm>
          <a:prstGeom prst="rect">
            <a:avLst/>
          </a:prstGeom>
          <a:noFill/>
        </p:spPr>
        <p:txBody>
          <a:bodyPr wrap="none" rtlCol="0">
            <a:spAutoFit/>
          </a:bodyPr>
          <a:lstStyle/>
          <a:p>
            <a:pPr marL="12700"/>
            <a:r>
              <a:rPr lang="en-US" sz="2000" b="1" dirty="0">
                <a:latin typeface="Arial" charset="0"/>
                <a:ea typeface="Arial" charset="0"/>
                <a:cs typeface="Arial" charset="0"/>
              </a:rPr>
              <a:t>According to the modal model:</a:t>
            </a:r>
          </a:p>
          <a:p>
            <a:pPr marL="12700">
              <a:spcBef>
                <a:spcPts val="480"/>
              </a:spcBef>
            </a:pPr>
            <a:r>
              <a:rPr lang="en-US" sz="2000" dirty="0">
                <a:latin typeface="Arial" charset="0"/>
                <a:ea typeface="Arial" charset="0"/>
                <a:cs typeface="Arial" charset="0"/>
              </a:rPr>
              <a:t>Primacy is due to rehearsal advantages that items in early serial positions have.</a:t>
            </a:r>
          </a:p>
          <a:p>
            <a:pPr marL="12700">
              <a:spcBef>
                <a:spcPts val="480"/>
              </a:spcBef>
            </a:pPr>
            <a:r>
              <a:rPr lang="en-US" sz="2000" dirty="0" err="1">
                <a:latin typeface="Arial" charset="0"/>
                <a:ea typeface="Arial" charset="0"/>
                <a:cs typeface="Arial" charset="0"/>
              </a:rPr>
              <a:t>Recency</a:t>
            </a:r>
            <a:r>
              <a:rPr lang="en-US" sz="2000" dirty="0">
                <a:latin typeface="Arial" charset="0"/>
                <a:ea typeface="Arial" charset="0"/>
                <a:cs typeface="Arial" charset="0"/>
              </a:rPr>
              <a:t> is due to retrieval from STM.</a:t>
            </a:r>
          </a:p>
        </p:txBody>
      </p:sp>
    </p:spTree>
    <p:custDataLst>
      <p:tags r:id="rId1"/>
    </p:custDataLst>
    <p:extLst>
      <p:ext uri="{BB962C8B-B14F-4D97-AF65-F5344CB8AC3E}">
        <p14:creationId xmlns:p14="http://schemas.microsoft.com/office/powerpoint/2010/main" val="372605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8E8EA6-7B13-5C41-B1F4-7DE0910EB96F}"/>
              </a:ext>
            </a:extLst>
          </p:cNvPr>
          <p:cNvSpPr>
            <a:spLocks noGrp="1"/>
          </p:cNvSpPr>
          <p:nvPr>
            <p:ph type="body" sz="quarter" idx="11"/>
          </p:nvPr>
        </p:nvSpPr>
        <p:spPr>
          <a:xfrm>
            <a:off x="152400" y="12700"/>
            <a:ext cx="11887200" cy="774405"/>
          </a:xfrm>
        </p:spPr>
        <p:txBody>
          <a:bodyPr/>
          <a:lstStyle/>
          <a:p>
            <a:r>
              <a:rPr lang="en-US" dirty="0"/>
              <a:t>Rehearsal and Serial Position</a:t>
            </a:r>
          </a:p>
        </p:txBody>
      </p:sp>
      <p:sp>
        <p:nvSpPr>
          <p:cNvPr id="4" name="object 6">
            <a:extLst>
              <a:ext uri="{FF2B5EF4-FFF2-40B4-BE49-F238E27FC236}">
                <a16:creationId xmlns:a16="http://schemas.microsoft.com/office/drawing/2014/main" id="{DDC83560-DD15-074D-BE0F-4493B68F23F5}"/>
              </a:ext>
            </a:extLst>
          </p:cNvPr>
          <p:cNvSpPr/>
          <p:nvPr/>
        </p:nvSpPr>
        <p:spPr>
          <a:xfrm>
            <a:off x="2543317" y="2160026"/>
            <a:ext cx="2939127" cy="3593075"/>
          </a:xfrm>
          <a:prstGeom prst="rect">
            <a:avLst/>
          </a:prstGeom>
          <a:blipFill>
            <a:blip r:embed="rId4"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dirty="0"/>
          </a:p>
        </p:txBody>
      </p:sp>
      <p:sp>
        <p:nvSpPr>
          <p:cNvPr id="5" name="object 2">
            <a:extLst>
              <a:ext uri="{FF2B5EF4-FFF2-40B4-BE49-F238E27FC236}">
                <a16:creationId xmlns:a16="http://schemas.microsoft.com/office/drawing/2014/main" id="{512FCABC-33F1-A747-9C3C-CC20FD109780}"/>
              </a:ext>
            </a:extLst>
          </p:cNvPr>
          <p:cNvSpPr/>
          <p:nvPr/>
        </p:nvSpPr>
        <p:spPr>
          <a:xfrm>
            <a:off x="6895316" y="2160026"/>
            <a:ext cx="2984581" cy="3593074"/>
          </a:xfrm>
          <a:prstGeom prst="rect">
            <a:avLst/>
          </a:prstGeom>
          <a:blipFill>
            <a:blip r:embed="rId5"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grpSp>
        <p:nvGrpSpPr>
          <p:cNvPr id="14" name="Group 13">
            <a:extLst>
              <a:ext uri="{FF2B5EF4-FFF2-40B4-BE49-F238E27FC236}">
                <a16:creationId xmlns:a16="http://schemas.microsoft.com/office/drawing/2014/main" id="{BECF072F-C006-D747-9CDB-AD8DD462AE13}"/>
              </a:ext>
            </a:extLst>
          </p:cNvPr>
          <p:cNvGrpSpPr/>
          <p:nvPr/>
        </p:nvGrpSpPr>
        <p:grpSpPr>
          <a:xfrm>
            <a:off x="2312103" y="5905833"/>
            <a:ext cx="7567794" cy="695384"/>
            <a:chOff x="7265161" y="4058415"/>
            <a:chExt cx="7567794" cy="695384"/>
          </a:xfrm>
        </p:grpSpPr>
        <p:grpSp>
          <p:nvGrpSpPr>
            <p:cNvPr id="12" name="Group 11">
              <a:extLst>
                <a:ext uri="{FF2B5EF4-FFF2-40B4-BE49-F238E27FC236}">
                  <a16:creationId xmlns:a16="http://schemas.microsoft.com/office/drawing/2014/main" id="{026135B9-FFC6-9749-99B9-3CDCE9D63438}"/>
                </a:ext>
              </a:extLst>
            </p:cNvPr>
            <p:cNvGrpSpPr/>
            <p:nvPr/>
          </p:nvGrpSpPr>
          <p:grpSpPr>
            <a:xfrm>
              <a:off x="7510583" y="4058416"/>
              <a:ext cx="7322372" cy="695383"/>
              <a:chOff x="7652062" y="4259584"/>
              <a:chExt cx="7322372" cy="695383"/>
            </a:xfrm>
          </p:grpSpPr>
          <p:sp>
            <p:nvSpPr>
              <p:cNvPr id="7" name="Rectangle 6">
                <a:extLst>
                  <a:ext uri="{FF2B5EF4-FFF2-40B4-BE49-F238E27FC236}">
                    <a16:creationId xmlns:a16="http://schemas.microsoft.com/office/drawing/2014/main" id="{83BEDFDC-69E6-F445-A9A0-531D6C11B124}"/>
                  </a:ext>
                </a:extLst>
              </p:cNvPr>
              <p:cNvSpPr/>
              <p:nvPr/>
            </p:nvSpPr>
            <p:spPr>
              <a:xfrm>
                <a:off x="7652062" y="4262499"/>
                <a:ext cx="7322372" cy="692468"/>
              </a:xfrm>
              <a:prstGeom prst="rect">
                <a:avLst/>
              </a:prstGeom>
              <a:noFill/>
              <a:ln w="12700">
                <a:solidFill>
                  <a:srgbClr val="DCB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9" name="Text Placeholder 22">
                <a:extLst>
                  <a:ext uri="{FF2B5EF4-FFF2-40B4-BE49-F238E27FC236}">
                    <a16:creationId xmlns:a16="http://schemas.microsoft.com/office/drawing/2014/main" id="{4DCE1D72-AF11-274D-AE07-46FD0A6BD625}"/>
                  </a:ext>
                </a:extLst>
              </p:cNvPr>
              <p:cNvSpPr txBox="1">
                <a:spLocks/>
              </p:cNvSpPr>
              <p:nvPr/>
            </p:nvSpPr>
            <p:spPr>
              <a:xfrm>
                <a:off x="8059664" y="4259584"/>
                <a:ext cx="6914770" cy="692468"/>
              </a:xfrm>
              <a:prstGeom prst="rect">
                <a:avLst/>
              </a:prstGeom>
            </p:spPr>
            <p:txBody>
              <a:bodyPr anchor="ctr"/>
              <a:lstStyle>
                <a:lvl1pPr marL="0" indent="0" algn="l" defTabSz="914400" rtl="0" eaLnBrk="1" latinLnBrk="0" hangingPunct="1">
                  <a:spcBef>
                    <a:spcPts val="1200"/>
                  </a:spcBef>
                  <a:spcAft>
                    <a:spcPts val="1200"/>
                  </a:spcAft>
                  <a:buFont typeface="Arial" pitchFamily="34" charset="0"/>
                  <a:buNone/>
                  <a:defRPr sz="1400" b="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spcBef>
                    <a:spcPct val="20000"/>
                  </a:spcBef>
                  <a:buFont typeface="Arial"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lnSpc>
                    <a:spcPct val="100000"/>
                  </a:lnSpc>
                  <a:tabLst>
                    <a:tab pos="6435090" algn="l"/>
                  </a:tabLst>
                </a:pPr>
                <a:r>
                  <a:rPr lang="en-US" dirty="0">
                    <a:latin typeface="Arial"/>
                    <a:cs typeface="Arial"/>
                  </a:rPr>
                  <a:t>Recency effect is due to the advantage for recalling items from the short-term store</a:t>
                </a:r>
              </a:p>
            </p:txBody>
          </p:sp>
        </p:grpSp>
        <p:grpSp>
          <p:nvGrpSpPr>
            <p:cNvPr id="8" name="Group 7">
              <a:extLst>
                <a:ext uri="{FF2B5EF4-FFF2-40B4-BE49-F238E27FC236}">
                  <a16:creationId xmlns:a16="http://schemas.microsoft.com/office/drawing/2014/main" id="{F460E8C3-8C6A-7142-9CFD-727C57DDEEC3}"/>
                </a:ext>
              </a:extLst>
            </p:cNvPr>
            <p:cNvGrpSpPr/>
            <p:nvPr/>
          </p:nvGrpSpPr>
          <p:grpSpPr>
            <a:xfrm>
              <a:off x="7265161" y="4058415"/>
              <a:ext cx="462430" cy="692468"/>
              <a:chOff x="2347599" y="2656225"/>
              <a:chExt cx="462430" cy="692468"/>
            </a:xfrm>
          </p:grpSpPr>
          <p:sp>
            <p:nvSpPr>
              <p:cNvPr id="10" name="Hexagon 1">
                <a:extLst>
                  <a:ext uri="{FF2B5EF4-FFF2-40B4-BE49-F238E27FC236}">
                    <a16:creationId xmlns:a16="http://schemas.microsoft.com/office/drawing/2014/main" id="{731CACA3-AE71-CA47-B772-610C5682726D}"/>
                  </a:ext>
                </a:extLst>
              </p:cNvPr>
              <p:cNvSpPr/>
              <p:nvPr/>
            </p:nvSpPr>
            <p:spPr>
              <a:xfrm rot="5400000">
                <a:off x="2347554" y="2771244"/>
                <a:ext cx="462519" cy="462430"/>
              </a:xfrm>
              <a:prstGeom prst="teardrop">
                <a:avLst/>
              </a:prstGeom>
              <a:solidFill>
                <a:srgbClr val="DBB33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C2C47F36-EBDD-D44D-9E2C-03B010EC9BBE}"/>
                  </a:ext>
                </a:extLst>
              </p:cNvPr>
              <p:cNvSpPr txBox="1"/>
              <p:nvPr/>
            </p:nvSpPr>
            <p:spPr>
              <a:xfrm>
                <a:off x="2380239" y="2656225"/>
                <a:ext cx="420582" cy="692468"/>
              </a:xfrm>
              <a:prstGeom prst="teardrop">
                <a:avLst/>
              </a:prstGeom>
              <a:noFill/>
            </p:spPr>
            <p:txBody>
              <a:bodyPr wrap="none" rtlCol="0">
                <a:spAutoFit/>
              </a:bodyPr>
              <a:lstStyle/>
              <a:p>
                <a:r>
                  <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grpSp>
      <p:sp>
        <p:nvSpPr>
          <p:cNvPr id="6" name="TextBox 5"/>
          <p:cNvSpPr txBox="1"/>
          <p:nvPr/>
        </p:nvSpPr>
        <p:spPr>
          <a:xfrm>
            <a:off x="152400" y="914438"/>
            <a:ext cx="7471917" cy="1118255"/>
          </a:xfrm>
          <a:prstGeom prst="rect">
            <a:avLst/>
          </a:prstGeom>
          <a:noFill/>
        </p:spPr>
        <p:txBody>
          <a:bodyPr wrap="none" rtlCol="0">
            <a:spAutoFit/>
          </a:bodyPr>
          <a:lstStyle/>
          <a:p>
            <a:pPr marL="12700">
              <a:lnSpc>
                <a:spcPct val="100000"/>
              </a:lnSpc>
            </a:pPr>
            <a:r>
              <a:rPr lang="en-US" sz="2000" dirty="0">
                <a:latin typeface="Arial" charset="0"/>
                <a:ea typeface="Arial" charset="0"/>
                <a:cs typeface="Arial" charset="0"/>
              </a:rPr>
              <a:t>Rundus (1971):</a:t>
            </a:r>
          </a:p>
          <a:p>
            <a:pPr marL="12700">
              <a:lnSpc>
                <a:spcPct val="100000"/>
              </a:lnSpc>
              <a:spcBef>
                <a:spcPts val="440"/>
              </a:spcBef>
            </a:pPr>
            <a:r>
              <a:rPr lang="en-US" sz="2000" dirty="0">
                <a:latin typeface="Arial" charset="0"/>
                <a:ea typeface="Arial" charset="0"/>
                <a:cs typeface="Arial" charset="0"/>
              </a:rPr>
              <a:t>Counted the number of overt rehearsals</a:t>
            </a:r>
          </a:p>
          <a:p>
            <a:pPr marL="12700">
              <a:lnSpc>
                <a:spcPct val="100000"/>
              </a:lnSpc>
              <a:spcBef>
                <a:spcPts val="430"/>
              </a:spcBef>
            </a:pPr>
            <a:r>
              <a:rPr lang="en-US" sz="2000" dirty="0">
                <a:latin typeface="Arial" charset="0"/>
                <a:ea typeface="Arial" charset="0"/>
                <a:cs typeface="Arial" charset="0"/>
              </a:rPr>
              <a:t>More rehearsals were given to items at the beginning of the list.</a:t>
            </a:r>
          </a:p>
        </p:txBody>
      </p:sp>
    </p:spTree>
    <p:custDataLst>
      <p:tags r:id="rId1"/>
    </p:custDataLst>
    <p:extLst>
      <p:ext uri="{BB962C8B-B14F-4D97-AF65-F5344CB8AC3E}">
        <p14:creationId xmlns:p14="http://schemas.microsoft.com/office/powerpoint/2010/main" val="407470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99C461-76CB-A946-9FD6-FF055EFC9153}"/>
              </a:ext>
            </a:extLst>
          </p:cNvPr>
          <p:cNvSpPr>
            <a:spLocks noGrp="1"/>
          </p:cNvSpPr>
          <p:nvPr>
            <p:ph sz="quarter" idx="10"/>
          </p:nvPr>
        </p:nvSpPr>
        <p:spPr/>
        <p:txBody>
          <a:bodyPr/>
          <a:lstStyle/>
          <a:p>
            <a:r>
              <a:rPr lang="en-US" sz="2000" dirty="0" err="1"/>
              <a:t>Glanzer</a:t>
            </a:r>
            <a:r>
              <a:rPr lang="en-US" sz="2000" dirty="0"/>
              <a:t> &amp; Cunitz (1966):</a:t>
            </a:r>
          </a:p>
        </p:txBody>
      </p:sp>
      <p:sp>
        <p:nvSpPr>
          <p:cNvPr id="3" name="Text Placeholder 2">
            <a:extLst>
              <a:ext uri="{FF2B5EF4-FFF2-40B4-BE49-F238E27FC236}">
                <a16:creationId xmlns:a16="http://schemas.microsoft.com/office/drawing/2014/main" id="{A031084E-DA99-3E44-8137-31125B294A9F}"/>
              </a:ext>
            </a:extLst>
          </p:cNvPr>
          <p:cNvSpPr>
            <a:spLocks noGrp="1"/>
          </p:cNvSpPr>
          <p:nvPr>
            <p:ph type="body" sz="quarter" idx="11"/>
          </p:nvPr>
        </p:nvSpPr>
        <p:spPr>
          <a:xfrm>
            <a:off x="152400" y="12700"/>
            <a:ext cx="11887200" cy="774405"/>
          </a:xfrm>
        </p:spPr>
        <p:txBody>
          <a:bodyPr/>
          <a:lstStyle/>
          <a:p>
            <a:r>
              <a:rPr lang="en-US" dirty="0"/>
              <a:t>Serial Position and Memory Structure</a:t>
            </a:r>
          </a:p>
        </p:txBody>
      </p:sp>
      <p:pic>
        <p:nvPicPr>
          <p:cNvPr id="4" name="Picture 3">
            <a:extLst>
              <a:ext uri="{FF2B5EF4-FFF2-40B4-BE49-F238E27FC236}">
                <a16:creationId xmlns:a16="http://schemas.microsoft.com/office/drawing/2014/main" id="{55550E23-5342-ED47-A374-586D219A954C}"/>
              </a:ext>
            </a:extLst>
          </p:cNvPr>
          <p:cNvPicPr>
            <a:picLocks noChangeAspect="1"/>
          </p:cNvPicPr>
          <p:nvPr/>
        </p:nvPicPr>
        <p:blipFill rotWithShape="1">
          <a:blip r:embed="rId4"/>
          <a:srcRect l="28729" t="25767" r="22663" b="1999"/>
          <a:stretch/>
        </p:blipFill>
        <p:spPr>
          <a:xfrm>
            <a:off x="3790591" y="1338072"/>
            <a:ext cx="4610817" cy="5138928"/>
          </a:xfrm>
          <a:prstGeom prst="rect">
            <a:avLst/>
          </a:prstGeom>
        </p:spPr>
      </p:pic>
    </p:spTree>
    <p:custDataLst>
      <p:tags r:id="rId1"/>
    </p:custDataLst>
    <p:extLst>
      <p:ext uri="{BB962C8B-B14F-4D97-AF65-F5344CB8AC3E}">
        <p14:creationId xmlns:p14="http://schemas.microsoft.com/office/powerpoint/2010/main" val="114446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Study Guide 1</a:t>
            </a:r>
          </a:p>
        </p:txBody>
      </p:sp>
      <p:sp>
        <p:nvSpPr>
          <p:cNvPr id="4" name="Content Placeholder 1"/>
          <p:cNvSpPr>
            <a:spLocks noGrp="1"/>
          </p:cNvSpPr>
          <p:nvPr>
            <p:ph sz="quarter" idx="10"/>
          </p:nvPr>
        </p:nvSpPr>
        <p:spPr>
          <a:xfrm>
            <a:off x="304800" y="1137258"/>
            <a:ext cx="11582400" cy="1048730"/>
          </a:xfrm>
        </p:spPr>
        <p:txBody>
          <a:bodyPr/>
          <a:lstStyle/>
          <a:p>
            <a:r>
              <a:rPr lang="en-US" sz="2000" dirty="0">
                <a:latin typeface="Arial"/>
                <a:cs typeface="Arial"/>
              </a:rPr>
              <a:t>True or False?</a:t>
            </a:r>
            <a:br>
              <a:rPr lang="en-US" sz="2000" dirty="0">
                <a:latin typeface="Arial"/>
                <a:cs typeface="Arial"/>
              </a:rPr>
            </a:br>
            <a:r>
              <a:rPr lang="en-US" sz="2000" dirty="0">
                <a:latin typeface="Arial"/>
                <a:cs typeface="Arial"/>
              </a:rPr>
              <a:t/>
            </a:r>
            <a:br>
              <a:rPr lang="en-US" sz="2000" dirty="0">
                <a:latin typeface="Arial"/>
                <a:cs typeface="Arial"/>
              </a:rPr>
            </a:br>
            <a:r>
              <a:rPr lang="en-US" sz="2000" dirty="0"/>
              <a:t>The distractor task used in the </a:t>
            </a:r>
            <a:r>
              <a:rPr lang="en-US" sz="2000" dirty="0" smtClean="0"/>
              <a:t>Brown-Peterson </a:t>
            </a:r>
            <a:r>
              <a:rPr lang="en-US" sz="2000" dirty="0"/>
              <a:t>procedure causes people to forget.</a:t>
            </a:r>
            <a:endParaRPr lang="en-US" sz="2000" dirty="0">
              <a:latin typeface="Arial"/>
              <a:cs typeface="Arial"/>
            </a:endParaRPr>
          </a:p>
        </p:txBody>
      </p:sp>
      <p:grpSp>
        <p:nvGrpSpPr>
          <p:cNvPr id="16" name="Group 15"/>
          <p:cNvGrpSpPr/>
          <p:nvPr/>
        </p:nvGrpSpPr>
        <p:grpSpPr>
          <a:xfrm>
            <a:off x="596900" y="2613249"/>
            <a:ext cx="1183375" cy="877944"/>
            <a:chOff x="596900" y="2613249"/>
            <a:chExt cx="1183375"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702565" cy="400110"/>
            </a:xfrm>
            <a:prstGeom prst="rect">
              <a:avLst/>
            </a:prstGeom>
            <a:noFill/>
          </p:spPr>
          <p:txBody>
            <a:bodyPr wrap="none" rtlCol="0">
              <a:spAutoFit/>
            </a:bodyPr>
            <a:lstStyle/>
            <a:p>
              <a:r>
                <a:rPr lang="en-US" sz="2000" dirty="0">
                  <a:latin typeface="Arial" charset="0"/>
                  <a:ea typeface="Arial" charset="0"/>
                  <a:cs typeface="Arial" charset="0"/>
                </a:rPr>
                <a:t>True</a:t>
              </a: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813043" cy="400110"/>
            </a:xfrm>
            <a:prstGeom prst="rect">
              <a:avLst/>
            </a:prstGeom>
            <a:noFill/>
          </p:spPr>
          <p:txBody>
            <a:bodyPr wrap="none" rtlCol="0">
              <a:spAutoFit/>
            </a:bodyPr>
            <a:lstStyle/>
            <a:p>
              <a:r>
                <a:rPr lang="en-US" sz="2000" dirty="0">
                  <a:latin typeface="Arial" charset="0"/>
                  <a:ea typeface="Arial" charset="0"/>
                  <a:cs typeface="Arial" charset="0"/>
                </a:rPr>
                <a:t>False</a:t>
              </a:r>
            </a:p>
          </p:txBody>
        </p:sp>
      </p:grpSp>
    </p:spTree>
    <p:custDataLst>
      <p:tags r:id="rId1"/>
    </p:custDataLst>
    <p:extLst>
      <p:ext uri="{BB962C8B-B14F-4D97-AF65-F5344CB8AC3E}">
        <p14:creationId xmlns:p14="http://schemas.microsoft.com/office/powerpoint/2010/main" val="1076308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YERLOGOHEIGHT" val="140"/>
  <p:tag name="PLAYERLOGOWIDTH" val="233"/>
  <p:tag name="LMS_PUBLISH" val="No"/>
  <p:tag name="ARTICULATE_TEMPLATE" val="eLearning"/>
  <p:tag name="ARTICULATE_TEMPLATE_GUID" val="a1fdf926-7bdf-43cc-8381-83bd9cb77f11"/>
  <p:tag name="ARTICULATE_LOGO" val="(None selected)"/>
  <p:tag name="ARTICULATE_PRESENTER" val="(None selected)"/>
  <p:tag name="ARTICULATE_PRESENTER_GUID" val="9869030842"/>
  <p:tag name="PRESENTER_PREVIEW_MODE_REFRESH" val="0"/>
  <p:tag name="PRESENTER_PREVIEW_MODE" val="0"/>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59592-\\vmware-host\shared folders\mediainnovationteam on my mac\_courses\ined\inedpilot\usf_branded_templates\usf-biology\presentation_layouts\biology_template.potx"/>
  <p:tag name="ARTICULATE_PRESENTER_VERSION" val="7"/>
  <p:tag name="ARTICULATE_USED_PAGE_ORIENTATION" val="1"/>
  <p:tag name="ARTICULATE_USED_PAGE_SIZE" val="1"/>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gi6936_ppt_template">
  <a:themeElements>
    <a:clrScheme name="art_theme_colors">
      <a:dk1>
        <a:srgbClr val="333333"/>
      </a:dk1>
      <a:lt1>
        <a:srgbClr val="F6F6F4"/>
      </a:lt1>
      <a:dk2>
        <a:srgbClr val="493249"/>
      </a:dk2>
      <a:lt2>
        <a:srgbClr val="E3C048"/>
      </a:lt2>
      <a:accent1>
        <a:srgbClr val="856183"/>
      </a:accent1>
      <a:accent2>
        <a:srgbClr val="9CCB3B"/>
      </a:accent2>
      <a:accent3>
        <a:srgbClr val="DBE120"/>
      </a:accent3>
      <a:accent4>
        <a:srgbClr val="529CA9"/>
      </a:accent4>
      <a:accent5>
        <a:srgbClr val="EC704C"/>
      </a:accent5>
      <a:accent6>
        <a:srgbClr val="B5193D"/>
      </a:accent6>
      <a:hlink>
        <a:srgbClr val="0000FF"/>
      </a:hlink>
      <a:folHlink>
        <a:srgbClr val="800080"/>
      </a:folHlink>
    </a:clrScheme>
    <a:fontScheme name="egi6936_fonts">
      <a:majorFont>
        <a:latin typeface="Century Gothic"/>
        <a:ea typeface=""/>
        <a:cs typeface=""/>
      </a:majorFont>
      <a:minorFont>
        <a:latin typeface="Century 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_Arts_basic" id="{3DB69BE1-1081-40F8-89A3-776E364D9BBD}" vid="{1C3ABEEF-719A-4AD9-BD9C-4302E851D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arts_opt2_template</Template>
  <TotalTime>699</TotalTime>
  <Words>983</Words>
  <Application>Microsoft Office PowerPoint</Application>
  <PresentationFormat>Widescreen</PresentationFormat>
  <Paragraphs>110</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Open Sans</vt:lpstr>
      <vt:lpstr>Wingdings</vt:lpstr>
      <vt:lpstr>egi6936_ppt_template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Wei</dc:creator>
  <cp:lastModifiedBy>Malmberg, Kenneth</cp:lastModifiedBy>
  <cp:revision>132</cp:revision>
  <dcterms:created xsi:type="dcterms:W3CDTF">2016-01-21T17:08:20Z</dcterms:created>
  <dcterms:modified xsi:type="dcterms:W3CDTF">2018-04-06T14:39:47Z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e-learning_blank_template</vt:lpwstr>
  </property>
  <property fmtid="{D5CDD505-2E9C-101B-9397-08002B2CF9AE}" pid="4" name="ArticulateProjectVersion">
    <vt:lpwstr>7</vt:lpwstr>
  </property>
  <property fmtid="{D5CDD505-2E9C-101B-9397-08002B2CF9AE}" pid="5" name="ArticulateGUID">
    <vt:lpwstr>FD3E2C57-991E-487F-A79E-E3B0F9B97D7B</vt:lpwstr>
  </property>
  <property fmtid="{D5CDD505-2E9C-101B-9397-08002B2CF9AE}" pid="6" name="ArticulateProjectFull">
    <vt:lpwstr>C:\Users\malmberg\Desktop\m2\rehearsal_revised.ppta</vt:lpwstr>
  </property>
</Properties>
</file>