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notesSlides/notesSlide2.xml" ContentType="application/vnd.openxmlformats-officedocument.presentationml.notesSlide+xml"/>
  <Override PartName="/ppt/tags/tag23.xml" ContentType="application/vnd.openxmlformats-officedocument.presentationml.tags+xml"/>
  <Override PartName="/ppt/notesSlides/notesSlide3.xml" ContentType="application/vnd.openxmlformats-officedocument.presentationml.notesSlide+xml"/>
  <Override PartName="/ppt/media/image5.jpg" ContentType="image/jpg"/>
  <Override PartName="/ppt/tags/tag24.xml" ContentType="application/vnd.openxmlformats-officedocument.presentationml.tags+xml"/>
  <Override PartName="/ppt/notesSlides/notesSlide4.xml" ContentType="application/vnd.openxmlformats-officedocument.presentationml.notesSlide+xml"/>
  <Override PartName="/ppt/media/image6.jpg" ContentType="image/jpg"/>
  <Override PartName="/ppt/tags/tag25.xml" ContentType="application/vnd.openxmlformats-officedocument.presentationml.tags+xml"/>
  <Override PartName="/ppt/notesSlides/notesSlide5.xml" ContentType="application/vnd.openxmlformats-officedocument.presentationml.notesSlide+xml"/>
  <Override PartName="/ppt/media/image7.jpg" ContentType="image/jpg"/>
  <Override PartName="/ppt/tags/tag26.xml" ContentType="application/vnd.openxmlformats-officedocument.presentationml.tags+xml"/>
  <Override PartName="/ppt/notesSlides/notesSlide6.xml" ContentType="application/vnd.openxmlformats-officedocument.presentationml.notesSlide+xml"/>
  <Override PartName="/ppt/media/image8.jpg" ContentType="image/jpg"/>
  <Override PartName="/ppt/tags/tag27.xml" ContentType="application/vnd.openxmlformats-officedocument.presentationml.tags+xml"/>
  <Override PartName="/ppt/notesSlides/notesSlide7.xml" ContentType="application/vnd.openxmlformats-officedocument.presentationml.notesSlide+xml"/>
  <Override PartName="/ppt/media/image9.jpg" ContentType="image/jpg"/>
  <Override PartName="/ppt/tags/tag28.xml" ContentType="application/vnd.openxmlformats-officedocument.presentationml.tags+xml"/>
  <Override PartName="/ppt/notesSlides/notesSlide8.xml" ContentType="application/vnd.openxmlformats-officedocument.presentationml.notesSlide+xml"/>
  <Override PartName="/ppt/tags/tag29.xml" ContentType="application/vnd.openxmlformats-officedocument.presentationml.tags+xml"/>
  <Override PartName="/ppt/notesSlides/notesSlide9.xml" ContentType="application/vnd.openxmlformats-officedocument.presentationml.notesSlide+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notesSlides/notesSlide13.xml" ContentType="application/vnd.openxmlformats-officedocument.presentationml.notesSlide+xml"/>
  <Override PartName="/ppt/tags/tag37.xml" ContentType="application/vnd.openxmlformats-officedocument.presentationml.tags+xml"/>
  <Override PartName="/ppt/notesSlides/notesSlide14.xml" ContentType="application/vnd.openxmlformats-officedocument.presentationml.notesSlide+xml"/>
  <Override PartName="/ppt/tags/tag3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89" r:id="rId2"/>
    <p:sldId id="256" r:id="rId3"/>
    <p:sldId id="318" r:id="rId4"/>
    <p:sldId id="319" r:id="rId5"/>
    <p:sldId id="320" r:id="rId6"/>
    <p:sldId id="321" r:id="rId7"/>
    <p:sldId id="322" r:id="rId8"/>
    <p:sldId id="291" r:id="rId9"/>
    <p:sldId id="296" r:id="rId10"/>
    <p:sldId id="317" r:id="rId11"/>
    <p:sldId id="299" r:id="rId12"/>
    <p:sldId id="323" r:id="rId13"/>
    <p:sldId id="324" r:id="rId14"/>
    <p:sldId id="325" r:id="rId15"/>
    <p:sldId id="326" r:id="rId16"/>
    <p:sldId id="327" r:id="rId17"/>
    <p:sldId id="328" r:id="rId18"/>
    <p:sldId id="267" r:id="rId19"/>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F3F"/>
    <a:srgbClr val="54BDA3"/>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10" autoAdjust="0"/>
    <p:restoredTop sz="77964" autoAdjust="0"/>
  </p:normalViewPr>
  <p:slideViewPr>
    <p:cSldViewPr snapToGrid="0">
      <p:cViewPr varScale="1">
        <p:scale>
          <a:sx n="90" d="100"/>
          <a:sy n="90" d="100"/>
        </p:scale>
        <p:origin x="1794"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4/10/2018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4/10/2018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2709805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2450053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3704071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1480415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368108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a memory researcher, I have countless conversations that go something like this. (Actually they go exactly like this.)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 I am so-and-so.”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“Hi, I am Ken.”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do you do for living, Ken?”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am psychologist.”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“OOO—you must be reading my mind.”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no.  I am not that type of psychologist. I don’t really care what you’re thinking about.”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“What kind of psychologist are you?”</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 study human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“Oh, I should be subject in one your experiments.  I have a terrible short-term memory.  Is there anything I can do to improve my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Remember the relationship between IQ and STM?  This person has just indicated to me that he is mentally retarded.  Not really, but he doesn’t know the difference between long-term and short-term memory. Not surprisingly, he wants to improve his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Well, it turns out there are number of things that you can do to help you remember.</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Recall the modal model assumes that control processes affect the extent to which items are encoded in long-term memory. For instance, the longer one studies an item, the more likely it will be retrieved from LTM later.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That is because the item receives more rehearsals.  In addition, according to levels of processing theory, different types of rehearsal or encoding operations can improve LTM. The key distinction is between deep and shallow levels processing.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Deep processing requires the attention to be focused on the meaning of what is to be remembered. Another way of thinking about deep processing is that you integrate what you want to remember with what you already know about the world.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Shallow level processing focuses on rote rehearsal or attending to the surface structure of what is to be remembered, such as phonology.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example, the subjects were told that they would be presented with a list of words to be remembered later. Prior to each word being a presented, the subjects were asked to answer one of three questions that varied in depth of processing.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instance, they might have been asked if the word was in uppercase letters, which is shallow level task. Or they have been presented with a word fragment and they had to fill in the blanks in order to complete the word, which is deep level task. As you can see, performance was best when processing was the deepest.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3823834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Transfer appropriate processing focus on the correspondence between the processing that occurred during study and the processing that occurs at test.  When the testing conditions match the manner in which items were encoded, memory is predicted to be best.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example, we see the standard levels of processing effect in the top condition--deep is better than shallow	. However, in the bottom condition subjects are given a recognition task that emphasizes phonology. They were specifically asked if word that rhymes with the test items was on the study list.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transfer appropriate processing predicted, recognition was better when items were encoded in terms of their phonology instead of their meaning.  The key thing here is: Study conditions should match test conditions for optimal memory.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3860118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Recall that the Working Memory theory posited a phonological loop and visuospatial sketchpad.  The loop and sketchpad are thought to support auditory and visual memory, respectively. In a clever experiment by Bower, the interaction of these forms was investigated.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subjects were give a pair of items to be remembered such that if given one of the items they could recall the item it was paired with.  In one condition, subjects were instructed to say the pair of words over and over again in their head.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other condition, subjects were instructed to create an interactive image of the words. Note that the interactive imagery instructions enhanced memory above what was observed when items were simply rehearsed.  It seems as though there are indeed two different types of memories that can be stored.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1183109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have seen that instructions that require the processing of the meaning of to-be-remember information enhance memory.  Perhaps the best way of processing the meaning of an item is relating that item to something that you know about yourself.</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Here are the results of an experiment by Rogers et al., 1979. In one condition subjects were told to rate the length of a word and in the other condition subjects were asked if the word described them. Relating the word to what they knew about themselves greatly enhanced memory.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2098915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over the years has determined that there are number of ways that long-term memory can improved.</a:t>
            </a:r>
          </a:p>
          <a:p>
            <a:endParaRPr lang="en-US" dirty="0" smtClean="0"/>
          </a:p>
          <a:p>
            <a:r>
              <a:rPr lang="en-US" dirty="0" smtClean="0"/>
              <a:t>When studying a set</a:t>
            </a:r>
            <a:r>
              <a:rPr lang="en-US" baseline="0" dirty="0" smtClean="0"/>
              <a:t> of information, it helps to create connection between the items. These connections are sometime called associations. For example, one could create sentences out of the items being studied, one could create visual images out of the items, or link the items to one self.</a:t>
            </a:r>
          </a:p>
          <a:p>
            <a:endParaRPr lang="en-US" baseline="0" dirty="0" smtClean="0"/>
          </a:p>
          <a:p>
            <a:r>
              <a:rPr lang="en-US" baseline="0" dirty="0" smtClean="0"/>
              <a:t>Another way to improve long-term memory is actively create from one’s own mind the items one wishes to remember. This related to common way that students study for exams using flash cards. Testing your memory often improves long-term memory not only because retrieval practice is beneficial, but also because it helps students determine what they know and they do not.</a:t>
            </a:r>
          </a:p>
          <a:p>
            <a:endParaRPr lang="en-US" baseline="0" dirty="0" smtClean="0"/>
          </a:p>
          <a:p>
            <a:r>
              <a:rPr lang="en-US" baseline="0" dirty="0" smtClean="0"/>
              <a:t>Last, following Miller’s advice concerning chunking, organizing the to be learned material in a non random manner facilitates long-term memory.</a:t>
            </a:r>
          </a:p>
          <a:p>
            <a:endParaRPr lang="en-US" baseline="0" dirty="0" smtClean="0"/>
          </a:p>
          <a:p>
            <a:r>
              <a:rPr lang="en-US" baseline="0" dirty="0" smtClean="0"/>
              <a:t>Note that all of these strategies require the controlled processing of information in STM in order in order to effectively encode information in long-term memory. Hence, it is not surprising that those people will damage to STM have more a more difficult time learning and remembering.</a:t>
            </a:r>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312477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1516501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1112214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5.xml"/><Relationship Id="rId1" Type="http://schemas.openxmlformats.org/officeDocument/2006/relationships/tags" Target="../tags/tag3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24.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25.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6.xml"/><Relationship Id="rId4" Type="http://schemas.openxmlformats.org/officeDocument/2006/relationships/image" Target="../media/image8.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27.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custDataLst>
      <p:tags r:id="rId1"/>
    </p:custDataLst>
    <p:extLst>
      <p:ext uri="{BB962C8B-B14F-4D97-AF65-F5344CB8AC3E}">
        <p14:creationId xmlns:p14="http://schemas.microsoft.com/office/powerpoint/2010/main" val="327244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Shallow processing during study improves memory.</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2633362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Shallow processing during study improves memory.</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1329486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Creating a sentence out of a word that you are trying to remember is an example of shallow processing.</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3292083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Creating a sentence out of a word that you are trying to remember is an example of shallow processing.</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849858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manner in which memory is tested has no impact on how you should study.</a:t>
            </a:r>
          </a:p>
          <a:p>
            <a:r>
              <a:rPr lang="en-US" dirty="0"/>
              <a:t/>
            </a:r>
            <a:br>
              <a:rPr lang="en-US" dirty="0"/>
            </a:br>
            <a:endParaRPr lang="en-US"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442169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The manner in which memory is tested has no impact on how you should study.</a:t>
            </a:r>
          </a:p>
          <a:p>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33882573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Relating information to aspects of yourself will help you remember that information.</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1913622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5</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Relating information to aspects of yourself will help you remember that information.</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355062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846399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PROCESSING</a:t>
            </a:r>
          </a:p>
        </p:txBody>
      </p:sp>
    </p:spTree>
    <p:custDataLst>
      <p:tags r:id="rId1"/>
    </p:custDataLst>
    <p:extLst>
      <p:ext uri="{BB962C8B-B14F-4D97-AF65-F5344CB8AC3E}">
        <p14:creationId xmlns:p14="http://schemas.microsoft.com/office/powerpoint/2010/main" val="1986859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626B28-D4C6-7548-AC5B-D11A93FA35D5}"/>
              </a:ext>
            </a:extLst>
          </p:cNvPr>
          <p:cNvSpPr>
            <a:spLocks noGrp="1"/>
          </p:cNvSpPr>
          <p:nvPr>
            <p:ph sz="quarter" idx="10"/>
          </p:nvPr>
        </p:nvSpPr>
        <p:spPr/>
        <p:txBody>
          <a:bodyPr/>
          <a:lstStyle/>
          <a:p>
            <a:r>
              <a:rPr lang="en-US" sz="2000" dirty="0"/>
              <a:t>Craik and Lockhart (1972):</a:t>
            </a:r>
          </a:p>
          <a:p>
            <a:endParaRPr lang="en-US" sz="2000" dirty="0"/>
          </a:p>
        </p:txBody>
      </p:sp>
      <p:sp>
        <p:nvSpPr>
          <p:cNvPr id="3" name="Text Placeholder 2">
            <a:extLst>
              <a:ext uri="{FF2B5EF4-FFF2-40B4-BE49-F238E27FC236}">
                <a16:creationId xmlns:a16="http://schemas.microsoft.com/office/drawing/2014/main" id="{6EECA3CD-0D72-1A48-87CC-5EE9C871EB84}"/>
              </a:ext>
            </a:extLst>
          </p:cNvPr>
          <p:cNvSpPr>
            <a:spLocks noGrp="1"/>
          </p:cNvSpPr>
          <p:nvPr>
            <p:ph type="body" sz="quarter" idx="11"/>
          </p:nvPr>
        </p:nvSpPr>
        <p:spPr>
          <a:xfrm>
            <a:off x="152400" y="12700"/>
            <a:ext cx="11887200" cy="774405"/>
          </a:xfrm>
        </p:spPr>
        <p:txBody>
          <a:bodyPr/>
          <a:lstStyle/>
          <a:p>
            <a:r>
              <a:rPr lang="en-US" dirty="0"/>
              <a:t>Levels of Processing </a:t>
            </a:r>
          </a:p>
        </p:txBody>
      </p:sp>
      <p:sp>
        <p:nvSpPr>
          <p:cNvPr id="4" name="object 4">
            <a:extLst>
              <a:ext uri="{FF2B5EF4-FFF2-40B4-BE49-F238E27FC236}">
                <a16:creationId xmlns:a16="http://schemas.microsoft.com/office/drawing/2014/main" id="{CFC55D04-EF4E-674F-BD52-6073080A98A5}"/>
              </a:ext>
            </a:extLst>
          </p:cNvPr>
          <p:cNvSpPr/>
          <p:nvPr/>
        </p:nvSpPr>
        <p:spPr>
          <a:xfrm>
            <a:off x="2952750" y="1868221"/>
            <a:ext cx="6286500" cy="4321969"/>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2583891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EECA3CD-0D72-1A48-87CC-5EE9C871EB84}"/>
              </a:ext>
            </a:extLst>
          </p:cNvPr>
          <p:cNvSpPr>
            <a:spLocks noGrp="1"/>
          </p:cNvSpPr>
          <p:nvPr>
            <p:ph type="body" sz="quarter" idx="11"/>
          </p:nvPr>
        </p:nvSpPr>
        <p:spPr>
          <a:xfrm>
            <a:off x="152400" y="12700"/>
            <a:ext cx="11887200" cy="774405"/>
          </a:xfrm>
        </p:spPr>
        <p:txBody>
          <a:bodyPr/>
          <a:lstStyle/>
          <a:p>
            <a:r>
              <a:rPr lang="en-US" dirty="0"/>
              <a:t>Transfer Appropriate Processing</a:t>
            </a:r>
          </a:p>
        </p:txBody>
      </p:sp>
      <p:sp>
        <p:nvSpPr>
          <p:cNvPr id="5" name="object 4">
            <a:extLst>
              <a:ext uri="{FF2B5EF4-FFF2-40B4-BE49-F238E27FC236}">
                <a16:creationId xmlns:a16="http://schemas.microsoft.com/office/drawing/2014/main" id="{163EFBDE-5BF3-CB45-8FBB-6FCDB32D2CE8}"/>
              </a:ext>
            </a:extLst>
          </p:cNvPr>
          <p:cNvSpPr/>
          <p:nvPr/>
        </p:nvSpPr>
        <p:spPr>
          <a:xfrm>
            <a:off x="3649662" y="1219200"/>
            <a:ext cx="4892675" cy="5308600"/>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1349049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E8D78B-CEE9-4C45-9D0B-CAA873BB2BBD}"/>
              </a:ext>
            </a:extLst>
          </p:cNvPr>
          <p:cNvSpPr>
            <a:spLocks noGrp="1"/>
          </p:cNvSpPr>
          <p:nvPr>
            <p:ph sz="quarter" idx="10"/>
          </p:nvPr>
        </p:nvSpPr>
        <p:spPr/>
        <p:txBody>
          <a:bodyPr/>
          <a:lstStyle/>
          <a:p>
            <a:r>
              <a:rPr lang="en-US" sz="2000" dirty="0"/>
              <a:t>Bower and </a:t>
            </a:r>
            <a:r>
              <a:rPr lang="en-US" sz="2000" dirty="0" err="1"/>
              <a:t>Winzenz</a:t>
            </a:r>
            <a:r>
              <a:rPr lang="en-US" sz="2000" dirty="0"/>
              <a:t> (1970):</a:t>
            </a:r>
          </a:p>
        </p:txBody>
      </p:sp>
      <p:sp>
        <p:nvSpPr>
          <p:cNvPr id="3" name="Text Placeholder 2">
            <a:extLst>
              <a:ext uri="{FF2B5EF4-FFF2-40B4-BE49-F238E27FC236}">
                <a16:creationId xmlns:a16="http://schemas.microsoft.com/office/drawing/2014/main" id="{FD23E825-03A9-CE4B-A15E-48FB975E5C9B}"/>
              </a:ext>
            </a:extLst>
          </p:cNvPr>
          <p:cNvSpPr>
            <a:spLocks noGrp="1"/>
          </p:cNvSpPr>
          <p:nvPr>
            <p:ph type="body" sz="quarter" idx="11"/>
          </p:nvPr>
        </p:nvSpPr>
        <p:spPr>
          <a:xfrm>
            <a:off x="152400" y="12700"/>
            <a:ext cx="11887200" cy="774405"/>
          </a:xfrm>
        </p:spPr>
        <p:txBody>
          <a:bodyPr/>
          <a:lstStyle/>
          <a:p>
            <a:r>
              <a:rPr lang="en-US" dirty="0"/>
              <a:t>Imagery</a:t>
            </a:r>
          </a:p>
        </p:txBody>
      </p:sp>
      <p:sp>
        <p:nvSpPr>
          <p:cNvPr id="4" name="object 2">
            <a:extLst>
              <a:ext uri="{FF2B5EF4-FFF2-40B4-BE49-F238E27FC236}">
                <a16:creationId xmlns:a16="http://schemas.microsoft.com/office/drawing/2014/main" id="{9714538B-623C-8545-96F3-35992AFDC90C}"/>
              </a:ext>
            </a:extLst>
          </p:cNvPr>
          <p:cNvSpPr/>
          <p:nvPr/>
        </p:nvSpPr>
        <p:spPr>
          <a:xfrm>
            <a:off x="4267094" y="1410122"/>
            <a:ext cx="3657811" cy="5162607"/>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347057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4EBF85-B94C-1E47-ADEF-ADE3A169E545}"/>
              </a:ext>
            </a:extLst>
          </p:cNvPr>
          <p:cNvSpPr>
            <a:spLocks noGrp="1"/>
          </p:cNvSpPr>
          <p:nvPr>
            <p:ph sz="quarter" idx="10"/>
          </p:nvPr>
        </p:nvSpPr>
        <p:spPr/>
        <p:txBody>
          <a:bodyPr/>
          <a:lstStyle/>
          <a:p>
            <a:r>
              <a:rPr lang="en-US" sz="2000" dirty="0"/>
              <a:t>Rogers et al. (1979)</a:t>
            </a:r>
          </a:p>
        </p:txBody>
      </p:sp>
      <p:sp>
        <p:nvSpPr>
          <p:cNvPr id="3" name="Text Placeholder 2">
            <a:extLst>
              <a:ext uri="{FF2B5EF4-FFF2-40B4-BE49-F238E27FC236}">
                <a16:creationId xmlns:a16="http://schemas.microsoft.com/office/drawing/2014/main" id="{DEE71B1C-4270-A144-AEF2-3994AE6CF560}"/>
              </a:ext>
            </a:extLst>
          </p:cNvPr>
          <p:cNvSpPr>
            <a:spLocks noGrp="1"/>
          </p:cNvSpPr>
          <p:nvPr>
            <p:ph type="body" sz="quarter" idx="11"/>
          </p:nvPr>
        </p:nvSpPr>
        <p:spPr>
          <a:xfrm>
            <a:off x="152400" y="12700"/>
            <a:ext cx="11887200" cy="774405"/>
          </a:xfrm>
        </p:spPr>
        <p:txBody>
          <a:bodyPr/>
          <a:lstStyle/>
          <a:p>
            <a:r>
              <a:rPr lang="en-US" dirty="0"/>
              <a:t>Self Reference Effect</a:t>
            </a:r>
          </a:p>
        </p:txBody>
      </p:sp>
      <p:sp>
        <p:nvSpPr>
          <p:cNvPr id="4" name="object 4">
            <a:extLst>
              <a:ext uri="{FF2B5EF4-FFF2-40B4-BE49-F238E27FC236}">
                <a16:creationId xmlns:a16="http://schemas.microsoft.com/office/drawing/2014/main" id="{EFC4DAB1-9145-6342-8F3B-40BB3F5FD0AD}"/>
              </a:ext>
            </a:extLst>
          </p:cNvPr>
          <p:cNvSpPr/>
          <p:nvPr/>
        </p:nvSpPr>
        <p:spPr>
          <a:xfrm>
            <a:off x="3393704" y="1731122"/>
            <a:ext cx="5404591" cy="4644278"/>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957340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7C0D23-16DA-FB48-B780-3172126D37C3}"/>
              </a:ext>
            </a:extLst>
          </p:cNvPr>
          <p:cNvSpPr>
            <a:spLocks noGrp="1"/>
          </p:cNvSpPr>
          <p:nvPr>
            <p:ph sz="quarter" idx="10"/>
          </p:nvPr>
        </p:nvSpPr>
        <p:spPr/>
        <p:txBody>
          <a:bodyPr/>
          <a:lstStyle/>
          <a:p>
            <a:r>
              <a:rPr lang="en-US" sz="2000" dirty="0"/>
              <a:t>Memory can be improved in variety of ways:</a:t>
            </a:r>
          </a:p>
        </p:txBody>
      </p:sp>
      <p:sp>
        <p:nvSpPr>
          <p:cNvPr id="3" name="Text Placeholder 2">
            <a:extLst>
              <a:ext uri="{FF2B5EF4-FFF2-40B4-BE49-F238E27FC236}">
                <a16:creationId xmlns:a16="http://schemas.microsoft.com/office/drawing/2014/main" id="{09849599-2691-5F46-9585-94D065F7BAA0}"/>
              </a:ext>
            </a:extLst>
          </p:cNvPr>
          <p:cNvSpPr>
            <a:spLocks noGrp="1"/>
          </p:cNvSpPr>
          <p:nvPr>
            <p:ph type="body" sz="quarter" idx="11"/>
          </p:nvPr>
        </p:nvSpPr>
        <p:spPr>
          <a:xfrm>
            <a:off x="152400" y="12700"/>
            <a:ext cx="11887200" cy="774405"/>
          </a:xfrm>
        </p:spPr>
        <p:txBody>
          <a:bodyPr/>
          <a:lstStyle/>
          <a:p>
            <a:r>
              <a:rPr lang="en-US" dirty="0"/>
              <a:t>Improving Memory</a:t>
            </a:r>
          </a:p>
        </p:txBody>
      </p:sp>
      <p:sp>
        <p:nvSpPr>
          <p:cNvPr id="4" name="object 4">
            <a:extLst>
              <a:ext uri="{FF2B5EF4-FFF2-40B4-BE49-F238E27FC236}">
                <a16:creationId xmlns:a16="http://schemas.microsoft.com/office/drawing/2014/main" id="{682B00E3-3172-B943-994D-2105C2E08E39}"/>
              </a:ext>
            </a:extLst>
          </p:cNvPr>
          <p:cNvSpPr/>
          <p:nvPr/>
        </p:nvSpPr>
        <p:spPr>
          <a:xfrm>
            <a:off x="449448" y="2180166"/>
            <a:ext cx="11293103" cy="3826933"/>
          </a:xfrm>
          <a:prstGeom prst="rect">
            <a:avLst/>
          </a:prstGeom>
          <a:blipFill>
            <a:blip r:embed="rId4" cstate="print"/>
            <a:stretch>
              <a:fillRect/>
            </a:stretch>
          </a:blipFill>
        </p:spPr>
        <p:txBody>
          <a:bodyPr wrap="square" lIns="0" tIns="0" rIns="0" bIns="0" rtlCol="0"/>
          <a:lstStyle/>
          <a:p>
            <a:endParaRPr/>
          </a:p>
        </p:txBody>
      </p:sp>
    </p:spTree>
    <p:custDataLst>
      <p:tags r:id="rId1"/>
    </p:custDataLst>
    <p:extLst>
      <p:ext uri="{BB962C8B-B14F-4D97-AF65-F5344CB8AC3E}">
        <p14:creationId xmlns:p14="http://schemas.microsoft.com/office/powerpoint/2010/main" val="878267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People with greater memory spans tend to have higher IQs.</a:t>
            </a:r>
            <a:br>
              <a:rPr lang="en-US" sz="2000" dirty="0"/>
            </a:br>
            <a:endParaRPr lang="en-US" sz="2000" dirty="0"/>
          </a:p>
          <a:p>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1076308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People with greater memory spans tend to have higher IQs.</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custDataLst>
      <p:tags r:id="rId1"/>
    </p:custDataLst>
    <p:extLst>
      <p:ext uri="{BB962C8B-B14F-4D97-AF65-F5344CB8AC3E}">
        <p14:creationId xmlns:p14="http://schemas.microsoft.com/office/powerpoint/2010/main" val="18509882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729</TotalTime>
  <Words>1128</Words>
  <Application>Microsoft Office PowerPoint</Application>
  <PresentationFormat>Widescreen</PresentationFormat>
  <Paragraphs>125</Paragraphs>
  <Slides>18</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Open Sans</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Malmberg, Kenneth</cp:lastModifiedBy>
  <cp:revision>139</cp:revision>
  <dcterms:created xsi:type="dcterms:W3CDTF">2016-01-21T17:08:20Z</dcterms:created>
  <dcterms:modified xsi:type="dcterms:W3CDTF">2018-04-10T12:57:47Z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