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7.jpg" ContentType="image/jpg"/>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8.jpg" ContentType="image/jp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9" r:id="rId2"/>
    <p:sldId id="256" r:id="rId3"/>
    <p:sldId id="257" r:id="rId4"/>
    <p:sldId id="278" r:id="rId5"/>
    <p:sldId id="301" r:id="rId6"/>
    <p:sldId id="302" r:id="rId7"/>
    <p:sldId id="303" r:id="rId8"/>
    <p:sldId id="291" r:id="rId9"/>
    <p:sldId id="296" r:id="rId10"/>
    <p:sldId id="304" r:id="rId11"/>
    <p:sldId id="305" r:id="rId12"/>
    <p:sldId id="292" r:id="rId13"/>
    <p:sldId id="299" r:id="rId14"/>
    <p:sldId id="306" r:id="rId15"/>
    <p:sldId id="307" r:id="rId16"/>
    <p:sldId id="308" r:id="rId17"/>
    <p:sldId id="309" r:id="rId18"/>
    <p:sldId id="310" r:id="rId19"/>
    <p:sldId id="311" r:id="rId20"/>
    <p:sldId id="267" r:id="rId21"/>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3648"/>
    <a:srgbClr val="54BDA3"/>
    <a:srgbClr val="232F3F"/>
    <a:srgbClr val="FFFFFF"/>
    <a:srgbClr val="293749"/>
    <a:srgbClr val="D9B042"/>
    <a:srgbClr val="323334"/>
    <a:srgbClr val="DBB336"/>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3640" autoAdjust="0"/>
    <p:restoredTop sz="86358" autoAdjust="0"/>
  </p:normalViewPr>
  <p:slideViewPr>
    <p:cSldViewPr snapToGrid="0">
      <p:cViewPr varScale="1">
        <p:scale>
          <a:sx n="101" d="100"/>
          <a:sy n="101" d="100"/>
        </p:scale>
        <p:origin x="208" y="8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DE88672-9620-4A8B-8536-0E3074DCEDB8}"/>
    <pc:docChg chg="modSld">
      <pc:chgData name="" userId="" providerId="" clId="Web-{ADE88672-9620-4A8B-8536-0E3074DCEDB8}" dt="2018-04-05T16:40:50.836" v="484"/>
      <pc:docMkLst>
        <pc:docMk/>
      </pc:docMkLst>
      <pc:sldChg chg="modNotes">
        <pc:chgData name="" userId="" providerId="" clId="Web-{ADE88672-9620-4A8B-8536-0E3074DCEDB8}" dt="2018-04-05T16:20:17.704" v="3"/>
        <pc:sldMkLst>
          <pc:docMk/>
          <pc:sldMk cId="1927145645" sldId="257"/>
        </pc:sldMkLst>
      </pc:sldChg>
      <pc:sldChg chg="modNotes">
        <pc:chgData name="" userId="" providerId="" clId="Web-{ADE88672-9620-4A8B-8536-0E3074DCEDB8}" dt="2018-04-05T16:22:20.215" v="40"/>
        <pc:sldMkLst>
          <pc:docMk/>
          <pc:sldMk cId="402260666" sldId="278"/>
        </pc:sldMkLst>
      </pc:sldChg>
      <pc:sldChg chg="modNotes">
        <pc:chgData name="" userId="" providerId="" clId="Web-{ADE88672-9620-4A8B-8536-0E3074DCEDB8}" dt="2018-04-05T16:24:48.061" v="77"/>
        <pc:sldMkLst>
          <pc:docMk/>
          <pc:sldMk cId="633061708" sldId="301"/>
        </pc:sldMkLst>
      </pc:sldChg>
      <pc:sldChg chg="modSp modNotes">
        <pc:chgData name="" userId="" providerId="" clId="Web-{ADE88672-9620-4A8B-8536-0E3074DCEDB8}" dt="2018-04-05T16:25:45.187" v="96"/>
        <pc:sldMkLst>
          <pc:docMk/>
          <pc:sldMk cId="414448665" sldId="302"/>
        </pc:sldMkLst>
        <pc:spChg chg="mod">
          <ac:chgData name="" userId="" providerId="" clId="Web-{ADE88672-9620-4A8B-8536-0E3074DCEDB8}" dt="2018-04-05T16:25:27.046" v="90"/>
          <ac:spMkLst>
            <pc:docMk/>
            <pc:sldMk cId="414448665" sldId="302"/>
            <ac:spMk id="8" creationId="{E24DA69E-B219-DE43-9B8D-6D5A6BAD921A}"/>
          </ac:spMkLst>
        </pc:spChg>
      </pc:sldChg>
      <pc:sldChg chg="modNotes">
        <pc:chgData name="" userId="" providerId="" clId="Web-{ADE88672-9620-4A8B-8536-0E3074DCEDB8}" dt="2018-04-05T16:40:50.836" v="484"/>
        <pc:sldMkLst>
          <pc:docMk/>
          <pc:sldMk cId="1755126885" sldId="3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4/5/2018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4/5/2018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2222953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266342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690698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3533387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456430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3145053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3978308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19</a:t>
            </a:fld>
            <a:endParaRPr lang="en-US"/>
          </a:p>
        </p:txBody>
      </p:sp>
    </p:spTree>
    <p:extLst>
      <p:ext uri="{BB962C8B-B14F-4D97-AF65-F5344CB8AC3E}">
        <p14:creationId xmlns:p14="http://schemas.microsoft.com/office/powerpoint/2010/main" val="302729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section, we turn our attention from how we experience the present to how we experience the past.</a:t>
            </a: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Someone once said that “Everything in life is memory, except for the thin edge of the present”. </a:t>
            </a:r>
          </a:p>
          <a:p>
            <a:r>
              <a:rPr lang="en-US" dirty="0">
                <a:solidFill>
                  <a:srgbClr val="FFFFFF"/>
                </a:solidFill>
              </a:rPr>
              <a:t> </a:t>
            </a:r>
            <a:endParaRPr lang="en-US"/>
          </a:p>
          <a:p>
            <a:r>
              <a:rPr lang="en-US" dirty="0"/>
              <a:t>I agree wholeheartedly with the statement.  It is easy for me to make the case that all psychologists are in large part memory researchers. Those who claim that they are not either have not thought hard enough about their subject or they are not actually psychologists for those who study objects that do not have the capacity of memory, are probably studying something like rocks. </a:t>
            </a:r>
          </a:p>
          <a:p>
            <a:r>
              <a:rPr lang="en-US" dirty="0">
                <a:solidFill>
                  <a:srgbClr val="FFFFFF"/>
                </a:solidFill>
              </a:rPr>
              <a:t> </a:t>
            </a:r>
            <a:endParaRPr lang="en-US"/>
          </a:p>
          <a:p>
            <a:r>
              <a:rPr lang="en-US" dirty="0"/>
              <a:t>Those of you who have witnessed the effects of late stage Alzheimer’s Disease on a loved one, I am sure would agree.  When you take memory out of the equation, the person is not really the same person anymore. </a:t>
            </a:r>
          </a:p>
          <a:p>
            <a:r>
              <a:rPr lang="en-US" dirty="0">
                <a:solidFill>
                  <a:srgbClr val="FFFFFF"/>
                </a:solidFill>
              </a:rPr>
              <a:t> </a:t>
            </a:r>
            <a:endParaRPr lang="en-US"/>
          </a:p>
          <a:p>
            <a:r>
              <a:rPr lang="en-US" dirty="0"/>
              <a:t>Before moving too far along, however, we need a working definition of memory to guide our discussions. </a:t>
            </a:r>
          </a:p>
          <a:p>
            <a:r>
              <a:rPr lang="en-US" dirty="0">
                <a:solidFill>
                  <a:srgbClr val="FFFFFF"/>
                </a:solidFill>
              </a:rPr>
              <a:t> </a:t>
            </a:r>
            <a:endParaRPr lang="en-US"/>
          </a:p>
          <a:p>
            <a:r>
              <a:rPr lang="en-US" dirty="0"/>
              <a:t>Memory is the acquisition, representation, and retrieval of information.</a:t>
            </a:r>
          </a:p>
          <a:p>
            <a:endParaRPr lang="en-US" kern="1200" dirty="0">
              <a:latin typeface="+mn-lt"/>
              <a:cs typeface="Calibri"/>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178455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1200" dirty="0">
                <a:effectLst/>
                <a:latin typeface="+mn-lt"/>
                <a:ea typeface="+mn-ea"/>
                <a:cs typeface="+mn-cs"/>
              </a:rPr>
              <a:t>Almost everyone would accept this definition of memory.</a:t>
            </a:r>
            <a:r>
              <a:rPr lang="en-US" dirty="0"/>
              <a:t> </a:t>
            </a:r>
            <a:r>
              <a:rPr lang="en-US" kern="1200" dirty="0">
                <a:effectLst/>
                <a:latin typeface="+mn-lt"/>
                <a:ea typeface="+mn-ea"/>
                <a:cs typeface="+mn-cs"/>
              </a:rPr>
              <a:t> Indeed</a:t>
            </a:r>
            <a:r>
              <a:rPr lang="en-US" dirty="0"/>
              <a:t>,</a:t>
            </a:r>
            <a:r>
              <a:rPr lang="en-US" kern="1200" dirty="0">
                <a:effectLst/>
                <a:latin typeface="+mn-lt"/>
                <a:ea typeface="+mn-ea"/>
                <a:cs typeface="+mn-cs"/>
              </a:rPr>
              <a:t> it allows for a lot of wiggle room.</a:t>
            </a:r>
            <a:endParaRPr lang="en-US" dirty="0"/>
          </a:p>
          <a:p>
            <a:endParaRPr lang="en-US" kern="1200" dirty="0">
              <a:latin typeface="+mn-lt"/>
              <a:cs typeface="Calibri"/>
            </a:endParaRPr>
          </a:p>
          <a:p>
            <a:r>
              <a:rPr lang="en-US" dirty="0"/>
              <a:t>We</a:t>
            </a:r>
            <a:r>
              <a:rPr lang="en-US" kern="1200" dirty="0">
                <a:effectLst/>
                <a:latin typeface="+mn-lt"/>
                <a:ea typeface="+mn-ea"/>
                <a:cs typeface="+mn-cs"/>
              </a:rPr>
              <a:t> will explore memory in the context of </a:t>
            </a:r>
            <a:r>
              <a:rPr lang="en-US" dirty="0"/>
              <a:t>a more</a:t>
            </a:r>
            <a:r>
              <a:rPr lang="en-US" kern="1200" dirty="0">
                <a:effectLst/>
                <a:latin typeface="+mn-lt"/>
                <a:ea typeface="+mn-ea"/>
                <a:cs typeface="+mn-cs"/>
              </a:rPr>
              <a:t> specific set of assumptions, namely those provided by what Murdoch referred to as the modal model.</a:t>
            </a:r>
            <a:endParaRPr lang="en-US" kern="1200" dirty="0">
              <a:latin typeface="+mn-lt"/>
              <a:cs typeface="Calibri"/>
            </a:endParaRPr>
          </a:p>
          <a:p>
            <a:endParaRPr lang="en-US" dirty="0"/>
          </a:p>
          <a:p>
            <a:r>
              <a:rPr lang="en-US" kern="1200" dirty="0">
                <a:effectLst/>
                <a:latin typeface="+mn-lt"/>
                <a:ea typeface="+mn-ea"/>
                <a:cs typeface="+mn-cs"/>
              </a:rPr>
              <a:t>Why is </a:t>
            </a:r>
            <a:r>
              <a:rPr lang="en-US" dirty="0"/>
              <a:t>our theoretical framework </a:t>
            </a:r>
            <a:r>
              <a:rPr lang="en-US" kern="1200" dirty="0">
                <a:effectLst/>
                <a:latin typeface="+mn-lt"/>
                <a:ea typeface="+mn-ea"/>
                <a:cs typeface="+mn-cs"/>
              </a:rPr>
              <a:t>called the Modal Model?</a:t>
            </a:r>
            <a:endParaRPr lang="en-US" kern="1200" dirty="0">
              <a:latin typeface="+mn-lt"/>
              <a:cs typeface="Calibri"/>
            </a:endParaRPr>
          </a:p>
          <a:p>
            <a:endParaRPr lang="en-US" dirty="0"/>
          </a:p>
          <a:p>
            <a:r>
              <a:rPr lang="en-US" kern="1200" dirty="0">
                <a:effectLst/>
                <a:latin typeface="+mn-lt"/>
                <a:ea typeface="+mn-ea"/>
                <a:cs typeface="+mn-cs"/>
              </a:rPr>
              <a:t>You all recall from stats that there are several measures of central tendency: the mean, median, and the mode.</a:t>
            </a:r>
            <a:endParaRPr lang="en-US" kern="1200" dirty="0">
              <a:latin typeface="+mn-lt"/>
              <a:cs typeface="Calibri"/>
            </a:endParaRPr>
          </a:p>
          <a:p>
            <a:endParaRPr lang="en-US" dirty="0"/>
          </a:p>
          <a:p>
            <a:r>
              <a:rPr lang="en-US" kern="1200" dirty="0">
                <a:effectLst/>
                <a:latin typeface="+mn-lt"/>
                <a:ea typeface="+mn-ea"/>
                <a:cs typeface="+mn-cs"/>
              </a:rPr>
              <a:t>The mode is simply the most common observation</a:t>
            </a:r>
            <a:r>
              <a:rPr lang="en-US" dirty="0"/>
              <a:t> or member of a set</a:t>
            </a:r>
            <a:r>
              <a:rPr lang="en-US" kern="1200" dirty="0">
                <a:effectLst/>
                <a:latin typeface="+mn-lt"/>
                <a:ea typeface="+mn-ea"/>
                <a:cs typeface="+mn-cs"/>
              </a:rPr>
              <a:t>.</a:t>
            </a:r>
            <a:endParaRPr lang="en-US" kern="1200" dirty="0">
              <a:latin typeface="+mn-lt"/>
              <a:cs typeface="Calibri"/>
            </a:endParaRPr>
          </a:p>
          <a:p>
            <a:endParaRPr lang="en-US" dirty="0"/>
          </a:p>
          <a:p>
            <a:r>
              <a:rPr lang="en-US" kern="1200" dirty="0">
                <a:effectLst/>
                <a:latin typeface="+mn-lt"/>
                <a:ea typeface="+mn-ea"/>
                <a:cs typeface="+mn-cs"/>
              </a:rPr>
              <a:t>The modal model is the </a:t>
            </a:r>
            <a:r>
              <a:rPr lang="en-US" dirty="0"/>
              <a:t>most common</a:t>
            </a:r>
            <a:r>
              <a:rPr lang="en-US" kern="1200" dirty="0">
                <a:effectLst/>
                <a:latin typeface="+mn-lt"/>
                <a:ea typeface="+mn-ea"/>
                <a:cs typeface="+mn-cs"/>
              </a:rPr>
              <a:t> way of thinking about memory.</a:t>
            </a:r>
            <a:endParaRPr lang="en-US" kern="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79919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1200" dirty="0">
                <a:effectLst/>
                <a:latin typeface="+mn-lt"/>
                <a:ea typeface="+mn-ea"/>
                <a:cs typeface="+mn-cs"/>
              </a:rPr>
              <a:t>The modal model has a long history, going back at least to the work of James, but it was concretely described in a series of articles by Atkinson &amp; Shiffrin in the 1960s and 1970s.</a:t>
            </a:r>
          </a:p>
          <a:p>
            <a:endParaRPr lang="en-US" dirty="0"/>
          </a:p>
          <a:p>
            <a:r>
              <a:rPr lang="en-US" kern="1200" dirty="0">
                <a:effectLst/>
                <a:latin typeface="+mn-lt"/>
                <a:ea typeface="+mn-ea"/>
                <a:cs typeface="+mn-cs"/>
              </a:rPr>
              <a:t>According to the modal model, memory consists of set of memory structures and control processes.</a:t>
            </a:r>
            <a:endParaRPr lang="en-US" kern="1200" dirty="0">
              <a:latin typeface="+mn-lt"/>
              <a:cs typeface="Calibri"/>
            </a:endParaRPr>
          </a:p>
          <a:p>
            <a:endParaRPr lang="en-US" dirty="0"/>
          </a:p>
          <a:p>
            <a:r>
              <a:rPr lang="en-US" kern="1200" dirty="0">
                <a:effectLst/>
                <a:latin typeface="+mn-lt"/>
                <a:ea typeface="+mn-ea"/>
                <a:cs typeface="+mn-cs"/>
              </a:rPr>
              <a:t>The memory structures are invariant properties of memory.</a:t>
            </a:r>
            <a:r>
              <a:rPr lang="en-US" dirty="0"/>
              <a:t> </a:t>
            </a:r>
            <a:r>
              <a:rPr lang="en-US" kern="1200" dirty="0">
                <a:effectLst/>
                <a:latin typeface="+mn-lt"/>
                <a:ea typeface="+mn-ea"/>
                <a:cs typeface="+mn-cs"/>
              </a:rPr>
              <a:t> There are three of them.</a:t>
            </a:r>
            <a:endParaRPr lang="en-US" dirty="0">
              <a:cs typeface="Calibri"/>
            </a:endParaRPr>
          </a:p>
          <a:p>
            <a:endParaRPr lang="en-US" kern="1200" dirty="0">
              <a:latin typeface="+mn-lt"/>
              <a:cs typeface="Calibri"/>
            </a:endParaRPr>
          </a:p>
          <a:p>
            <a:r>
              <a:rPr lang="en-US" kern="1200" dirty="0">
                <a:effectLst/>
                <a:latin typeface="+mn-lt"/>
                <a:ea typeface="+mn-ea"/>
                <a:cs typeface="+mn-cs"/>
              </a:rPr>
              <a:t>Sensory Memory holds all incoming information for seconds or fractions of seconds</a:t>
            </a:r>
            <a:r>
              <a:rPr lang="en-US" dirty="0">
                <a:cs typeface="Calibri"/>
              </a:rPr>
              <a:t>. This is what was meant by only the thin edge of the present is not memory.</a:t>
            </a:r>
            <a:endParaRPr lang="en-US" kern="1200" dirty="0">
              <a:latin typeface="+mn-lt"/>
              <a:cs typeface="Calibri"/>
            </a:endParaRPr>
          </a:p>
          <a:p>
            <a:endParaRPr lang="en-US" dirty="0"/>
          </a:p>
          <a:p>
            <a:r>
              <a:rPr lang="en-US" kern="1200" dirty="0">
                <a:effectLst/>
                <a:latin typeface="+mn-lt"/>
                <a:ea typeface="+mn-ea"/>
                <a:cs typeface="+mn-cs"/>
              </a:rPr>
              <a:t>Short-term Memory (STM) has a limited capacity, and holds information for </a:t>
            </a:r>
            <a:r>
              <a:rPr lang="en-US" dirty="0"/>
              <a:t>about 15-30</a:t>
            </a:r>
            <a:r>
              <a:rPr lang="en-US" kern="1200" dirty="0">
                <a:effectLst/>
                <a:latin typeface="+mn-lt"/>
                <a:ea typeface="+mn-ea"/>
                <a:cs typeface="+mn-cs"/>
              </a:rPr>
              <a:t> seconds</a:t>
            </a:r>
            <a:r>
              <a:rPr lang="en-US" dirty="0">
                <a:cs typeface="Calibri"/>
              </a:rPr>
              <a:t>.</a:t>
            </a:r>
            <a:endParaRPr lang="en-US" kern="1200" dirty="0">
              <a:latin typeface="+mn-lt"/>
              <a:cs typeface="Calibri"/>
            </a:endParaRPr>
          </a:p>
          <a:p>
            <a:endParaRPr lang="en-US" dirty="0"/>
          </a:p>
          <a:p>
            <a:r>
              <a:rPr lang="en-US" kern="1200" dirty="0">
                <a:effectLst/>
                <a:latin typeface="+mn-lt"/>
                <a:ea typeface="+mn-ea"/>
                <a:cs typeface="+mn-cs"/>
              </a:rPr>
              <a:t>Long-term Memory (LTM) </a:t>
            </a:r>
            <a:r>
              <a:rPr lang="en-US" dirty="0"/>
              <a:t>permanently holds </a:t>
            </a:r>
            <a:r>
              <a:rPr lang="en-US" kern="1200" dirty="0">
                <a:effectLst/>
                <a:latin typeface="+mn-lt"/>
                <a:ea typeface="+mn-ea"/>
                <a:cs typeface="+mn-cs"/>
              </a:rPr>
              <a:t>a large amount of information</a:t>
            </a:r>
            <a:r>
              <a:rPr lang="en-US" dirty="0"/>
              <a:t>. </a:t>
            </a:r>
            <a:endParaRPr lang="en-US" dirty="0">
              <a:cs typeface="Calibri"/>
            </a:endParaRPr>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217756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Control Processes influence how information is used.  There are a wide variety of control processes.  In fact, there may be as many types of control processes as there are tasks.   Some of the more common ones that we consider in memory research are: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Rehearsal: repetition of an phone number in one’s head</a:t>
            </a:r>
          </a:p>
          <a:p>
            <a:endParaRPr lang="en-US" sz="1200" kern="1200" dirty="0">
              <a:solidFill>
                <a:schemeClr val="tx1"/>
              </a:solidFill>
              <a:effectLst/>
              <a:latin typeface="+mn-lt"/>
              <a:ea typeface="+mn-ea"/>
              <a:cs typeface="+mn-cs"/>
            </a:endParaRPr>
          </a:p>
          <a:p>
            <a:r>
              <a:rPr lang="en-US" kern="1200" dirty="0">
                <a:effectLst/>
                <a:latin typeface="+mn-lt"/>
                <a:ea typeface="+mn-ea"/>
                <a:cs typeface="+mn-cs"/>
              </a:rPr>
              <a:t>•	Mental Rotation, which you </a:t>
            </a:r>
            <a:r>
              <a:rPr lang="en-US" dirty="0"/>
              <a:t>will experience</a:t>
            </a:r>
            <a:r>
              <a:rPr lang="en-US" kern="1200" dirty="0">
                <a:effectLst/>
                <a:latin typeface="+mn-lt"/>
                <a:ea typeface="+mn-ea"/>
                <a:cs typeface="+mn-cs"/>
              </a:rPr>
              <a:t> in one of your </a:t>
            </a:r>
            <a:r>
              <a:rPr lang="en-US" dirty="0"/>
              <a:t>future CogLab</a:t>
            </a:r>
            <a:r>
              <a:rPr lang="en-US" kern="1200" dirty="0">
                <a:effectLst/>
                <a:latin typeface="+mn-lt"/>
                <a:ea typeface="+mn-ea"/>
                <a:cs typeface="+mn-cs"/>
              </a:rPr>
              <a:t> assignments</a:t>
            </a:r>
            <a:endParaRPr lang="en-US" kern="1200" dirty="0">
              <a:latin typeface="+mn-lt"/>
              <a:cs typeface="Calibri"/>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Sentence Creation: to enhance memory when studying a list of words Etc.</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2218224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1200" dirty="0">
                <a:effectLst/>
                <a:latin typeface="+mn-lt"/>
                <a:ea typeface="+mn-ea"/>
                <a:cs typeface="+mn-cs"/>
              </a:rPr>
              <a:t>According to the modal model, information interacts with control process </a:t>
            </a:r>
            <a:r>
              <a:rPr lang="en-US" dirty="0"/>
              <a:t>in order to</a:t>
            </a:r>
            <a:r>
              <a:rPr lang="en-US" kern="1200" dirty="0">
                <a:effectLst/>
                <a:latin typeface="+mn-lt"/>
                <a:ea typeface="+mn-ea"/>
                <a:cs typeface="+mn-cs"/>
              </a:rPr>
              <a:t> flow through the memory structures</a:t>
            </a:r>
            <a:r>
              <a:rPr lang="en-US" dirty="0"/>
              <a:t>.</a:t>
            </a:r>
          </a:p>
          <a:p>
            <a:endParaRPr lang="en-US" dirty="0">
              <a:cs typeface="Calibri"/>
            </a:endParaRPr>
          </a:p>
          <a:p>
            <a:r>
              <a:rPr lang="en-US" dirty="0"/>
              <a:t>Depending on what we are doing, the control of memory allows </a:t>
            </a:r>
            <a:r>
              <a:rPr lang="en-US" kern="1200" dirty="0">
                <a:effectLst/>
                <a:latin typeface="+mn-lt"/>
                <a:ea typeface="+mn-ea"/>
                <a:cs typeface="+mn-cs"/>
              </a:rPr>
              <a:t>us to perform certain tasks or meet </a:t>
            </a:r>
            <a:r>
              <a:rPr lang="en-US" dirty="0"/>
              <a:t>our goals</a:t>
            </a:r>
            <a:r>
              <a:rPr lang="en-US" kern="1200" dirty="0">
                <a:effectLst/>
                <a:latin typeface="+mn-lt"/>
                <a:ea typeface="+mn-ea"/>
                <a:cs typeface="+mn-cs"/>
              </a:rPr>
              <a:t>.</a:t>
            </a:r>
            <a:endParaRPr lang="en-US" dirty="0">
              <a:cs typeface="Calibri"/>
            </a:endParaRPr>
          </a:p>
          <a:p>
            <a:endParaRPr lang="en-US" dirty="0">
              <a:cs typeface="Calibri"/>
            </a:endParaRPr>
          </a:p>
          <a:p>
            <a:r>
              <a:rPr lang="en-US" dirty="0">
                <a:cs typeface="Calibri"/>
              </a:rPr>
              <a:t>In subsequent lectures, we will delve into each memory structure and various control processes in greater detail.</a:t>
            </a:r>
          </a:p>
          <a:p>
            <a:endParaRPr lang="en-US" dirty="0">
              <a:cs typeface="Calibri"/>
            </a:endParaRPr>
          </a:p>
          <a:p>
            <a:r>
              <a:rPr lang="en-US" dirty="0">
                <a:cs typeface="Calibri"/>
              </a:rPr>
              <a:t>For now, here is an old fashion example of the control of information in memory.</a:t>
            </a:r>
          </a:p>
          <a:p>
            <a:endParaRPr lang="en-US" dirty="0">
              <a:cs typeface="Calibri"/>
            </a:endParaRPr>
          </a:p>
          <a:p>
            <a:r>
              <a:rPr lang="en-US" dirty="0">
                <a:cs typeface="Calibri"/>
              </a:rPr>
              <a:t>We see someone working on a computer and trying to remember a phone number so she can order a pizza.</a:t>
            </a:r>
            <a:endParaRPr lang="en-US" dirty="0"/>
          </a:p>
          <a:p>
            <a:endParaRPr lang="en-US" dirty="0">
              <a:cs typeface="Calibri"/>
            </a:endParaRPr>
          </a:p>
          <a:p>
            <a:r>
              <a:rPr lang="en-US" dirty="0">
                <a:cs typeface="Calibri"/>
              </a:rPr>
              <a:t>Initially, the contents of visual sensory memory is a representation of what appears on the computer monitor. </a:t>
            </a:r>
          </a:p>
          <a:p>
            <a:endParaRPr lang="en-US" dirty="0">
              <a:cs typeface="Calibri"/>
            </a:endParaRPr>
          </a:p>
          <a:p>
            <a:r>
              <a:rPr lang="en-US" dirty="0">
                <a:cs typeface="Calibri"/>
              </a:rPr>
              <a:t>Remember from the first module that visual representation of the environment are not necessarily complete or accurate.</a:t>
            </a:r>
          </a:p>
          <a:p>
            <a:endParaRPr lang="en-US" dirty="0">
              <a:cs typeface="Calibri"/>
            </a:endParaRPr>
          </a:p>
          <a:p>
            <a:r>
              <a:rPr lang="en-US" dirty="0">
                <a:cs typeface="Calibri"/>
              </a:rPr>
              <a:t>One part of the screen has attracted her attention. It is the phone number of pizza joint. That phone number is selected to be transferred to short-term memory.</a:t>
            </a:r>
          </a:p>
          <a:p>
            <a:endParaRPr lang="en-US" dirty="0">
              <a:cs typeface="Calibri"/>
            </a:endParaRPr>
          </a:p>
          <a:p>
            <a:r>
              <a:rPr lang="en-US" dirty="0">
                <a:cs typeface="Calibri"/>
              </a:rPr>
              <a:t>She reaches for her phone and all of sudden of the computer has disappeared!</a:t>
            </a:r>
          </a:p>
          <a:p>
            <a:endParaRPr lang="en-US" dirty="0">
              <a:cs typeface="Calibri"/>
            </a:endParaRPr>
          </a:p>
          <a:p>
            <a:r>
              <a:rPr lang="en-US" dirty="0">
                <a:cs typeface="Calibri"/>
              </a:rPr>
              <a:t>Now she must maintain the phone number if STM and as a result the phone number gets stored in long-term memory.</a:t>
            </a:r>
          </a:p>
          <a:p>
            <a:endParaRPr lang="en-US" dirty="0">
              <a:cs typeface="Calibri"/>
            </a:endParaRPr>
          </a:p>
          <a:p>
            <a:r>
              <a:rPr lang="en-US" dirty="0">
                <a:cs typeface="Calibri"/>
              </a:rPr>
              <a:t>The next time she wants to order a pizza, she retrieves the phone number from long-term memory. </a:t>
            </a:r>
          </a:p>
          <a:p>
            <a:endParaRPr lang="en-US" dirty="0">
              <a:cs typeface="Calibri"/>
            </a:endParaRPr>
          </a:p>
          <a:p>
            <a:r>
              <a:rPr lang="en-US" dirty="0">
                <a:cs typeface="Calibri"/>
              </a:rPr>
              <a:t>That is, the phone number is again the focus of attention on short-term memory.</a:t>
            </a:r>
          </a:p>
          <a:p>
            <a:endParaRPr lang="en-US" dirty="0">
              <a:cs typeface="Calibri"/>
            </a:endParaRPr>
          </a:p>
          <a:p>
            <a:r>
              <a:rPr lang="en-US" dirty="0">
                <a:cs typeface="Calibri"/>
              </a:rPr>
              <a:t>These days she would probably just use her phone to place the pizza order, and it is interesting think about how technology supports our cognitive processes.</a:t>
            </a:r>
          </a:p>
          <a:p>
            <a:endParaRPr lang="en-US" dirty="0">
              <a:cs typeface="Calibri"/>
            </a:endParaRPr>
          </a:p>
          <a:p>
            <a:r>
              <a:rPr lang="en-US" dirty="0">
                <a:cs typeface="Calibri"/>
              </a:rPr>
              <a:t>It is also interesting to think about how similar memory processes allow us to remember what we had for dinner the night before last, or what the contents of module 1 were.</a:t>
            </a:r>
          </a:p>
          <a:p>
            <a:endParaRPr lang="en-US" dirty="0">
              <a:cs typeface="Calibri"/>
            </a:endParaRPr>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164805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1516501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112214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The modal model is the most common way of thinking about memory.</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99235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The modal model is the most common way of thinking about memory.</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9687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7"/>
            <a:ext cx="11582400" cy="1183155"/>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According to the modal model, memory is only a set of memory structures.</a:t>
            </a:r>
            <a:endParaRPr lang="en-US" sz="2000" dirty="0">
              <a:latin typeface="Arial"/>
              <a:cs typeface="Arial"/>
            </a:endParaRPr>
          </a:p>
        </p:txBody>
      </p:sp>
      <p:grpSp>
        <p:nvGrpSpPr>
          <p:cNvPr id="12" name="Group 11"/>
          <p:cNvGrpSpPr/>
          <p:nvPr/>
        </p:nvGrpSpPr>
        <p:grpSpPr>
          <a:xfrm>
            <a:off x="596900" y="2613249"/>
            <a:ext cx="1183375" cy="877944"/>
            <a:chOff x="596900" y="2613249"/>
            <a:chExt cx="1183375"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6" name="Oval 15"/>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865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br>
              <a:rPr lang="en-US" sz="2000" dirty="0"/>
            </a:br>
            <a:r>
              <a:rPr lang="en-US" sz="2000" dirty="0"/>
              <a:t>According to the modal model, memory is only a set of memory structures.</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329486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Control processes influence how memories are stored and retrieved.</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1184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Control processes influence how memories are stored and retrieved.</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70099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7"/>
            <a:ext cx="11582400" cy="1183155"/>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Once information is lost from short-term memory it may never be retrieved.</a:t>
            </a:r>
            <a:endParaRPr lang="en-US" sz="2000" dirty="0">
              <a:latin typeface="Arial"/>
              <a:cs typeface="Arial"/>
            </a:endParaRPr>
          </a:p>
        </p:txBody>
      </p:sp>
      <p:grpSp>
        <p:nvGrpSpPr>
          <p:cNvPr id="12" name="Group 11"/>
          <p:cNvGrpSpPr/>
          <p:nvPr/>
        </p:nvGrpSpPr>
        <p:grpSpPr>
          <a:xfrm>
            <a:off x="596900" y="2613249"/>
            <a:ext cx="1183375" cy="877944"/>
            <a:chOff x="596900" y="2613249"/>
            <a:chExt cx="1183375" cy="877944"/>
          </a:xfrm>
        </p:grpSpPr>
        <p:sp>
          <p:nvSpPr>
            <p:cNvPr id="13" name="Oval 12"/>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6" name="Oval 15"/>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181978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br>
              <a:rPr lang="en-US" sz="2000" dirty="0"/>
            </a:br>
            <a:r>
              <a:rPr lang="en-US" sz="2000" dirty="0"/>
              <a:t>Once information is lost from short-term memory it may never be retrieved.</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80663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6</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Long-term memory is permanent according to the modal model.</a:t>
            </a:r>
          </a:p>
          <a:p>
            <a:br>
              <a:rPr lang="en-US" dirty="0"/>
            </a:br>
            <a:endParaRPr lang="en-US"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64109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6</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Long-term memory is permanent according to the modal model.</a:t>
            </a:r>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2511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THE MODAL MODEL</a:t>
            </a:r>
          </a:p>
        </p:txBody>
      </p:sp>
    </p:spTree>
    <p:extLst>
      <p:ext uri="{BB962C8B-B14F-4D97-AF65-F5344CB8AC3E}">
        <p14:creationId xmlns:p14="http://schemas.microsoft.com/office/powerpoint/2010/main" val="198685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Importance of Memory</a:t>
            </a:r>
          </a:p>
        </p:txBody>
      </p:sp>
      <p:grpSp>
        <p:nvGrpSpPr>
          <p:cNvPr id="8" name="Group 7"/>
          <p:cNvGrpSpPr/>
          <p:nvPr/>
        </p:nvGrpSpPr>
        <p:grpSpPr>
          <a:xfrm>
            <a:off x="1163534" y="3725696"/>
            <a:ext cx="4233927" cy="1575202"/>
            <a:chOff x="1163534" y="3725696"/>
            <a:chExt cx="4233927" cy="1575202"/>
          </a:xfrm>
        </p:grpSpPr>
        <p:sp>
          <p:nvSpPr>
            <p:cNvPr id="46" name="Text Placeholder 22"/>
            <p:cNvSpPr txBox="1">
              <a:spLocks/>
            </p:cNvSpPr>
            <p:nvPr/>
          </p:nvSpPr>
          <p:spPr>
            <a:xfrm>
              <a:off x="1540933" y="3725696"/>
              <a:ext cx="3757986" cy="1486302"/>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679">
                <a:lnSpc>
                  <a:spcPct val="150000"/>
                </a:lnSpc>
                <a:spcBef>
                  <a:spcPts val="1820"/>
                </a:spcBef>
              </a:pPr>
              <a:r>
                <a:rPr lang="en-US" dirty="0"/>
                <a:t>How do we remember?</a:t>
              </a:r>
              <a:br>
                <a:rPr lang="en-US" dirty="0"/>
              </a:br>
              <a:r>
                <a:rPr lang="en-US" dirty="0"/>
                <a:t>Why do we forget?</a:t>
              </a:r>
              <a:br>
                <a:rPr lang="en-US" dirty="0"/>
              </a:br>
              <a:r>
                <a:rPr lang="en-US" dirty="0"/>
                <a:t>How am I different from other people?</a:t>
              </a:r>
              <a:br>
                <a:rPr lang="en-US" dirty="0"/>
              </a:br>
              <a:r>
                <a:rPr lang="en-US" dirty="0"/>
                <a:t>Why am I different from other people?</a:t>
              </a:r>
            </a:p>
          </p:txBody>
        </p:sp>
        <p:sp>
          <p:nvSpPr>
            <p:cNvPr id="49" name="Rectangle 48"/>
            <p:cNvSpPr/>
            <p:nvPr/>
          </p:nvSpPr>
          <p:spPr>
            <a:xfrm>
              <a:off x="1410165" y="3725696"/>
              <a:ext cx="3987296" cy="1575202"/>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50" name="Group 49"/>
            <p:cNvGrpSpPr/>
            <p:nvPr/>
          </p:nvGrpSpPr>
          <p:grpSpPr>
            <a:xfrm>
              <a:off x="1163534" y="3805944"/>
              <a:ext cx="494104" cy="692468"/>
              <a:chOff x="304800" y="4028077"/>
              <a:chExt cx="494104" cy="692468"/>
            </a:xfrm>
          </p:grpSpPr>
          <p:sp>
            <p:nvSpPr>
              <p:cNvPr id="51" name="Hexagon 25"/>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2" name="TextBox 51"/>
              <p:cNvSpPr txBox="1"/>
              <p:nvPr/>
            </p:nvSpPr>
            <p:spPr>
              <a:xfrm>
                <a:off x="304800" y="4028077"/>
                <a:ext cx="494104" cy="692468"/>
              </a:xfrm>
              <a:prstGeom prst="teardrop">
                <a:avLst/>
              </a:prstGeom>
              <a:noFill/>
            </p:spPr>
            <p:txBody>
              <a:bodyPr wrap="none" rtlCol="0">
                <a:spAutoFit/>
              </a:bodyPr>
              <a:lstStyle/>
              <a:p>
                <a:r>
                  <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grpSp>
      </p:grpSp>
      <p:grpSp>
        <p:nvGrpSpPr>
          <p:cNvPr id="4" name="Group 3">
            <a:extLst>
              <a:ext uri="{FF2B5EF4-FFF2-40B4-BE49-F238E27FC236}">
                <a16:creationId xmlns:a16="http://schemas.microsoft.com/office/drawing/2014/main" id="{366D2948-E6B1-6744-A706-56FC3898465F}"/>
              </a:ext>
            </a:extLst>
          </p:cNvPr>
          <p:cNvGrpSpPr/>
          <p:nvPr/>
        </p:nvGrpSpPr>
        <p:grpSpPr>
          <a:xfrm>
            <a:off x="2419426" y="1266723"/>
            <a:ext cx="7327748" cy="695384"/>
            <a:chOff x="2698847" y="1157459"/>
            <a:chExt cx="7327748" cy="695384"/>
          </a:xfrm>
        </p:grpSpPr>
        <p:sp>
          <p:nvSpPr>
            <p:cNvPr id="10" name="Rectangle 9">
              <a:extLst>
                <a:ext uri="{FF2B5EF4-FFF2-40B4-BE49-F238E27FC236}">
                  <a16:creationId xmlns:a16="http://schemas.microsoft.com/office/drawing/2014/main" id="{8106D2CA-5476-9B4C-85CA-22876FABE381}"/>
                </a:ext>
              </a:extLst>
            </p:cNvPr>
            <p:cNvSpPr/>
            <p:nvPr/>
          </p:nvSpPr>
          <p:spPr>
            <a:xfrm>
              <a:off x="2944269" y="1160375"/>
              <a:ext cx="7082325" cy="692468"/>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395EC02E-3575-A74C-BC41-C16E9FBF581F}"/>
                </a:ext>
              </a:extLst>
            </p:cNvPr>
            <p:cNvGrpSpPr/>
            <p:nvPr/>
          </p:nvGrpSpPr>
          <p:grpSpPr>
            <a:xfrm>
              <a:off x="2698847" y="1157459"/>
              <a:ext cx="462430" cy="692468"/>
              <a:chOff x="2347599" y="2656225"/>
              <a:chExt cx="462430" cy="692468"/>
            </a:xfrm>
          </p:grpSpPr>
          <p:sp>
            <p:nvSpPr>
              <p:cNvPr id="13" name="Hexagon 1">
                <a:extLst>
                  <a:ext uri="{FF2B5EF4-FFF2-40B4-BE49-F238E27FC236}">
                    <a16:creationId xmlns:a16="http://schemas.microsoft.com/office/drawing/2014/main" id="{D9359D2A-4AA4-7441-A5DF-A028C40FA861}"/>
                  </a:ext>
                </a:extLst>
              </p:cNvPr>
              <p:cNvSpPr/>
              <p:nvPr/>
            </p:nvSpPr>
            <p:spPr>
              <a:xfrm rot="5400000">
                <a:off x="2347554" y="2771244"/>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4" name="TextBox 13">
                <a:extLst>
                  <a:ext uri="{FF2B5EF4-FFF2-40B4-BE49-F238E27FC236}">
                    <a16:creationId xmlns:a16="http://schemas.microsoft.com/office/drawing/2014/main" id="{E9B19689-8694-4D46-95FA-3A759DE49FF8}"/>
                  </a:ext>
                </a:extLst>
              </p:cNvPr>
              <p:cNvSpPr txBox="1"/>
              <p:nvPr/>
            </p:nvSpPr>
            <p:spPr>
              <a:xfrm>
                <a:off x="2380239" y="2656225"/>
                <a:ext cx="420582" cy="692468"/>
              </a:xfrm>
              <a:prstGeom prst="teardrop">
                <a:avLst/>
              </a:prstGeom>
              <a:noFill/>
            </p:spPr>
            <p:txBody>
              <a:bodyPr wrap="none" rtlCol="0">
                <a:spAutoFit/>
              </a:bodyPr>
              <a:lstStyle/>
              <a:p>
                <a:r>
                  <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grpSp>
        <p:sp>
          <p:nvSpPr>
            <p:cNvPr id="12" name="Text Placeholder 22">
              <a:extLst>
                <a:ext uri="{FF2B5EF4-FFF2-40B4-BE49-F238E27FC236}">
                  <a16:creationId xmlns:a16="http://schemas.microsoft.com/office/drawing/2014/main" id="{4175F310-871B-CB4E-BCD2-9FCF6974FF5D}"/>
                </a:ext>
              </a:extLst>
            </p:cNvPr>
            <p:cNvSpPr txBox="1">
              <a:spLocks/>
            </p:cNvSpPr>
            <p:nvPr/>
          </p:nvSpPr>
          <p:spPr>
            <a:xfrm>
              <a:off x="3351871" y="1157460"/>
              <a:ext cx="6674724" cy="692468"/>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a:lnSpc>
                  <a:spcPct val="100000"/>
                </a:lnSpc>
                <a:tabLst>
                  <a:tab pos="6435090" algn="l"/>
                </a:tabLst>
              </a:pPr>
              <a:r>
                <a:rPr lang="en-US" dirty="0">
                  <a:latin typeface="Arial"/>
                  <a:cs typeface="Arial"/>
                </a:rPr>
                <a:t>Ev</a:t>
              </a:r>
              <a:r>
                <a:rPr lang="en-US" spc="-10" dirty="0">
                  <a:latin typeface="Arial"/>
                  <a:cs typeface="Arial"/>
                </a:rPr>
                <a:t>e</a:t>
              </a:r>
              <a:r>
                <a:rPr lang="en-US" dirty="0">
                  <a:latin typeface="Arial"/>
                  <a:cs typeface="Arial"/>
                </a:rPr>
                <a:t>ryth</a:t>
              </a:r>
              <a:r>
                <a:rPr lang="en-US" spc="-10" dirty="0">
                  <a:latin typeface="Arial"/>
                  <a:cs typeface="Arial"/>
                </a:rPr>
                <a:t>in</a:t>
              </a:r>
              <a:r>
                <a:rPr lang="en-US" dirty="0">
                  <a:latin typeface="Arial"/>
                  <a:cs typeface="Arial"/>
                </a:rPr>
                <a:t>g</a:t>
              </a:r>
              <a:r>
                <a:rPr lang="en-US" spc="5" dirty="0">
                  <a:latin typeface="Arial"/>
                  <a:cs typeface="Arial"/>
                </a:rPr>
                <a:t> </a:t>
              </a:r>
              <a:r>
                <a:rPr lang="en-US" dirty="0">
                  <a:latin typeface="Arial"/>
                  <a:cs typeface="Arial"/>
                </a:rPr>
                <a:t>in</a:t>
              </a:r>
              <a:r>
                <a:rPr lang="en-US" spc="-15" dirty="0">
                  <a:latin typeface="Arial"/>
                  <a:cs typeface="Arial"/>
                </a:rPr>
                <a:t> </a:t>
              </a:r>
              <a:r>
                <a:rPr lang="en-US" dirty="0">
                  <a:latin typeface="Arial"/>
                  <a:cs typeface="Arial"/>
                </a:rPr>
                <a:t>life is </a:t>
              </a:r>
              <a:r>
                <a:rPr lang="en-US" spc="-20" dirty="0">
                  <a:latin typeface="Arial"/>
                  <a:cs typeface="Arial"/>
                </a:rPr>
                <a:t>m</a:t>
              </a:r>
              <a:r>
                <a:rPr lang="en-US" spc="-10" dirty="0">
                  <a:latin typeface="Arial"/>
                  <a:cs typeface="Arial"/>
                </a:rPr>
                <a:t>e</a:t>
              </a:r>
              <a:r>
                <a:rPr lang="en-US" spc="-15" dirty="0">
                  <a:latin typeface="Arial"/>
                  <a:cs typeface="Arial"/>
                </a:rPr>
                <a:t>m</a:t>
              </a:r>
              <a:r>
                <a:rPr lang="en-US" spc="-10" dirty="0">
                  <a:latin typeface="Arial"/>
                  <a:cs typeface="Arial"/>
                </a:rPr>
                <a:t>o</a:t>
              </a:r>
              <a:r>
                <a:rPr lang="en-US" dirty="0">
                  <a:latin typeface="Arial"/>
                  <a:cs typeface="Arial"/>
                </a:rPr>
                <a:t>r</a:t>
              </a:r>
              <a:r>
                <a:rPr lang="en-US" spc="-135" dirty="0">
                  <a:latin typeface="Arial"/>
                  <a:cs typeface="Arial"/>
                </a:rPr>
                <a:t>y</a:t>
              </a:r>
              <a:r>
                <a:rPr lang="en-US" dirty="0">
                  <a:latin typeface="Arial"/>
                  <a:cs typeface="Arial"/>
                </a:rPr>
                <a:t>,</a:t>
              </a:r>
              <a:r>
                <a:rPr lang="en-US" spc="25" dirty="0">
                  <a:latin typeface="Arial"/>
                  <a:cs typeface="Arial"/>
                </a:rPr>
                <a:t> </a:t>
              </a:r>
              <a:r>
                <a:rPr lang="en-US" dirty="0">
                  <a:latin typeface="Arial"/>
                  <a:cs typeface="Arial"/>
                </a:rPr>
                <a:t>s</a:t>
              </a:r>
              <a:r>
                <a:rPr lang="en-US" spc="-10" dirty="0">
                  <a:latin typeface="Arial"/>
                  <a:cs typeface="Arial"/>
                </a:rPr>
                <a:t>a</a:t>
              </a:r>
              <a:r>
                <a:rPr lang="en-US" dirty="0">
                  <a:latin typeface="Arial"/>
                  <a:cs typeface="Arial"/>
                </a:rPr>
                <a:t>ve</a:t>
              </a:r>
              <a:r>
                <a:rPr lang="en-US" spc="-10" dirty="0">
                  <a:latin typeface="Arial"/>
                  <a:cs typeface="Arial"/>
                </a:rPr>
                <a:t> </a:t>
              </a:r>
              <a:r>
                <a:rPr lang="en-US" dirty="0">
                  <a:latin typeface="Arial"/>
                  <a:cs typeface="Arial"/>
                </a:rPr>
                <a:t>t</a:t>
              </a:r>
              <a:r>
                <a:rPr lang="en-US" spc="-10" dirty="0">
                  <a:latin typeface="Arial"/>
                  <a:cs typeface="Arial"/>
                </a:rPr>
                <a:t>h</a:t>
              </a:r>
              <a:r>
                <a:rPr lang="en-US" dirty="0">
                  <a:latin typeface="Arial"/>
                  <a:cs typeface="Arial"/>
                </a:rPr>
                <a:t>e</a:t>
              </a:r>
              <a:r>
                <a:rPr lang="en-US" spc="-5" dirty="0">
                  <a:latin typeface="Arial"/>
                  <a:cs typeface="Arial"/>
                </a:rPr>
                <a:t> </a:t>
              </a:r>
              <a:r>
                <a:rPr lang="en-US" dirty="0">
                  <a:latin typeface="Arial"/>
                  <a:cs typeface="Arial"/>
                </a:rPr>
                <a:t>t</a:t>
              </a:r>
              <a:r>
                <a:rPr lang="en-US" spc="-10" dirty="0">
                  <a:latin typeface="Arial"/>
                  <a:cs typeface="Arial"/>
                </a:rPr>
                <a:t>h</a:t>
              </a:r>
              <a:r>
                <a:rPr lang="en-US" dirty="0">
                  <a:latin typeface="Arial"/>
                  <a:cs typeface="Arial"/>
                </a:rPr>
                <a:t>in</a:t>
              </a:r>
              <a:r>
                <a:rPr lang="en-US" spc="-15" dirty="0">
                  <a:latin typeface="Arial"/>
                  <a:cs typeface="Arial"/>
                </a:rPr>
                <a:t> </a:t>
              </a:r>
              <a:r>
                <a:rPr lang="en-US" dirty="0">
                  <a:latin typeface="Arial"/>
                  <a:cs typeface="Arial"/>
                </a:rPr>
                <a:t>e</a:t>
              </a:r>
              <a:r>
                <a:rPr lang="en-US" spc="-10" dirty="0">
                  <a:latin typeface="Arial"/>
                  <a:cs typeface="Arial"/>
                </a:rPr>
                <a:t>dg</a:t>
              </a:r>
              <a:r>
                <a:rPr lang="en-US" dirty="0">
                  <a:latin typeface="Arial"/>
                  <a:cs typeface="Arial"/>
                </a:rPr>
                <a:t>e</a:t>
              </a:r>
              <a:r>
                <a:rPr lang="en-US" spc="5" dirty="0">
                  <a:latin typeface="Arial"/>
                  <a:cs typeface="Arial"/>
                </a:rPr>
                <a:t> </a:t>
              </a:r>
              <a:r>
                <a:rPr lang="en-US" spc="-10" dirty="0">
                  <a:latin typeface="Arial"/>
                  <a:cs typeface="Arial"/>
                </a:rPr>
                <a:t>o</a:t>
              </a:r>
              <a:r>
                <a:rPr lang="en-US" dirty="0">
                  <a:latin typeface="Arial"/>
                  <a:cs typeface="Arial"/>
                </a:rPr>
                <a:t>f the</a:t>
              </a:r>
              <a:r>
                <a:rPr lang="en-US" spc="5" dirty="0">
                  <a:latin typeface="Arial"/>
                  <a:cs typeface="Arial"/>
                </a:rPr>
                <a:t> </a:t>
              </a:r>
              <a:r>
                <a:rPr lang="en-US" spc="-10" dirty="0">
                  <a:latin typeface="Arial"/>
                  <a:cs typeface="Arial"/>
                </a:rPr>
                <a:t>p</a:t>
              </a:r>
              <a:r>
                <a:rPr lang="en-US" dirty="0">
                  <a:latin typeface="Arial"/>
                  <a:cs typeface="Arial"/>
                </a:rPr>
                <a:t>r</a:t>
              </a:r>
              <a:r>
                <a:rPr lang="en-US" spc="-10" dirty="0">
                  <a:latin typeface="Arial"/>
                  <a:cs typeface="Arial"/>
                </a:rPr>
                <a:t>e</a:t>
              </a:r>
              <a:r>
                <a:rPr lang="en-US" dirty="0">
                  <a:latin typeface="Arial"/>
                  <a:cs typeface="Arial"/>
                </a:rPr>
                <a:t>s</a:t>
              </a:r>
              <a:r>
                <a:rPr lang="en-US" spc="-10" dirty="0">
                  <a:latin typeface="Arial"/>
                  <a:cs typeface="Arial"/>
                </a:rPr>
                <a:t>en</a:t>
              </a:r>
              <a:r>
                <a:rPr lang="en-US" dirty="0">
                  <a:latin typeface="Arial"/>
                  <a:cs typeface="Arial"/>
                </a:rPr>
                <a:t>t.-</a:t>
              </a:r>
              <a:r>
                <a:rPr lang="en-US" spc="5" dirty="0">
                  <a:latin typeface="Arial"/>
                  <a:cs typeface="Arial"/>
                </a:rPr>
                <a:t> </a:t>
              </a:r>
              <a:r>
                <a:rPr lang="en-US" dirty="0">
                  <a:latin typeface="Arial"/>
                  <a:cs typeface="Arial"/>
                </a:rPr>
                <a:t>M</a:t>
              </a:r>
              <a:r>
                <a:rPr lang="en-US" spc="-10" dirty="0">
                  <a:latin typeface="Arial"/>
                  <a:cs typeface="Arial"/>
                </a:rPr>
                <a:t>i</a:t>
              </a:r>
              <a:r>
                <a:rPr lang="en-US" dirty="0">
                  <a:latin typeface="Arial"/>
                  <a:cs typeface="Arial"/>
                </a:rPr>
                <a:t>c</a:t>
              </a:r>
              <a:r>
                <a:rPr lang="en-US" spc="-10" dirty="0">
                  <a:latin typeface="Arial"/>
                  <a:cs typeface="Arial"/>
                </a:rPr>
                <a:t>hae</a:t>
              </a:r>
              <a:r>
                <a:rPr lang="en-US" dirty="0">
                  <a:latin typeface="Arial"/>
                  <a:cs typeface="Arial"/>
                </a:rPr>
                <a:t>l</a:t>
              </a:r>
              <a:r>
                <a:rPr lang="en-US" spc="5" dirty="0">
                  <a:latin typeface="Arial"/>
                  <a:cs typeface="Arial"/>
                </a:rPr>
                <a:t> </a:t>
              </a:r>
              <a:r>
                <a:rPr lang="en-US" dirty="0" err="1">
                  <a:latin typeface="Arial"/>
                  <a:cs typeface="Arial"/>
                </a:rPr>
                <a:t>Ga</a:t>
              </a:r>
              <a:r>
                <a:rPr lang="en-US" spc="-10" dirty="0" err="1">
                  <a:latin typeface="Arial"/>
                  <a:cs typeface="Arial"/>
                </a:rPr>
                <a:t>z</a:t>
              </a:r>
              <a:r>
                <a:rPr lang="en-US" dirty="0" err="1">
                  <a:latin typeface="Arial"/>
                  <a:cs typeface="Arial"/>
                </a:rPr>
                <a:t>z</a:t>
              </a:r>
              <a:r>
                <a:rPr lang="en-US" spc="-10" dirty="0" err="1">
                  <a:latin typeface="Arial"/>
                  <a:cs typeface="Arial"/>
                </a:rPr>
                <a:t>an</a:t>
              </a:r>
              <a:r>
                <a:rPr lang="en-US" dirty="0" err="1">
                  <a:latin typeface="Arial"/>
                  <a:cs typeface="Arial"/>
                </a:rPr>
                <a:t>i</a:t>
              </a:r>
              <a:r>
                <a:rPr lang="en-US" spc="-15" dirty="0" err="1">
                  <a:latin typeface="Arial"/>
                  <a:cs typeface="Arial"/>
                </a:rPr>
                <a:t>g</a:t>
              </a:r>
              <a:r>
                <a:rPr lang="en-US" dirty="0" err="1">
                  <a:latin typeface="Arial"/>
                  <a:cs typeface="Arial"/>
                </a:rPr>
                <a:t>a</a:t>
              </a:r>
              <a:endParaRPr lang="en-US" dirty="0">
                <a:latin typeface="Arial"/>
                <a:cs typeface="Arial"/>
              </a:endParaRPr>
            </a:p>
          </p:txBody>
        </p:sp>
      </p:grpSp>
      <p:sp>
        <p:nvSpPr>
          <p:cNvPr id="7" name="TextBox 6">
            <a:extLst>
              <a:ext uri="{FF2B5EF4-FFF2-40B4-BE49-F238E27FC236}">
                <a16:creationId xmlns:a16="http://schemas.microsoft.com/office/drawing/2014/main" id="{617AE881-FF1C-264C-8B2B-3D42C2BEA308}"/>
              </a:ext>
            </a:extLst>
          </p:cNvPr>
          <p:cNvSpPr txBox="1"/>
          <p:nvPr/>
        </p:nvSpPr>
        <p:spPr>
          <a:xfrm>
            <a:off x="1540933" y="2431013"/>
            <a:ext cx="9103774" cy="707886"/>
          </a:xfrm>
          <a:prstGeom prst="rect">
            <a:avLst/>
          </a:prstGeom>
          <a:noFill/>
        </p:spPr>
        <p:txBody>
          <a:bodyPr wrap="none" rtlCol="0">
            <a:spAutoFit/>
          </a:bodyPr>
          <a:lstStyle/>
          <a:p>
            <a:pPr algn="ctr"/>
            <a:r>
              <a:rPr lang="en-US" sz="2000" dirty="0">
                <a:latin typeface="Arial" panose="020B0604020202020204" pitchFamily="34" charset="0"/>
                <a:cs typeface="Arial" panose="020B0604020202020204" pitchFamily="34" charset="0"/>
              </a:rPr>
              <a:t>Psychology would be almost completely uninteresting and not worth studying if</a:t>
            </a:r>
          </a:p>
          <a:p>
            <a:pPr algn="ctr"/>
            <a:r>
              <a:rPr lang="en-US" sz="2000" dirty="0">
                <a:latin typeface="Arial" panose="020B0604020202020204" pitchFamily="34" charset="0"/>
                <a:cs typeface="Arial" panose="020B0604020202020204" pitchFamily="34" charset="0"/>
              </a:rPr>
              <a:t>it were not for memory.</a:t>
            </a:r>
          </a:p>
        </p:txBody>
      </p:sp>
      <p:grpSp>
        <p:nvGrpSpPr>
          <p:cNvPr id="37" name="Group 36"/>
          <p:cNvGrpSpPr/>
          <p:nvPr/>
        </p:nvGrpSpPr>
        <p:grpSpPr>
          <a:xfrm>
            <a:off x="6750853" y="3725696"/>
            <a:ext cx="3996174" cy="1575202"/>
            <a:chOff x="1439358" y="1698885"/>
            <a:chExt cx="3996174" cy="1575202"/>
          </a:xfrm>
        </p:grpSpPr>
        <p:sp>
          <p:nvSpPr>
            <p:cNvPr id="39" name="Rectangle 38"/>
            <p:cNvSpPr/>
            <p:nvPr userDrawn="1"/>
          </p:nvSpPr>
          <p:spPr>
            <a:xfrm>
              <a:off x="1556119" y="1779133"/>
              <a:ext cx="3879413" cy="1236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ectangle 39"/>
            <p:cNvSpPr/>
            <p:nvPr userDrawn="1"/>
          </p:nvSpPr>
          <p:spPr>
            <a:xfrm>
              <a:off x="1439358" y="1698885"/>
              <a:ext cx="3996174" cy="1575202"/>
            </a:xfrm>
            <a:prstGeom prst="rect">
              <a:avLst/>
            </a:prstGeom>
            <a:noFill/>
            <a:ln w="12700">
              <a:solidFill>
                <a:srgbClr val="232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ectangle 40"/>
            <p:cNvSpPr/>
            <p:nvPr userDrawn="1"/>
          </p:nvSpPr>
          <p:spPr>
            <a:xfrm>
              <a:off x="1439358" y="1892084"/>
              <a:ext cx="1832981"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639"/>
                </a:spcBef>
                <a:spcAft>
                  <a:spcPts val="0"/>
                </a:spcAft>
              </a:pPr>
              <a:r>
                <a:rPr lang="en-US" sz="1600" spc="-70" dirty="0">
                  <a:latin typeface="Arial"/>
                  <a:cs typeface="Arial"/>
                </a:rPr>
                <a:t>MEMORY</a:t>
              </a:r>
              <a:endParaRPr lang="en-US" sz="1600" dirty="0">
                <a:latin typeface="Arial"/>
                <a:cs typeface="Arial"/>
              </a:endParaRPr>
            </a:p>
          </p:txBody>
        </p:sp>
        <p:sp>
          <p:nvSpPr>
            <p:cNvPr id="42" name="TextBox 41"/>
            <p:cNvSpPr txBox="1"/>
            <p:nvPr/>
          </p:nvSpPr>
          <p:spPr>
            <a:xfrm>
              <a:off x="1692311" y="2528747"/>
              <a:ext cx="3743221" cy="523220"/>
            </a:xfrm>
            <a:prstGeom prst="rect">
              <a:avLst/>
            </a:prstGeom>
            <a:noFill/>
          </p:spPr>
          <p:txBody>
            <a:bodyPr wrap="square" rtlCol="0">
              <a:spAutoFit/>
            </a:bodyPr>
            <a:lstStyle/>
            <a:p>
              <a:pPr marL="12700">
                <a:spcBef>
                  <a:spcPts val="480"/>
                </a:spcBef>
                <a:spcAft>
                  <a:spcPts val="0"/>
                </a:spcAft>
              </a:pPr>
              <a:r>
                <a:rPr lang="en-US" sz="1400" spc="-40" dirty="0">
                  <a:latin typeface="Arial"/>
                  <a:cs typeface="Arial"/>
                </a:rPr>
                <a:t>Memory is the acquisition, representation, and retrieval of information.</a:t>
              </a:r>
            </a:p>
          </p:txBody>
        </p:sp>
      </p:grpSp>
    </p:spTree>
    <p:extLst>
      <p:ext uri="{BB962C8B-B14F-4D97-AF65-F5344CB8AC3E}">
        <p14:creationId xmlns:p14="http://schemas.microsoft.com/office/powerpoint/2010/main" val="192714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Modal?</a:t>
            </a:r>
          </a:p>
        </p:txBody>
      </p:sp>
      <p:sp>
        <p:nvSpPr>
          <p:cNvPr id="15" name="object 3">
            <a:extLst>
              <a:ext uri="{FF2B5EF4-FFF2-40B4-BE49-F238E27FC236}">
                <a16:creationId xmlns:a16="http://schemas.microsoft.com/office/drawing/2014/main" id="{EEF9BAC7-9779-854A-A36F-0F973DAEFDF5}"/>
              </a:ext>
            </a:extLst>
          </p:cNvPr>
          <p:cNvSpPr txBox="1"/>
          <p:nvPr/>
        </p:nvSpPr>
        <p:spPr>
          <a:xfrm>
            <a:off x="655210" y="1140255"/>
            <a:ext cx="2970585" cy="307777"/>
          </a:xfrm>
          <a:prstGeom prst="rect">
            <a:avLst/>
          </a:prstGeom>
        </p:spPr>
        <p:txBody>
          <a:bodyPr vert="horz" wrap="square" lIns="0" tIns="0" rIns="0" bIns="0" rtlCol="0">
            <a:spAutoFit/>
          </a:bodyPr>
          <a:lstStyle/>
          <a:p>
            <a:pPr marL="12700">
              <a:lnSpc>
                <a:spcPct val="100000"/>
              </a:lnSpc>
            </a:pPr>
            <a:r>
              <a:rPr sz="2000" dirty="0">
                <a:latin typeface="Arial" panose="020B0604020202020204" pitchFamily="34" charset="0"/>
                <a:cs typeface="Arial" panose="020B0604020202020204" pitchFamily="34" charset="0"/>
              </a:rPr>
              <a:t>Atkinson &amp; Shiffrin</a:t>
            </a:r>
            <a:r>
              <a:rPr lang="en-US" sz="20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(1968)</a:t>
            </a:r>
          </a:p>
        </p:txBody>
      </p:sp>
      <p:grpSp>
        <p:nvGrpSpPr>
          <p:cNvPr id="2" name="Group 1"/>
          <p:cNvGrpSpPr/>
          <p:nvPr/>
        </p:nvGrpSpPr>
        <p:grpSpPr>
          <a:xfrm>
            <a:off x="1324003" y="1607238"/>
            <a:ext cx="8714299" cy="5035547"/>
            <a:chOff x="1336703" y="1607238"/>
            <a:chExt cx="8714299" cy="5035547"/>
          </a:xfrm>
        </p:grpSpPr>
        <p:sp>
          <p:nvSpPr>
            <p:cNvPr id="16" name="object 4">
              <a:extLst>
                <a:ext uri="{FF2B5EF4-FFF2-40B4-BE49-F238E27FC236}">
                  <a16:creationId xmlns:a16="http://schemas.microsoft.com/office/drawing/2014/main" id="{3C5EB667-48AE-664C-BA8E-3D67BB4C984B}"/>
                </a:ext>
              </a:extLst>
            </p:cNvPr>
            <p:cNvSpPr/>
            <p:nvPr/>
          </p:nvSpPr>
          <p:spPr>
            <a:xfrm>
              <a:off x="1836310" y="1607238"/>
              <a:ext cx="8214691" cy="2044700"/>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17" name="object 5">
              <a:extLst>
                <a:ext uri="{FF2B5EF4-FFF2-40B4-BE49-F238E27FC236}">
                  <a16:creationId xmlns:a16="http://schemas.microsoft.com/office/drawing/2014/main" id="{9D9B2790-52A8-7342-BEF7-78B6E9485B21}"/>
                </a:ext>
              </a:extLst>
            </p:cNvPr>
            <p:cNvSpPr/>
            <p:nvPr/>
          </p:nvSpPr>
          <p:spPr>
            <a:xfrm>
              <a:off x="1836311" y="3651938"/>
              <a:ext cx="8214691" cy="2990847"/>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18" name="object 6">
              <a:extLst>
                <a:ext uri="{FF2B5EF4-FFF2-40B4-BE49-F238E27FC236}">
                  <a16:creationId xmlns:a16="http://schemas.microsoft.com/office/drawing/2014/main" id="{562D5BD4-9C80-644D-876E-D4ACC842962E}"/>
                </a:ext>
              </a:extLst>
            </p:cNvPr>
            <p:cNvSpPr/>
            <p:nvPr/>
          </p:nvSpPr>
          <p:spPr>
            <a:xfrm>
              <a:off x="1336703" y="5880956"/>
              <a:ext cx="838200" cy="95250"/>
            </a:xfrm>
            <a:custGeom>
              <a:avLst/>
              <a:gdLst/>
              <a:ahLst/>
              <a:cxnLst/>
              <a:rect l="l" t="t" r="r" b="b"/>
              <a:pathLst>
                <a:path w="838200" h="95250">
                  <a:moveTo>
                    <a:pt x="742950" y="0"/>
                  </a:moveTo>
                  <a:lnTo>
                    <a:pt x="742950" y="95249"/>
                  </a:lnTo>
                  <a:lnTo>
                    <a:pt x="806450" y="63499"/>
                  </a:lnTo>
                  <a:lnTo>
                    <a:pt x="758825" y="63499"/>
                  </a:lnTo>
                  <a:lnTo>
                    <a:pt x="758825" y="31749"/>
                  </a:lnTo>
                  <a:lnTo>
                    <a:pt x="806450" y="31749"/>
                  </a:lnTo>
                  <a:lnTo>
                    <a:pt x="742950" y="0"/>
                  </a:lnTo>
                  <a:close/>
                </a:path>
                <a:path w="838200" h="95250">
                  <a:moveTo>
                    <a:pt x="742950" y="31749"/>
                  </a:moveTo>
                  <a:lnTo>
                    <a:pt x="0" y="31749"/>
                  </a:lnTo>
                  <a:lnTo>
                    <a:pt x="0" y="63499"/>
                  </a:lnTo>
                  <a:lnTo>
                    <a:pt x="742950" y="63499"/>
                  </a:lnTo>
                  <a:lnTo>
                    <a:pt x="742950" y="31749"/>
                  </a:lnTo>
                  <a:close/>
                </a:path>
                <a:path w="838200" h="95250">
                  <a:moveTo>
                    <a:pt x="806450" y="31749"/>
                  </a:moveTo>
                  <a:lnTo>
                    <a:pt x="758825" y="31749"/>
                  </a:lnTo>
                  <a:lnTo>
                    <a:pt x="758825" y="63499"/>
                  </a:lnTo>
                  <a:lnTo>
                    <a:pt x="806450" y="63499"/>
                  </a:lnTo>
                  <a:lnTo>
                    <a:pt x="838200" y="47624"/>
                  </a:lnTo>
                  <a:lnTo>
                    <a:pt x="806450" y="31749"/>
                  </a:lnTo>
                  <a:close/>
                </a:path>
              </a:pathLst>
            </a:custGeom>
            <a:solidFill>
              <a:srgbClr val="54BDA3"/>
            </a:solidFill>
          </p:spPr>
          <p:txBody>
            <a:bodyPr wrap="square" lIns="0" tIns="0" rIns="0" bIns="0" rtlCol="0"/>
            <a:lstStyle/>
            <a:p>
              <a:endParaRPr/>
            </a:p>
          </p:txBody>
        </p:sp>
      </p:grpSp>
    </p:spTree>
    <p:extLst>
      <p:ext uri="{BB962C8B-B14F-4D97-AF65-F5344CB8AC3E}">
        <p14:creationId xmlns:p14="http://schemas.microsoft.com/office/powerpoint/2010/main" val="40226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The Modal Model: Structure</a:t>
            </a:r>
          </a:p>
        </p:txBody>
      </p:sp>
      <p:sp>
        <p:nvSpPr>
          <p:cNvPr id="15" name="object 3">
            <a:extLst>
              <a:ext uri="{FF2B5EF4-FFF2-40B4-BE49-F238E27FC236}">
                <a16:creationId xmlns:a16="http://schemas.microsoft.com/office/drawing/2014/main" id="{EEF9BAC7-9779-854A-A36F-0F973DAEFDF5}"/>
              </a:ext>
            </a:extLst>
          </p:cNvPr>
          <p:cNvSpPr txBox="1"/>
          <p:nvPr/>
        </p:nvSpPr>
        <p:spPr>
          <a:xfrm>
            <a:off x="655209" y="1140255"/>
            <a:ext cx="5157193" cy="307777"/>
          </a:xfrm>
          <a:prstGeom prst="rect">
            <a:avLst/>
          </a:prstGeom>
        </p:spPr>
        <p:txBody>
          <a:bodyPr vert="horz" wrap="square" lIns="0" tIns="0" rIns="0" bIns="0" rtlCol="0">
            <a:spAutoFit/>
          </a:bodyPr>
          <a:lstStyle/>
          <a:p>
            <a:pPr marL="12700">
              <a:lnSpc>
                <a:spcPct val="100000"/>
              </a:lnSpc>
            </a:pPr>
            <a:r>
              <a:rPr lang="en-US" sz="2000" dirty="0">
                <a:latin typeface="Arial" panose="020B0604020202020204" pitchFamily="34" charset="0"/>
                <a:cs typeface="Arial" panose="020B0604020202020204" pitchFamily="34" charset="0"/>
              </a:rPr>
              <a:t>The Modal Model - </a:t>
            </a:r>
            <a:r>
              <a:rPr sz="2000" dirty="0">
                <a:latin typeface="Arial" panose="020B0604020202020204" pitchFamily="34" charset="0"/>
                <a:cs typeface="Arial" panose="020B0604020202020204" pitchFamily="34" charset="0"/>
              </a:rPr>
              <a:t>Atkinson &amp; Shiffrin</a:t>
            </a:r>
            <a:r>
              <a:rPr lang="en-US" sz="20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(1968)</a:t>
            </a:r>
          </a:p>
        </p:txBody>
      </p:sp>
      <p:sp>
        <p:nvSpPr>
          <p:cNvPr id="7" name="object 5">
            <a:extLst>
              <a:ext uri="{FF2B5EF4-FFF2-40B4-BE49-F238E27FC236}">
                <a16:creationId xmlns:a16="http://schemas.microsoft.com/office/drawing/2014/main" id="{494E88C0-0A46-3A4B-8EAE-34062B4EC71C}"/>
              </a:ext>
            </a:extLst>
          </p:cNvPr>
          <p:cNvSpPr/>
          <p:nvPr/>
        </p:nvSpPr>
        <p:spPr>
          <a:xfrm>
            <a:off x="2437180" y="1615680"/>
            <a:ext cx="7317640" cy="2708351"/>
          </a:xfrm>
          <a:prstGeom prst="rect">
            <a:avLst/>
          </a:prstGeom>
          <a:blipFill>
            <a:blip r:embed="rId3" cstate="print"/>
            <a:stretch>
              <a:fillRect/>
            </a:stretch>
          </a:blipFill>
        </p:spPr>
        <p:txBody>
          <a:bodyPr wrap="square" lIns="0" tIns="0" rIns="0" bIns="0" rtlCol="0"/>
          <a:lstStyle/>
          <a:p>
            <a:endParaRPr/>
          </a:p>
        </p:txBody>
      </p:sp>
      <p:sp>
        <p:nvSpPr>
          <p:cNvPr id="8" name="object 4">
            <a:extLst>
              <a:ext uri="{FF2B5EF4-FFF2-40B4-BE49-F238E27FC236}">
                <a16:creationId xmlns:a16="http://schemas.microsoft.com/office/drawing/2014/main" id="{E24DA69E-B219-DE43-9B8D-6D5A6BAD921A}"/>
              </a:ext>
            </a:extLst>
          </p:cNvPr>
          <p:cNvSpPr txBox="1"/>
          <p:nvPr/>
        </p:nvSpPr>
        <p:spPr>
          <a:xfrm>
            <a:off x="655209" y="4491679"/>
            <a:ext cx="11128623" cy="2039020"/>
          </a:xfrm>
          <a:prstGeom prst="rect">
            <a:avLst/>
          </a:prstGeom>
        </p:spPr>
        <p:txBody>
          <a:bodyPr vert="horz" wrap="square" lIns="0" tIns="0" rIns="0" bIns="0" rtlCol="0">
            <a:spAutoFit/>
          </a:bodyPr>
          <a:lstStyle/>
          <a:p>
            <a:pPr marL="12700">
              <a:lnSpc>
                <a:spcPct val="150000"/>
              </a:lnSpc>
            </a:pPr>
            <a:r>
              <a:rPr sz="2000" b="1" dirty="0">
                <a:latin typeface="Arial" panose="020B0604020202020204" pitchFamily="34" charset="0"/>
                <a:cs typeface="Arial" panose="020B0604020202020204" pitchFamily="34" charset="0"/>
              </a:rPr>
              <a:t>Structures:</a:t>
            </a:r>
            <a:r>
              <a:rPr sz="2000" dirty="0">
                <a:latin typeface="Arial" panose="020B0604020202020204" pitchFamily="34" charset="0"/>
                <a:cs typeface="Arial" panose="020B0604020202020204" pitchFamily="34" charset="0"/>
              </a:rPr>
              <a:t> Invariant properties of memory</a:t>
            </a:r>
          </a:p>
          <a:p>
            <a:pPr marL="355600" marR="5080"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Sensory Memo</a:t>
            </a:r>
            <a:r>
              <a:rPr lang="en-US" sz="2000" i="1" dirty="0">
                <a:latin typeface="Arial" panose="020B0604020202020204" pitchFamily="34" charset="0"/>
                <a:cs typeface="Arial" panose="020B0604020202020204" pitchFamily="34" charset="0"/>
              </a:rPr>
              <a:t>ry</a:t>
            </a:r>
            <a:r>
              <a:rPr sz="2000" i="1"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holds all incoming information for seconds or fractions of seconds</a:t>
            </a:r>
          </a:p>
          <a:p>
            <a:pPr marL="355600" marR="53975"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Short-term Memory (STM): </a:t>
            </a:r>
            <a:r>
              <a:rPr sz="2000" dirty="0">
                <a:latin typeface="Arial" panose="020B0604020202020204" pitchFamily="34" charset="0"/>
                <a:cs typeface="Arial" panose="020B0604020202020204" pitchFamily="34" charset="0"/>
              </a:rPr>
              <a:t>limited capacity, holds information for 15-30 seconds</a:t>
            </a:r>
          </a:p>
          <a:p>
            <a:pPr marL="355600" marR="275590"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Long-term Memory (LTM): </a:t>
            </a:r>
            <a:r>
              <a:rPr sz="2000" dirty="0">
                <a:latin typeface="Arial" panose="020B0604020202020204" pitchFamily="34" charset="0"/>
                <a:cs typeface="Arial" panose="020B0604020202020204" pitchFamily="34" charset="0"/>
              </a:rPr>
              <a:t>holds large amount of information perhaps permanently</a:t>
            </a:r>
          </a:p>
        </p:txBody>
      </p:sp>
    </p:spTree>
    <p:extLst>
      <p:ext uri="{BB962C8B-B14F-4D97-AF65-F5344CB8AC3E}">
        <p14:creationId xmlns:p14="http://schemas.microsoft.com/office/powerpoint/2010/main" val="63306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The Modal Model</a:t>
            </a:r>
            <a:r>
              <a:rPr lang="en-US"/>
              <a:t>: Control</a:t>
            </a:r>
            <a:endParaRPr lang="en-US" dirty="0"/>
          </a:p>
        </p:txBody>
      </p:sp>
      <p:sp>
        <p:nvSpPr>
          <p:cNvPr id="15" name="object 3">
            <a:extLst>
              <a:ext uri="{FF2B5EF4-FFF2-40B4-BE49-F238E27FC236}">
                <a16:creationId xmlns:a16="http://schemas.microsoft.com/office/drawing/2014/main" id="{EEF9BAC7-9779-854A-A36F-0F973DAEFDF5}"/>
              </a:ext>
            </a:extLst>
          </p:cNvPr>
          <p:cNvSpPr txBox="1"/>
          <p:nvPr/>
        </p:nvSpPr>
        <p:spPr>
          <a:xfrm>
            <a:off x="655209" y="1140255"/>
            <a:ext cx="5157193" cy="307777"/>
          </a:xfrm>
          <a:prstGeom prst="rect">
            <a:avLst/>
          </a:prstGeom>
        </p:spPr>
        <p:txBody>
          <a:bodyPr vert="horz" wrap="square" lIns="0" tIns="0" rIns="0" bIns="0" rtlCol="0">
            <a:spAutoFit/>
          </a:bodyPr>
          <a:lstStyle/>
          <a:p>
            <a:pPr marL="12700">
              <a:lnSpc>
                <a:spcPct val="100000"/>
              </a:lnSpc>
            </a:pPr>
            <a:r>
              <a:rPr lang="en-US" sz="2000" dirty="0">
                <a:latin typeface="Arial" panose="020B0604020202020204" pitchFamily="34" charset="0"/>
                <a:cs typeface="Arial" panose="020B0604020202020204" pitchFamily="34" charset="0"/>
              </a:rPr>
              <a:t>The Modal Model - </a:t>
            </a:r>
            <a:r>
              <a:rPr sz="2000" dirty="0">
                <a:latin typeface="Arial" panose="020B0604020202020204" pitchFamily="34" charset="0"/>
                <a:cs typeface="Arial" panose="020B0604020202020204" pitchFamily="34" charset="0"/>
              </a:rPr>
              <a:t>Atkinson &amp; Shiffrin</a:t>
            </a:r>
            <a:r>
              <a:rPr lang="en-US" sz="20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(1968)</a:t>
            </a:r>
          </a:p>
        </p:txBody>
      </p:sp>
      <p:sp>
        <p:nvSpPr>
          <p:cNvPr id="7" name="object 5">
            <a:extLst>
              <a:ext uri="{FF2B5EF4-FFF2-40B4-BE49-F238E27FC236}">
                <a16:creationId xmlns:a16="http://schemas.microsoft.com/office/drawing/2014/main" id="{494E88C0-0A46-3A4B-8EAE-34062B4EC71C}"/>
              </a:ext>
            </a:extLst>
          </p:cNvPr>
          <p:cNvSpPr/>
          <p:nvPr/>
        </p:nvSpPr>
        <p:spPr>
          <a:xfrm>
            <a:off x="2437180" y="1679180"/>
            <a:ext cx="7317640" cy="2708351"/>
          </a:xfrm>
          <a:prstGeom prst="rect">
            <a:avLst/>
          </a:prstGeom>
          <a:blipFill>
            <a:blip r:embed="rId3" cstate="print"/>
            <a:stretch>
              <a:fillRect/>
            </a:stretch>
          </a:blipFill>
        </p:spPr>
        <p:txBody>
          <a:bodyPr wrap="square" lIns="0" tIns="0" rIns="0" bIns="0" rtlCol="0"/>
          <a:lstStyle/>
          <a:p>
            <a:endParaRPr/>
          </a:p>
        </p:txBody>
      </p:sp>
      <p:sp>
        <p:nvSpPr>
          <p:cNvPr id="8" name="object 4">
            <a:extLst>
              <a:ext uri="{FF2B5EF4-FFF2-40B4-BE49-F238E27FC236}">
                <a16:creationId xmlns:a16="http://schemas.microsoft.com/office/drawing/2014/main" id="{E24DA69E-B219-DE43-9B8D-6D5A6BAD921A}"/>
              </a:ext>
            </a:extLst>
          </p:cNvPr>
          <p:cNvSpPr txBox="1"/>
          <p:nvPr/>
        </p:nvSpPr>
        <p:spPr>
          <a:xfrm>
            <a:off x="655209" y="4618679"/>
            <a:ext cx="11128623" cy="1974900"/>
          </a:xfrm>
          <a:prstGeom prst="rect">
            <a:avLst/>
          </a:prstGeom>
        </p:spPr>
        <p:txBody>
          <a:bodyPr vert="horz" wrap="square" lIns="0" tIns="0" rIns="0" bIns="0" rtlCol="0" anchor="t">
            <a:spAutoFit/>
          </a:bodyPr>
          <a:lstStyle/>
          <a:p>
            <a:pPr marL="12700">
              <a:lnSpc>
                <a:spcPct val="150000"/>
              </a:lnSpc>
            </a:pPr>
            <a:r>
              <a:rPr lang="en-US" sz="2000" b="1" dirty="0">
                <a:latin typeface="Arial" panose="020B0604020202020204" pitchFamily="34" charset="0"/>
                <a:cs typeface="Arial" panose="020B0604020202020204" pitchFamily="34" charset="0"/>
              </a:rPr>
              <a:t>Control Processes: </a:t>
            </a:r>
            <a:r>
              <a:rPr lang="en-US" sz="2000" dirty="0">
                <a:latin typeface="Arial" panose="020B0604020202020204" pitchFamily="34" charset="0"/>
                <a:cs typeface="Arial" panose="020B0604020202020204" pitchFamily="34" charset="0"/>
              </a:rPr>
              <a:t>Processes influence how information is used</a:t>
            </a:r>
          </a:p>
          <a:p>
            <a:pPr marL="355600" indent="-342900">
              <a:lnSpc>
                <a:spcPct val="150000"/>
              </a:lnSpc>
              <a:buFont typeface="Arial"/>
              <a:buAutoNum type="arabicPeriod"/>
              <a:tabLst>
                <a:tab pos="355600" algn="l"/>
              </a:tabLst>
            </a:pPr>
            <a:r>
              <a:rPr lang="en-US" sz="2000" dirty="0">
                <a:latin typeface="Arial" panose="020B0604020202020204" pitchFamily="34" charset="0"/>
                <a:cs typeface="Arial" panose="020B0604020202020204" pitchFamily="34" charset="0"/>
              </a:rPr>
              <a:t>Rehearsal: repetition of an item in one’s head</a:t>
            </a:r>
          </a:p>
          <a:p>
            <a:pPr marL="355600" indent="-342900">
              <a:lnSpc>
                <a:spcPct val="150000"/>
              </a:lnSpc>
              <a:spcBef>
                <a:spcPts val="480"/>
              </a:spcBef>
              <a:buAutoNum type="arabicPeriod"/>
              <a:tabLst>
                <a:tab pos="355600" algn="l"/>
              </a:tabLst>
            </a:pPr>
            <a:r>
              <a:rPr lang="en-US" sz="2000" dirty="0">
                <a:latin typeface="Arial" panose="020B0604020202020204" pitchFamily="34" charset="0"/>
                <a:cs typeface="Arial" panose="020B0604020202020204" pitchFamily="34" charset="0"/>
              </a:rPr>
              <a:t>Mental Rotation: as in Shepard and Metzler's mental rotation experiment.</a:t>
            </a:r>
          </a:p>
          <a:p>
            <a:pPr marL="355600" indent="-342900">
              <a:lnSpc>
                <a:spcPct val="150000"/>
              </a:lnSpc>
              <a:spcBef>
                <a:spcPts val="480"/>
              </a:spcBef>
              <a:buAutoNum type="arabicPeriod"/>
              <a:tabLst>
                <a:tab pos="355600" algn="l"/>
              </a:tabLst>
            </a:pPr>
            <a:r>
              <a:rPr lang="en-US" sz="2000" dirty="0">
                <a:latin typeface="Arial" panose="020B0604020202020204" pitchFamily="34" charset="0"/>
                <a:cs typeface="Arial" panose="020B0604020202020204" pitchFamily="34" charset="0"/>
              </a:rPr>
              <a:t>Sentence Creation: to enhance memory etc.</a:t>
            </a:r>
          </a:p>
        </p:txBody>
      </p:sp>
    </p:spTree>
    <p:extLst>
      <p:ext uri="{BB962C8B-B14F-4D97-AF65-F5344CB8AC3E}">
        <p14:creationId xmlns:p14="http://schemas.microsoft.com/office/powerpoint/2010/main" val="41444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Control of Memory Systems</a:t>
            </a:r>
          </a:p>
        </p:txBody>
      </p:sp>
      <p:sp>
        <p:nvSpPr>
          <p:cNvPr id="6" name="object 4">
            <a:extLst>
              <a:ext uri="{FF2B5EF4-FFF2-40B4-BE49-F238E27FC236}">
                <a16:creationId xmlns:a16="http://schemas.microsoft.com/office/drawing/2014/main" id="{6F6112FC-07DD-C144-AC0E-AF5492F68622}"/>
              </a:ext>
            </a:extLst>
          </p:cNvPr>
          <p:cNvSpPr/>
          <p:nvPr/>
        </p:nvSpPr>
        <p:spPr>
          <a:xfrm>
            <a:off x="3848100" y="1076061"/>
            <a:ext cx="4495800" cy="555282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5512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Memory is the acquisition, representation, and retrieval of information.</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76308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br>
              <a:rPr lang="en-US" sz="2000" dirty="0">
                <a:latin typeface="Arial"/>
                <a:cs typeface="Arial"/>
              </a:rPr>
            </a:br>
            <a:r>
              <a:rPr lang="en-US" sz="2000" dirty="0"/>
              <a:t>Memory is the acquisition, representation, and retrieval of information.</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576</TotalTime>
  <Words>795</Words>
  <Application>Microsoft Office PowerPoint</Application>
  <PresentationFormat>Widescreen</PresentationFormat>
  <Paragraphs>124</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Ozdemir, Ozgur</cp:lastModifiedBy>
  <cp:revision>193</cp:revision>
  <dcterms:created xsi:type="dcterms:W3CDTF">2016-01-21T17:08:20Z</dcterms:created>
  <dcterms:modified xsi:type="dcterms:W3CDTF">2018-04-05T16:41:11Z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