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1.xml" ContentType="application/vnd.openxmlformats-officedocument.presentationml.tags+xml"/>
  <Override PartName="/ppt/notesSlides/notesSlide1.xml" ContentType="application/vnd.openxmlformats-officedocument.presentationml.notesSlide+xml"/>
  <Override PartName="/ppt/tags/tag22.xml" ContentType="application/vnd.openxmlformats-officedocument.presentationml.tags+xml"/>
  <Override PartName="/ppt/notesSlides/notesSlide2.xml" ContentType="application/vnd.openxmlformats-officedocument.presentationml.notesSlide+xml"/>
  <Override PartName="/ppt/tags/tag23.xml" ContentType="application/vnd.openxmlformats-officedocument.presentationml.tags+xml"/>
  <Override PartName="/ppt/notesSlides/notesSlide3.xml" ContentType="application/vnd.openxmlformats-officedocument.presentationml.notesSlide+xml"/>
  <Override PartName="/ppt/tags/tag24.xml" ContentType="application/vnd.openxmlformats-officedocument.presentationml.tags+xml"/>
  <Override PartName="/ppt/notesSlides/notesSlide4.xml" ContentType="application/vnd.openxmlformats-officedocument.presentationml.notesSlide+xml"/>
  <Override PartName="/ppt/tags/tag25.xml" ContentType="application/vnd.openxmlformats-officedocument.presentationml.tags+xml"/>
  <Override PartName="/ppt/notesSlides/notesSlide5.xml" ContentType="application/vnd.openxmlformats-officedocument.presentationml.notesSlide+xml"/>
  <Override PartName="/ppt/tags/tag26.xml" ContentType="application/vnd.openxmlformats-officedocument.presentationml.tags+xml"/>
  <Override PartName="/ppt/notesSlides/notesSlide6.xml" ContentType="application/vnd.openxmlformats-officedocument.presentationml.notesSlide+xml"/>
  <Override PartName="/ppt/tags/tag27.xml" ContentType="application/vnd.openxmlformats-officedocument.presentationml.tags+xml"/>
  <Override PartName="/ppt/notesSlides/notesSlide7.xml" ContentType="application/vnd.openxmlformats-officedocument.presentationml.notesSlide+xml"/>
  <Override PartName="/ppt/media/image5.jpg" ContentType="image/jpg"/>
  <Override PartName="/ppt/tags/tag28.xml" ContentType="application/vnd.openxmlformats-officedocument.presentationml.tags+xml"/>
  <Override PartName="/ppt/notesSlides/notesSlide8.xml" ContentType="application/vnd.openxmlformats-officedocument.presentationml.notesSlide+xml"/>
  <Override PartName="/ppt/tags/tag29.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89" r:id="rId2"/>
    <p:sldId id="256" r:id="rId3"/>
    <p:sldId id="322" r:id="rId4"/>
    <p:sldId id="323" r:id="rId5"/>
    <p:sldId id="324" r:id="rId6"/>
    <p:sldId id="325" r:id="rId7"/>
    <p:sldId id="326" r:id="rId8"/>
    <p:sldId id="327" r:id="rId9"/>
    <p:sldId id="321" r:id="rId10"/>
    <p:sldId id="296" r:id="rId11"/>
    <p:sldId id="314" r:id="rId12"/>
    <p:sldId id="315" r:id="rId13"/>
    <p:sldId id="328" r:id="rId14"/>
    <p:sldId id="329" r:id="rId15"/>
    <p:sldId id="330" r:id="rId16"/>
    <p:sldId id="331" r:id="rId17"/>
    <p:sldId id="332" r:id="rId18"/>
    <p:sldId id="333" r:id="rId19"/>
    <p:sldId id="267" r:id="rId20"/>
  </p:sldIdLst>
  <p:sldSz cx="12192000" cy="6858000"/>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BDA3"/>
    <a:srgbClr val="232F3F"/>
    <a:srgbClr val="FFFFFF"/>
    <a:srgbClr val="293749"/>
    <a:srgbClr val="D9B042"/>
    <a:srgbClr val="323334"/>
    <a:srgbClr val="DBB336"/>
    <a:srgbClr val="293648"/>
    <a:srgbClr val="D2DFE6"/>
    <a:srgbClr val="D2D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74" autoAdjust="0"/>
    <p:restoredTop sz="77925" autoAdjust="0"/>
  </p:normalViewPr>
  <p:slideViewPr>
    <p:cSldViewPr snapToGrid="0">
      <p:cViewPr varScale="1">
        <p:scale>
          <a:sx n="90" d="100"/>
          <a:sy n="90" d="100"/>
        </p:scale>
        <p:origin x="1788"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41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F719B-F475-480E-B538-5B8C43560A82}" type="datetimeFigureOut">
              <a:rPr lang="en-US" smtClean="0"/>
              <a:t>4/10/2018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B42A14-DC5F-4CFD-B1CC-C39BFA668166}" type="slidenum">
              <a:rPr lang="en-US" smtClean="0"/>
              <a:t>‹#›</a:t>
            </a:fld>
            <a:endParaRPr lang="en-US"/>
          </a:p>
        </p:txBody>
      </p:sp>
    </p:spTree>
    <p:extLst>
      <p:ext uri="{BB962C8B-B14F-4D97-AF65-F5344CB8AC3E}">
        <p14:creationId xmlns:p14="http://schemas.microsoft.com/office/powerpoint/2010/main" val="3568010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5105A7-C230-4FBB-8DCE-F34BFD16411D}" type="datetimeFigureOut">
              <a:rPr lang="en-US" smtClean="0"/>
              <a:t>4/10/2018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C6DC9D-B8F8-4B1B-8451-EEF99A8DF844}" type="slidenum">
              <a:rPr lang="en-US" smtClean="0"/>
              <a:t>‹#›</a:t>
            </a:fld>
            <a:endParaRPr lang="en-US"/>
          </a:p>
        </p:txBody>
      </p:sp>
    </p:spTree>
    <p:extLst>
      <p:ext uri="{BB962C8B-B14F-4D97-AF65-F5344CB8AC3E}">
        <p14:creationId xmlns:p14="http://schemas.microsoft.com/office/powerpoint/2010/main" val="1718158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a:t>
            </a:fld>
            <a:endParaRPr lang="en-US"/>
          </a:p>
        </p:txBody>
      </p:sp>
    </p:spTree>
    <p:extLst>
      <p:ext uri="{BB962C8B-B14F-4D97-AF65-F5344CB8AC3E}">
        <p14:creationId xmlns:p14="http://schemas.microsoft.com/office/powerpoint/2010/main" val="230157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10</a:t>
            </a:fld>
            <a:endParaRPr lang="en-US"/>
          </a:p>
        </p:txBody>
      </p:sp>
    </p:spTree>
    <p:extLst>
      <p:ext uri="{BB962C8B-B14F-4D97-AF65-F5344CB8AC3E}">
        <p14:creationId xmlns:p14="http://schemas.microsoft.com/office/powerpoint/2010/main" val="1112214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11</a:t>
            </a:fld>
            <a:endParaRPr lang="en-US"/>
          </a:p>
        </p:txBody>
      </p:sp>
    </p:spTree>
    <p:extLst>
      <p:ext uri="{BB962C8B-B14F-4D97-AF65-F5344CB8AC3E}">
        <p14:creationId xmlns:p14="http://schemas.microsoft.com/office/powerpoint/2010/main" val="2003419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13</a:t>
            </a:fld>
            <a:endParaRPr lang="en-US"/>
          </a:p>
        </p:txBody>
      </p:sp>
    </p:spTree>
    <p:extLst>
      <p:ext uri="{BB962C8B-B14F-4D97-AF65-F5344CB8AC3E}">
        <p14:creationId xmlns:p14="http://schemas.microsoft.com/office/powerpoint/2010/main" val="2666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14</a:t>
            </a:fld>
            <a:endParaRPr lang="en-US"/>
          </a:p>
        </p:txBody>
      </p:sp>
    </p:spTree>
    <p:extLst>
      <p:ext uri="{BB962C8B-B14F-4D97-AF65-F5344CB8AC3E}">
        <p14:creationId xmlns:p14="http://schemas.microsoft.com/office/powerpoint/2010/main" val="11947606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15</a:t>
            </a:fld>
            <a:endParaRPr lang="en-US"/>
          </a:p>
        </p:txBody>
      </p:sp>
    </p:spTree>
    <p:extLst>
      <p:ext uri="{BB962C8B-B14F-4D97-AF65-F5344CB8AC3E}">
        <p14:creationId xmlns:p14="http://schemas.microsoft.com/office/powerpoint/2010/main" val="14043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16</a:t>
            </a:fld>
            <a:endParaRPr lang="en-US"/>
          </a:p>
        </p:txBody>
      </p:sp>
    </p:spTree>
    <p:extLst>
      <p:ext uri="{BB962C8B-B14F-4D97-AF65-F5344CB8AC3E}">
        <p14:creationId xmlns:p14="http://schemas.microsoft.com/office/powerpoint/2010/main" val="3607815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17</a:t>
            </a:fld>
            <a:endParaRPr lang="en-US"/>
          </a:p>
        </p:txBody>
      </p:sp>
    </p:spTree>
    <p:extLst>
      <p:ext uri="{BB962C8B-B14F-4D97-AF65-F5344CB8AC3E}">
        <p14:creationId xmlns:p14="http://schemas.microsoft.com/office/powerpoint/2010/main" val="41662037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18</a:t>
            </a:fld>
            <a:endParaRPr lang="en-US"/>
          </a:p>
        </p:txBody>
      </p:sp>
    </p:spTree>
    <p:extLst>
      <p:ext uri="{BB962C8B-B14F-4D97-AF65-F5344CB8AC3E}">
        <p14:creationId xmlns:p14="http://schemas.microsoft.com/office/powerpoint/2010/main" val="2826074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One of the big ideas in this class is that much of the craziness that we observe in our behavior and the behavior of others is the result of the manner in which the cognitive system overcomes limits on the amount and quality of information that it has to work with.</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Because of these limitations, we are often left to make inferences. We saw examples of this in our discussions of perception and attention.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It’s probably not surprising then that memories are also based in part inferences. This is because the encoding of new memories is incomplete and error prone.  Given the noisy nature of encoding, the system must make inferences about what we have experienced in the past.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inferences are based on our knowledge about the way the world typically works. Of course, everyone has different experiences and therefore they also possess different knowledge about the world. This fact actually explains quite a bit.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instance, it explains why two people and experience the exact same event, but remember the details of what happened very differently. I am sure that you have arguments in the past, with friends or families about something that did or did not occur the way you thought it did.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There is no winning discussions like these. Not only did your knowledge about the world affect what you experienced, but it also affects what you remember. Here is a good example.</a:t>
            </a: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2</a:t>
            </a:fld>
            <a:endParaRPr lang="en-US"/>
          </a:p>
        </p:txBody>
      </p:sp>
    </p:spTree>
    <p:extLst>
      <p:ext uri="{BB962C8B-B14F-4D97-AF65-F5344CB8AC3E}">
        <p14:creationId xmlns:p14="http://schemas.microsoft.com/office/powerpoint/2010/main" val="1619375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Read these sentences and try to remember them</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R="1456055">
              <a:spcAft>
                <a:spcPts val="0"/>
              </a:spcAft>
            </a:pPr>
            <a:r>
              <a:rPr lang="en-US" sz="1200" dirty="0" smtClean="0"/>
              <a:t>The children’s snowman vanished when the temperature reached 80.</a:t>
            </a:r>
          </a:p>
          <a:p>
            <a:pPr marR="455295">
              <a:spcBef>
                <a:spcPts val="2400"/>
              </a:spcBef>
              <a:spcAft>
                <a:spcPts val="0"/>
              </a:spcAft>
            </a:pPr>
            <a:r>
              <a:rPr lang="en-US" sz="1200" dirty="0" smtClean="0"/>
              <a:t>The flimsy shelf weakened under the weight of the books.</a:t>
            </a:r>
          </a:p>
          <a:p>
            <a:pPr>
              <a:spcBef>
                <a:spcPts val="2400"/>
              </a:spcBef>
              <a:spcAft>
                <a:spcPts val="0"/>
              </a:spcAft>
            </a:pPr>
            <a:r>
              <a:rPr lang="en-US" sz="1200" dirty="0" smtClean="0"/>
              <a:t>The absent-minded professor didn’t have his car keys.</a:t>
            </a:r>
          </a:p>
          <a:p>
            <a:pPr>
              <a:spcBef>
                <a:spcPts val="2400"/>
              </a:spcBef>
              <a:spcAft>
                <a:spcPts val="0"/>
              </a:spcAft>
            </a:pPr>
            <a:r>
              <a:rPr lang="en-US" sz="1200" dirty="0" smtClean="0"/>
              <a:t>The karate champion hit the cinder block.</a:t>
            </a:r>
          </a:p>
          <a:p>
            <a:pPr>
              <a:spcBef>
                <a:spcPts val="2400"/>
              </a:spcBef>
              <a:spcAft>
                <a:spcPts val="0"/>
              </a:spcAft>
            </a:pPr>
            <a:r>
              <a:rPr lang="en-US" sz="1200" dirty="0" smtClean="0"/>
              <a:t>The new baby stayed awake all night.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3</a:t>
            </a:fld>
            <a:endParaRPr lang="en-US"/>
          </a:p>
        </p:txBody>
      </p:sp>
    </p:spTree>
    <p:extLst>
      <p:ext uri="{BB962C8B-B14F-4D97-AF65-F5344CB8AC3E}">
        <p14:creationId xmlns:p14="http://schemas.microsoft.com/office/powerpoint/2010/main" val="2438780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OK, now take out a piece of paper and fill in the blanks with words from the sentences that you just read.</a:t>
            </a: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4</a:t>
            </a:fld>
            <a:endParaRPr lang="en-US"/>
          </a:p>
        </p:txBody>
      </p:sp>
    </p:spTree>
    <p:extLst>
      <p:ext uri="{BB962C8B-B14F-4D97-AF65-F5344CB8AC3E}">
        <p14:creationId xmlns:p14="http://schemas.microsoft.com/office/powerpoint/2010/main" val="3999186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OK. Here are the sentences again.  Did you make any mistakes? Almost all of you did.  In fact, I know what errors you most likely made.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Most common errors are : </a:t>
            </a:r>
            <a:r>
              <a:rPr lang="en-US" sz="1200" i="1" kern="1200" dirty="0">
                <a:solidFill>
                  <a:schemeClr val="tx1"/>
                </a:solidFill>
                <a:effectLst/>
                <a:latin typeface="+mn-lt"/>
                <a:ea typeface="+mn-ea"/>
                <a:cs typeface="+mn-cs"/>
              </a:rPr>
              <a:t>Vanished</a:t>
            </a:r>
            <a:r>
              <a:rPr lang="en-US" sz="1200" kern="1200" dirty="0">
                <a:solidFill>
                  <a:schemeClr val="tx1"/>
                </a:solidFill>
                <a:effectLst/>
                <a:latin typeface="+mn-lt"/>
                <a:ea typeface="+mn-ea"/>
                <a:cs typeface="+mn-cs"/>
              </a:rPr>
              <a:t> became </a:t>
            </a:r>
            <a:r>
              <a:rPr lang="en-US" sz="1200" i="1" kern="1200" dirty="0">
                <a:solidFill>
                  <a:schemeClr val="tx1"/>
                </a:solidFill>
                <a:effectLst/>
                <a:latin typeface="+mn-lt"/>
                <a:ea typeface="+mn-ea"/>
                <a:cs typeface="+mn-cs"/>
              </a:rPr>
              <a:t>melted</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other words, "The children's snowman vanished when the temperature reached eighty" became in your mind "The children's snowman melted when the temperature reached eighty"  </a:t>
            </a:r>
            <a:r>
              <a:rPr lang="en-US" sz="1200" i="1" kern="1200" dirty="0">
                <a:solidFill>
                  <a:schemeClr val="tx1"/>
                </a:solidFill>
                <a:effectLst/>
                <a:latin typeface="+mn-lt"/>
                <a:ea typeface="+mn-ea"/>
                <a:cs typeface="+mn-cs"/>
              </a:rPr>
              <a:t>weakened</a:t>
            </a:r>
            <a:r>
              <a:rPr lang="en-US" sz="1200" kern="1200" dirty="0">
                <a:solidFill>
                  <a:schemeClr val="tx1"/>
                </a:solidFill>
                <a:effectLst/>
                <a:latin typeface="+mn-lt"/>
                <a:ea typeface="+mn-ea"/>
                <a:cs typeface="+mn-cs"/>
              </a:rPr>
              <a:t> became </a:t>
            </a:r>
            <a:r>
              <a:rPr lang="en-US" sz="1200" i="1" kern="1200" dirty="0">
                <a:solidFill>
                  <a:schemeClr val="tx1"/>
                </a:solidFill>
                <a:effectLst/>
                <a:latin typeface="+mn-lt"/>
                <a:ea typeface="+mn-ea"/>
                <a:cs typeface="+mn-cs"/>
              </a:rPr>
              <a:t>collapsed</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didn’t have</a:t>
            </a:r>
            <a:r>
              <a:rPr lang="en-US" sz="1200" kern="1200" dirty="0">
                <a:solidFill>
                  <a:schemeClr val="tx1"/>
                </a:solidFill>
                <a:effectLst/>
                <a:latin typeface="+mn-lt"/>
                <a:ea typeface="+mn-ea"/>
                <a:cs typeface="+mn-cs"/>
              </a:rPr>
              <a:t> became </a:t>
            </a:r>
            <a:r>
              <a:rPr lang="en-US" sz="1200" i="1" kern="1200" dirty="0">
                <a:solidFill>
                  <a:schemeClr val="tx1"/>
                </a:solidFill>
                <a:effectLst/>
                <a:latin typeface="+mn-lt"/>
                <a:ea typeface="+mn-ea"/>
                <a:cs typeface="+mn-cs"/>
              </a:rPr>
              <a:t>lost</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hit</a:t>
            </a:r>
            <a:r>
              <a:rPr lang="en-US" sz="1200" kern="1200" dirty="0">
                <a:solidFill>
                  <a:schemeClr val="tx1"/>
                </a:solidFill>
                <a:effectLst/>
                <a:latin typeface="+mn-lt"/>
                <a:ea typeface="+mn-ea"/>
                <a:cs typeface="+mn-cs"/>
              </a:rPr>
              <a:t> became </a:t>
            </a:r>
            <a:r>
              <a:rPr lang="en-US" sz="1200" i="1" kern="1200" dirty="0">
                <a:solidFill>
                  <a:schemeClr val="tx1"/>
                </a:solidFill>
                <a:effectLst/>
                <a:latin typeface="+mn-lt"/>
                <a:ea typeface="+mn-ea"/>
                <a:cs typeface="+mn-cs"/>
              </a:rPr>
              <a:t>broke</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smashed</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stayed awake</a:t>
            </a:r>
            <a:r>
              <a:rPr lang="en-US" sz="1200" kern="1200" dirty="0">
                <a:solidFill>
                  <a:schemeClr val="tx1"/>
                </a:solidFill>
                <a:effectLst/>
                <a:latin typeface="+mn-lt"/>
                <a:ea typeface="+mn-ea"/>
                <a:cs typeface="+mn-cs"/>
              </a:rPr>
              <a:t> became </a:t>
            </a:r>
            <a:r>
              <a:rPr lang="en-US" sz="1200" i="1" kern="1200" dirty="0">
                <a:solidFill>
                  <a:schemeClr val="tx1"/>
                </a:solidFill>
                <a:effectLst/>
                <a:latin typeface="+mn-lt"/>
                <a:ea typeface="+mn-ea"/>
                <a:cs typeface="+mn-cs"/>
              </a:rPr>
              <a:t>cried</a:t>
            </a:r>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Note these errors are not random.  First, I could predict which errors you would make. Second, your errors made sense. What you did when you were studying these sentences was infer something occurred when it did not occur.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instance, when you read about the snowman vanishing a hot day you inferred that it must have melted. However, the sentence did not say this.  The snowman may have been stolen, for instance.</a:t>
            </a: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5</a:t>
            </a:fld>
            <a:endParaRPr lang="en-US"/>
          </a:p>
        </p:txBody>
      </p:sp>
    </p:spTree>
    <p:extLst>
      <p:ext uri="{BB962C8B-B14F-4D97-AF65-F5344CB8AC3E}">
        <p14:creationId xmlns:p14="http://schemas.microsoft.com/office/powerpoint/2010/main" val="574782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These errors are based on what are known as pragmatic inferences. This occurs when reading a sentence leads a person to expect something that is not explicitly stated.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Here is another example form an experiment by </a:t>
            </a:r>
            <a:r>
              <a:rPr lang="en-US" sz="1200" kern="1200" dirty="0" err="1">
                <a:solidFill>
                  <a:schemeClr val="tx1"/>
                </a:solidFill>
                <a:effectLst/>
                <a:latin typeface="+mn-lt"/>
                <a:ea typeface="+mn-ea"/>
                <a:cs typeface="+mn-cs"/>
              </a:rPr>
              <a:t>Bransford</a:t>
            </a:r>
            <a:r>
              <a:rPr lang="en-US" sz="1200" kern="1200" dirty="0">
                <a:solidFill>
                  <a:schemeClr val="tx1"/>
                </a:solidFill>
                <a:effectLst/>
                <a:latin typeface="+mn-lt"/>
                <a:ea typeface="+mn-ea"/>
                <a:cs typeface="+mn-cs"/>
              </a:rPr>
              <a:t> and Johnson.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Subjects read a list of sentences.</a:t>
            </a:r>
          </a:p>
          <a:p>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In the Control Group</a:t>
            </a:r>
            <a:r>
              <a:rPr lang="en-US" sz="1200" kern="1200" dirty="0">
                <a:solidFill>
                  <a:schemeClr val="tx1"/>
                </a:solidFill>
                <a:effectLst/>
                <a:latin typeface="+mn-lt"/>
                <a:ea typeface="+mn-ea"/>
                <a:cs typeface="+mn-cs"/>
              </a:rPr>
              <a:t> subjects read a sentence like: John was trying to fix the birdhouse.  He was looking for the nail when his father came out to watch him and help him do the work. The key word here is “looking”.</a:t>
            </a:r>
          </a:p>
          <a:p>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In the</a:t>
            </a:r>
            <a:r>
              <a:rPr lang="en-US" sz="1200" b="1" i="1" kern="1200" dirty="0">
                <a:solidFill>
                  <a:schemeClr val="tx1"/>
                </a:solidFill>
                <a:effectLst/>
                <a:latin typeface="+mn-lt"/>
                <a:ea typeface="+mn-ea"/>
                <a:cs typeface="+mn-cs"/>
              </a:rPr>
              <a:t> Experimental</a:t>
            </a:r>
            <a:r>
              <a:rPr lang="en-US" sz="1200" i="1" kern="1200" dirty="0">
                <a:solidFill>
                  <a:schemeClr val="tx1"/>
                </a:solidFill>
                <a:effectLst/>
                <a:latin typeface="+mn-lt"/>
                <a:ea typeface="+mn-ea"/>
                <a:cs typeface="+mn-cs"/>
              </a:rPr>
              <a:t> Group</a:t>
            </a:r>
            <a:r>
              <a:rPr lang="en-US" sz="1200" kern="1200" dirty="0">
                <a:solidFill>
                  <a:schemeClr val="tx1"/>
                </a:solidFill>
                <a:effectLst/>
                <a:latin typeface="+mn-lt"/>
                <a:ea typeface="+mn-ea"/>
                <a:cs typeface="+mn-cs"/>
              </a:rPr>
              <a:t> subjects read a different sentence:  John was trying to fix the birdhouse.  He was pounding the nail when his father came out to watch him and help him do the work. The key word here is “pounding”.</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Note neither sentence says anything about a hammer.  If John is like my wife, he was probably pounding the nail with closest heavy object he could find.</a:t>
            </a: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6</a:t>
            </a:fld>
            <a:endParaRPr lang="en-US"/>
          </a:p>
        </p:txBody>
      </p:sp>
    </p:spTree>
    <p:extLst>
      <p:ext uri="{BB962C8B-B14F-4D97-AF65-F5344CB8AC3E}">
        <p14:creationId xmlns:p14="http://schemas.microsoft.com/office/powerpoint/2010/main" val="1705018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At test groups were tested with the sentence</a:t>
            </a:r>
            <a:r>
              <a:rPr lang="en-US" sz="1200" kern="1200" dirty="0">
                <a:solidFill>
                  <a:schemeClr val="tx1"/>
                </a:solidFill>
                <a:effectLst/>
                <a:latin typeface="+mn-lt"/>
                <a:ea typeface="+mn-ea"/>
                <a:cs typeface="+mn-cs"/>
              </a:rPr>
              <a:t>:  "John was using a hammer to fix the birdhouse when his father came out to watch him and help him do the work.”</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group that read a sentence that indicated that John was pounding nails was 4 times more likely to say they read this sentence than the group that read the sentence that indicated that John was looking for nails.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other words, the word "pounding," led subjects to believe he was using a hammer.</a:t>
            </a: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7</a:t>
            </a:fld>
            <a:endParaRPr lang="en-US"/>
          </a:p>
        </p:txBody>
      </p:sp>
    </p:spTree>
    <p:extLst>
      <p:ext uri="{BB962C8B-B14F-4D97-AF65-F5344CB8AC3E}">
        <p14:creationId xmlns:p14="http://schemas.microsoft.com/office/powerpoint/2010/main" val="2112617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Thus, the mind often infers the presence of things that are not based on what is actually present. See if you can relate these ideas to Helmholtz’s ideas about unconscious inference.</a:t>
            </a: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8</a:t>
            </a:fld>
            <a:endParaRPr lang="en-US"/>
          </a:p>
        </p:txBody>
      </p:sp>
    </p:spTree>
    <p:extLst>
      <p:ext uri="{BB962C8B-B14F-4D97-AF65-F5344CB8AC3E}">
        <p14:creationId xmlns:p14="http://schemas.microsoft.com/office/powerpoint/2010/main" val="3333817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9</a:t>
            </a:fld>
            <a:endParaRPr lang="en-US"/>
          </a:p>
        </p:txBody>
      </p:sp>
    </p:spTree>
    <p:extLst>
      <p:ext uri="{BB962C8B-B14F-4D97-AF65-F5344CB8AC3E}">
        <p14:creationId xmlns:p14="http://schemas.microsoft.com/office/powerpoint/2010/main" val="22202057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ubheading">
    <p:bg>
      <p:bgPr>
        <a:solidFill>
          <a:srgbClr val="293749"/>
        </a:solidFill>
        <a:effectLst/>
      </p:bgPr>
    </p:bg>
    <p:spTree>
      <p:nvGrpSpPr>
        <p:cNvPr id="1" name=""/>
        <p:cNvGrpSpPr/>
        <p:nvPr/>
      </p:nvGrpSpPr>
      <p:grpSpPr>
        <a:xfrm>
          <a:off x="0" y="0"/>
          <a:ext cx="0" cy="0"/>
          <a:chOff x="0" y="0"/>
          <a:chExt cx="0" cy="0"/>
        </a:xfrm>
      </p:grpSpPr>
      <p:sp>
        <p:nvSpPr>
          <p:cNvPr id="3" name="subtitle"/>
          <p:cNvSpPr>
            <a:spLocks noGrp="1"/>
          </p:cNvSpPr>
          <p:nvPr>
            <p:ph type="body" idx="1" hasCustomPrompt="1"/>
          </p:nvPr>
        </p:nvSpPr>
        <p:spPr>
          <a:xfrm>
            <a:off x="863600" y="2604968"/>
            <a:ext cx="10464800" cy="685800"/>
          </a:xfrm>
          <a:prstGeom prst="rect">
            <a:avLst/>
          </a:prstGeom>
        </p:spPr>
        <p:txBody>
          <a:bodyPr anchor="ctr"/>
          <a:lstStyle>
            <a:lvl1pPr marL="0" indent="0" algn="ctr">
              <a:buNone/>
              <a:defRPr sz="2800" baseline="0">
                <a:solidFill>
                  <a:schemeClr val="bg1"/>
                </a:solidFill>
                <a:latin typeface="Arial" panose="020B0604020202020204" pitchFamily="34" charset="0"/>
                <a:ea typeface="Open Sans" panose="020B0606030504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Subheading</a:t>
            </a:r>
          </a:p>
        </p:txBody>
      </p:sp>
      <p:sp>
        <p:nvSpPr>
          <p:cNvPr id="7" name="heading"/>
          <p:cNvSpPr>
            <a:spLocks noGrp="1"/>
          </p:cNvSpPr>
          <p:nvPr>
            <p:ph type="body" sz="quarter" idx="11" hasCustomPrompt="1"/>
          </p:nvPr>
        </p:nvSpPr>
        <p:spPr>
          <a:xfrm>
            <a:off x="863600" y="1461968"/>
            <a:ext cx="10464800" cy="1143000"/>
          </a:xfrm>
          <a:prstGeom prst="rect">
            <a:avLst/>
          </a:prstGeom>
        </p:spPr>
        <p:txBody>
          <a:bodyPr anchor="b"/>
          <a:lstStyle>
            <a:lvl1pPr algn="ctr">
              <a:defRPr sz="4000" b="0">
                <a:solidFill>
                  <a:srgbClr val="DCB13B"/>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Heading</a:t>
            </a:r>
          </a:p>
        </p:txBody>
      </p:sp>
      <p:sp>
        <p:nvSpPr>
          <p:cNvPr id="8" name="Rectangle 7"/>
          <p:cNvSpPr/>
          <p:nvPr userDrawn="1"/>
        </p:nvSpPr>
        <p:spPr>
          <a:xfrm>
            <a:off x="0" y="3567792"/>
            <a:ext cx="12192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ustDataLst>
      <p:tags r:id="rId1"/>
    </p:custDataLst>
    <p:extLst>
      <p:ext uri="{BB962C8B-B14F-4D97-AF65-F5344CB8AC3E}">
        <p14:creationId xmlns:p14="http://schemas.microsoft.com/office/powerpoint/2010/main" val="988996921"/>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ain Image-video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Content"/>
          <p:cNvSpPr>
            <a:spLocks noGrp="1"/>
          </p:cNvSpPr>
          <p:nvPr>
            <p:ph idx="1"/>
          </p:nvPr>
        </p:nvSpPr>
        <p:spPr>
          <a:xfrm>
            <a:off x="304800" y="5615354"/>
            <a:ext cx="11582400" cy="861646"/>
          </a:xfrm>
          <a:prstGeom prst="rect">
            <a:avLst/>
          </a:prstGeom>
        </p:spPr>
        <p:txBody>
          <a:bodyPr anchor="ctr"/>
          <a:lstStyle>
            <a:lvl1pPr>
              <a:defRPr sz="140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3" name="Content Placeholder 2"/>
          <p:cNvSpPr>
            <a:spLocks noGrp="1"/>
          </p:cNvSpPr>
          <p:nvPr>
            <p:ph sz="quarter" idx="10" hasCustomPrompt="1"/>
          </p:nvPr>
        </p:nvSpPr>
        <p:spPr>
          <a:xfrm>
            <a:off x="406400" y="1209964"/>
            <a:ext cx="11391515" cy="4221018"/>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a:latin typeface="Arial" panose="020B0604020202020204" pitchFamily="34" charset="0"/>
                <a:cs typeface="Arial" panose="020B0604020202020204" pitchFamily="34" charset="0"/>
              </a:defRPr>
            </a:lvl1pPr>
          </a:lstStyle>
          <a:p>
            <a:pPr lvl="0"/>
            <a:r>
              <a:rPr lang="en-US" dirty="0"/>
              <a:t>Video/picture</a:t>
            </a:r>
          </a:p>
        </p:txBody>
      </p:sp>
      <p:sp>
        <p:nvSpPr>
          <p:cNvPr id="8"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Tree>
    <p:custDataLst>
      <p:tags r:id="rId1"/>
    </p:custDataLst>
    <p:extLst>
      <p:ext uri="{BB962C8B-B14F-4D97-AF65-F5344CB8AC3E}">
        <p14:creationId xmlns:p14="http://schemas.microsoft.com/office/powerpoint/2010/main" val="136902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ain Image-video Sub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Content"/>
          <p:cNvSpPr>
            <a:spLocks noGrp="1"/>
          </p:cNvSpPr>
          <p:nvPr>
            <p:ph idx="1"/>
          </p:nvPr>
        </p:nvSpPr>
        <p:spPr>
          <a:xfrm>
            <a:off x="304800" y="5615354"/>
            <a:ext cx="11582400" cy="861646"/>
          </a:xfrm>
          <a:prstGeom prst="rect">
            <a:avLst/>
          </a:prstGeom>
        </p:spPr>
        <p:txBody>
          <a:bodyPr anchor="ctr"/>
          <a:lstStyle>
            <a:lvl1pPr>
              <a:defRPr sz="140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8"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
        <p:nvSpPr>
          <p:cNvPr id="7" name="Content Placeholder 3"/>
          <p:cNvSpPr>
            <a:spLocks noGrp="1"/>
          </p:cNvSpPr>
          <p:nvPr>
            <p:ph sz="quarter" idx="13" hasCustomPrompt="1"/>
          </p:nvPr>
        </p:nvSpPr>
        <p:spPr>
          <a:xfrm>
            <a:off x="152400" y="931984"/>
            <a:ext cx="11887200" cy="381000"/>
          </a:xfrm>
          <a:prstGeom prst="rect">
            <a:avLst/>
          </a:prstGeom>
        </p:spPr>
        <p:txBody>
          <a:bodyPr vert="horz" lIns="91440" tIns="45720" rIns="91440" bIns="45720" rtlCol="0">
            <a:noAutofit/>
          </a:bodyPr>
          <a:lstStyle>
            <a:lvl1pPr>
              <a:defRPr lang="en-US" sz="2000" b="0" baseline="0" dirty="0" smtClean="0">
                <a:solidFill>
                  <a:srgbClr val="54BDA3"/>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slide subheading</a:t>
            </a:r>
          </a:p>
        </p:txBody>
      </p:sp>
      <p:sp>
        <p:nvSpPr>
          <p:cNvPr id="9" name="Content Placeholder 2"/>
          <p:cNvSpPr>
            <a:spLocks noGrp="1"/>
          </p:cNvSpPr>
          <p:nvPr>
            <p:ph sz="quarter" idx="10" hasCustomPrompt="1"/>
          </p:nvPr>
        </p:nvSpPr>
        <p:spPr>
          <a:xfrm>
            <a:off x="406400" y="1559168"/>
            <a:ext cx="11391515" cy="3871813"/>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a:latin typeface="Arial" panose="020B0604020202020204" pitchFamily="34" charset="0"/>
                <a:cs typeface="Arial" panose="020B0604020202020204" pitchFamily="34" charset="0"/>
              </a:defRPr>
            </a:lvl1pPr>
          </a:lstStyle>
          <a:p>
            <a:pPr lvl="0"/>
            <a:r>
              <a:rPr lang="en-US" dirty="0"/>
              <a:t>Video/picture</a:t>
            </a:r>
          </a:p>
        </p:txBody>
      </p:sp>
    </p:spTree>
    <p:custDataLst>
      <p:tags r:id="rId1"/>
    </p:custDataLst>
    <p:extLst>
      <p:ext uri="{BB962C8B-B14F-4D97-AF65-F5344CB8AC3E}">
        <p14:creationId xmlns:p14="http://schemas.microsoft.com/office/powerpoint/2010/main" val="4168045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ain Image-video Center">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Content"/>
          <p:cNvSpPr>
            <a:spLocks noGrp="1"/>
          </p:cNvSpPr>
          <p:nvPr>
            <p:ph idx="1"/>
          </p:nvPr>
        </p:nvSpPr>
        <p:spPr>
          <a:xfrm>
            <a:off x="304800" y="5615354"/>
            <a:ext cx="11582400" cy="861646"/>
          </a:xfrm>
          <a:prstGeom prst="rect">
            <a:avLst/>
          </a:prstGeom>
        </p:spPr>
        <p:txBody>
          <a:bodyPr anchor="ctr"/>
          <a:lstStyle>
            <a:lvl1pPr>
              <a:defRPr sz="140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7" name="Content Placeholder 2"/>
          <p:cNvSpPr>
            <a:spLocks noGrp="1"/>
          </p:cNvSpPr>
          <p:nvPr>
            <p:ph sz="quarter" idx="10" hasCustomPrompt="1"/>
          </p:nvPr>
        </p:nvSpPr>
        <p:spPr>
          <a:xfrm>
            <a:off x="406400" y="563418"/>
            <a:ext cx="11391515" cy="4867564"/>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a:latin typeface="Arial" panose="020B0604020202020204" pitchFamily="34" charset="0"/>
                <a:cs typeface="Arial" panose="020B0604020202020204" pitchFamily="34" charset="0"/>
              </a:defRPr>
            </a:lvl1pPr>
          </a:lstStyle>
          <a:p>
            <a:pPr lvl="0"/>
            <a:r>
              <a:rPr lang="en-US" dirty="0"/>
              <a:t>Video/picture</a:t>
            </a:r>
          </a:p>
        </p:txBody>
      </p:sp>
    </p:spTree>
    <p:custDataLst>
      <p:tags r:id="rId1"/>
    </p:custDataLst>
    <p:extLst>
      <p:ext uri="{BB962C8B-B14F-4D97-AF65-F5344CB8AC3E}">
        <p14:creationId xmlns:p14="http://schemas.microsoft.com/office/powerpoint/2010/main" val="4286272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1"/>
          <p:cNvSpPr>
            <a:spLocks noGrp="1"/>
          </p:cNvSpPr>
          <p:nvPr>
            <p:ph sz="half" idx="1" hasCustomPrompt="1"/>
          </p:nvPr>
        </p:nvSpPr>
        <p:spPr>
          <a:xfrm>
            <a:off x="265723" y="1087315"/>
            <a:ext cx="5576277" cy="381000"/>
          </a:xfrm>
          <a:prstGeom prst="rect">
            <a:avLst/>
          </a:prstGeom>
        </p:spPr>
        <p:txBody>
          <a:bodyPr vert="horz" lIns="91440" tIns="45720" rIns="91440" bIns="45720" rtlCol="0">
            <a:noAutofit/>
          </a:bodyPr>
          <a:lstStyle>
            <a:lvl1pPr>
              <a:defRPr lang="en-US" sz="2000" b="0" baseline="0" dirty="0" smtClean="0">
                <a:solidFill>
                  <a:srgbClr val="54BDA3"/>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Change title here</a:t>
            </a:r>
          </a:p>
          <a:p>
            <a:pPr lvl="0"/>
            <a:endParaRPr lang="en-US" dirty="0"/>
          </a:p>
        </p:txBody>
      </p:sp>
      <p:sp>
        <p:nvSpPr>
          <p:cNvPr id="6" name="Content 2"/>
          <p:cNvSpPr>
            <a:spLocks noGrp="1"/>
          </p:cNvSpPr>
          <p:nvPr>
            <p:ph sz="half" idx="12"/>
          </p:nvPr>
        </p:nvSpPr>
        <p:spPr>
          <a:xfrm>
            <a:off x="406400" y="1669312"/>
            <a:ext cx="5292651" cy="4761508"/>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smtClean="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7" name="Content 1"/>
          <p:cNvSpPr>
            <a:spLocks noGrp="1"/>
          </p:cNvSpPr>
          <p:nvPr>
            <p:ph sz="half" idx="13" hasCustomPrompt="1"/>
          </p:nvPr>
        </p:nvSpPr>
        <p:spPr>
          <a:xfrm>
            <a:off x="6350000" y="1087315"/>
            <a:ext cx="5560645" cy="381000"/>
          </a:xfrm>
          <a:prstGeom prst="rect">
            <a:avLst/>
          </a:prstGeom>
        </p:spPr>
        <p:txBody>
          <a:bodyPr vert="horz" lIns="91440" tIns="45720" rIns="91440" bIns="45720" rtlCol="0">
            <a:noAutofit/>
          </a:bodyPr>
          <a:lstStyle>
            <a:lvl1pPr>
              <a:defRPr lang="en-US" sz="2000" b="0" baseline="0" dirty="0" smtClean="0">
                <a:solidFill>
                  <a:srgbClr val="54BDA3"/>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Change title here</a:t>
            </a:r>
          </a:p>
          <a:p>
            <a:pPr lvl="0"/>
            <a:endParaRPr lang="en-US" dirty="0"/>
          </a:p>
        </p:txBody>
      </p:sp>
      <p:sp>
        <p:nvSpPr>
          <p:cNvPr id="10" name="Content 2"/>
          <p:cNvSpPr>
            <a:spLocks noGrp="1"/>
          </p:cNvSpPr>
          <p:nvPr>
            <p:ph sz="half" idx="14"/>
          </p:nvPr>
        </p:nvSpPr>
        <p:spPr>
          <a:xfrm>
            <a:off x="6492950" y="1669312"/>
            <a:ext cx="5304965" cy="4761508"/>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smtClean="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8" name="heading"/>
          <p:cNvSpPr>
            <a:spLocks noGrp="1"/>
          </p:cNvSpPr>
          <p:nvPr>
            <p:ph type="body" sz="quarter" idx="15"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Tree>
    <p:custDataLst>
      <p:tags r:id="rId1"/>
    </p:custDataLst>
    <p:extLst>
      <p:ext uri="{BB962C8B-B14F-4D97-AF65-F5344CB8AC3E}">
        <p14:creationId xmlns:p14="http://schemas.microsoft.com/office/powerpoint/2010/main" val="2290093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no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Content 1"/>
          <p:cNvSpPr>
            <a:spLocks noGrp="1"/>
          </p:cNvSpPr>
          <p:nvPr>
            <p:ph sz="half" idx="1" hasCustomPrompt="1"/>
          </p:nvPr>
        </p:nvSpPr>
        <p:spPr>
          <a:xfrm>
            <a:off x="265723" y="477719"/>
            <a:ext cx="5576277" cy="381000"/>
          </a:xfrm>
          <a:prstGeom prst="rect">
            <a:avLst/>
          </a:prstGeom>
        </p:spPr>
        <p:txBody>
          <a:bodyPr vert="horz" lIns="91440" tIns="45720" rIns="91440" bIns="45720" rtlCol="0">
            <a:noAutofit/>
          </a:bodyPr>
          <a:lstStyle>
            <a:lvl1pPr>
              <a:defRPr lang="en-US" sz="2000" b="0" baseline="0" dirty="0" smtClean="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Change title here</a:t>
            </a:r>
          </a:p>
          <a:p>
            <a:pPr lvl="0"/>
            <a:endParaRPr lang="en-US" dirty="0"/>
          </a:p>
        </p:txBody>
      </p:sp>
      <p:sp>
        <p:nvSpPr>
          <p:cNvPr id="8" name="Content 2"/>
          <p:cNvSpPr>
            <a:spLocks noGrp="1"/>
          </p:cNvSpPr>
          <p:nvPr>
            <p:ph sz="half" idx="12"/>
          </p:nvPr>
        </p:nvSpPr>
        <p:spPr>
          <a:xfrm>
            <a:off x="406400" y="1222744"/>
            <a:ext cx="5292651" cy="5254256"/>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smtClean="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11" name="Content 1"/>
          <p:cNvSpPr>
            <a:spLocks noGrp="1"/>
          </p:cNvSpPr>
          <p:nvPr>
            <p:ph sz="half" idx="13" hasCustomPrompt="1"/>
          </p:nvPr>
        </p:nvSpPr>
        <p:spPr>
          <a:xfrm>
            <a:off x="6350000" y="477719"/>
            <a:ext cx="5560645" cy="381000"/>
          </a:xfrm>
          <a:prstGeom prst="rect">
            <a:avLst/>
          </a:prstGeom>
        </p:spPr>
        <p:txBody>
          <a:bodyPr vert="horz" lIns="91440" tIns="45720" rIns="91440" bIns="45720" rtlCol="0">
            <a:noAutofit/>
          </a:bodyPr>
          <a:lstStyle>
            <a:lvl1pPr>
              <a:defRPr lang="en-US" sz="2000" b="0" baseline="0" dirty="0" smtClean="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Change title here</a:t>
            </a:r>
          </a:p>
          <a:p>
            <a:pPr lvl="0"/>
            <a:endParaRPr lang="en-US" dirty="0"/>
          </a:p>
        </p:txBody>
      </p:sp>
      <p:sp>
        <p:nvSpPr>
          <p:cNvPr id="12" name="Content 2"/>
          <p:cNvSpPr>
            <a:spLocks noGrp="1"/>
          </p:cNvSpPr>
          <p:nvPr>
            <p:ph sz="half" idx="14"/>
          </p:nvPr>
        </p:nvSpPr>
        <p:spPr>
          <a:xfrm>
            <a:off x="6492950" y="1222744"/>
            <a:ext cx="5304965" cy="5254256"/>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smtClean="0">
                <a:latin typeface="Arial" panose="020B0604020202020204" pitchFamily="34" charset="0"/>
                <a:cs typeface="Arial" panose="020B0604020202020204" pitchFamily="34" charset="0"/>
              </a:defRPr>
            </a:lvl1pPr>
          </a:lstStyle>
          <a:p>
            <a:pPr lvl="0"/>
            <a:r>
              <a:rPr lang="en-US" altLang="zh-CN"/>
              <a:t>Click to edit Master text styles</a:t>
            </a:r>
          </a:p>
        </p:txBody>
      </p:sp>
    </p:spTree>
    <p:custDataLst>
      <p:tags r:id="rId1"/>
    </p:custDataLst>
    <p:extLst>
      <p:ext uri="{BB962C8B-B14F-4D97-AF65-F5344CB8AC3E}">
        <p14:creationId xmlns:p14="http://schemas.microsoft.com/office/powerpoint/2010/main" val="2135028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339516" y="3194324"/>
            <a:ext cx="11488616" cy="461665"/>
          </a:xfrm>
          <a:prstGeom prst="rect">
            <a:avLst/>
          </a:prstGeom>
          <a:noFill/>
        </p:spPr>
        <p:txBody>
          <a:bodyPr wrap="square" rtlCol="0" anchor="ctr">
            <a:spAutoFit/>
          </a:bodyPr>
          <a:lstStyle/>
          <a:p>
            <a:pPr algn="ctr"/>
            <a:r>
              <a:rPr lang="en-US" sz="2400" b="1" dirty="0">
                <a:solidFill>
                  <a:srgbClr val="493249"/>
                </a:solidFill>
                <a:effectLst/>
                <a:latin typeface="Arial" panose="020B0604020202020204" pitchFamily="34" charset="0"/>
                <a:ea typeface="Open Sans" panose="020B0606030504020204" pitchFamily="34" charset="0"/>
                <a:cs typeface="Arial" panose="020B0604020202020204" pitchFamily="34" charset="0"/>
              </a:rPr>
              <a:t>You have reached the end of the presentation. </a:t>
            </a:r>
          </a:p>
        </p:txBody>
      </p:sp>
    </p:spTree>
    <p:custDataLst>
      <p:tags r:id="rId1"/>
    </p:custDataLst>
    <p:extLst>
      <p:ext uri="{BB962C8B-B14F-4D97-AF65-F5344CB8AC3E}">
        <p14:creationId xmlns:p14="http://schemas.microsoft.com/office/powerpoint/2010/main" val="37223345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3819073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no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35367812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lank Main Title">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778418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Title no Subheading">
    <p:bg>
      <p:bgPr>
        <a:solidFill>
          <a:srgbClr val="293749"/>
        </a:solidFill>
        <a:effectLst/>
      </p:bgPr>
    </p:bg>
    <p:spTree>
      <p:nvGrpSpPr>
        <p:cNvPr id="1" name=""/>
        <p:cNvGrpSpPr/>
        <p:nvPr/>
      </p:nvGrpSpPr>
      <p:grpSpPr>
        <a:xfrm>
          <a:off x="0" y="0"/>
          <a:ext cx="0" cy="0"/>
          <a:chOff x="0" y="0"/>
          <a:chExt cx="0" cy="0"/>
        </a:xfrm>
      </p:grpSpPr>
      <p:sp>
        <p:nvSpPr>
          <p:cNvPr id="7" name="heading"/>
          <p:cNvSpPr>
            <a:spLocks noGrp="1"/>
          </p:cNvSpPr>
          <p:nvPr>
            <p:ph type="body" sz="quarter" idx="11" hasCustomPrompt="1"/>
          </p:nvPr>
        </p:nvSpPr>
        <p:spPr>
          <a:xfrm>
            <a:off x="863600" y="1722218"/>
            <a:ext cx="10464800" cy="1143000"/>
          </a:xfrm>
          <a:prstGeom prst="rect">
            <a:avLst/>
          </a:prstGeom>
        </p:spPr>
        <p:txBody>
          <a:bodyPr anchor="b"/>
          <a:lstStyle>
            <a:lvl1pPr algn="ctr">
              <a:defRPr sz="4000" b="0">
                <a:solidFill>
                  <a:srgbClr val="DCB13B"/>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Heading</a:t>
            </a:r>
          </a:p>
        </p:txBody>
      </p:sp>
      <p:sp>
        <p:nvSpPr>
          <p:cNvPr id="8" name="Rectangle 7"/>
          <p:cNvSpPr/>
          <p:nvPr userDrawn="1"/>
        </p:nvSpPr>
        <p:spPr>
          <a:xfrm>
            <a:off x="0" y="3567792"/>
            <a:ext cx="12192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ustDataLst>
      <p:tags r:id="rId1"/>
    </p:custDataLst>
    <p:extLst>
      <p:ext uri="{BB962C8B-B14F-4D97-AF65-F5344CB8AC3E}">
        <p14:creationId xmlns:p14="http://schemas.microsoft.com/office/powerpoint/2010/main" val="3490567392"/>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Content">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0" hasCustomPrompt="1"/>
          </p:nvPr>
        </p:nvSpPr>
        <p:spPr>
          <a:xfrm>
            <a:off x="304800" y="1143000"/>
            <a:ext cx="11582400" cy="5334000"/>
          </a:xfrm>
          <a:prstGeom prst="rect">
            <a:avLst/>
          </a:prstGeom>
        </p:spPr>
        <p:txBody>
          <a:bodyPr/>
          <a:lstStyle>
            <a:lvl1pPr algn="l">
              <a:defRPr sz="1400">
                <a:latin typeface="Arial" panose="020B0604020202020204" pitchFamily="34" charset="0"/>
                <a:cs typeface="Arial" panose="020B0604020202020204" pitchFamily="34" charset="0"/>
              </a:defRPr>
            </a:lvl1pPr>
          </a:lstStyle>
          <a:p>
            <a:pPr lvl="0"/>
            <a:r>
              <a:rPr lang="en-US" dirty="0"/>
              <a:t>Content</a:t>
            </a:r>
          </a:p>
        </p:txBody>
      </p:sp>
      <p:sp>
        <p:nvSpPr>
          <p:cNvPr id="7" name="heading"/>
          <p:cNvSpPr>
            <a:spLocks noGrp="1"/>
          </p:cNvSpPr>
          <p:nvPr>
            <p:ph type="body" sz="quarter" idx="11" hasCustomPrompt="1"/>
          </p:nvPr>
        </p:nvSpPr>
        <p:spPr>
          <a:xfrm>
            <a:off x="152400" y="76200"/>
            <a:ext cx="11887200" cy="774405"/>
          </a:xfrm>
          <a:prstGeom prst="rect">
            <a:avLst/>
          </a:prstGeom>
        </p:spPr>
        <p:txBody>
          <a:bodyPr anchor="ctr"/>
          <a:lstStyle>
            <a:lvl1pPr algn="l">
              <a:spcBef>
                <a:spcPts val="0"/>
              </a:spcBef>
              <a:spcAft>
                <a:spcPts val="0"/>
              </a:spcAft>
              <a:defRPr sz="2800" b="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r>
              <a:rPr lang="en-US" dirty="0"/>
              <a:t>Click to edit Master Slide Heading</a:t>
            </a:r>
          </a:p>
        </p:txBody>
      </p:sp>
    </p:spTree>
    <p:custDataLst>
      <p:tags r:id="rId1"/>
    </p:custDataLst>
    <p:extLst>
      <p:ext uri="{BB962C8B-B14F-4D97-AF65-F5344CB8AC3E}">
        <p14:creationId xmlns:p14="http://schemas.microsoft.com/office/powerpoint/2010/main" val="3446315813"/>
      </p:ext>
    </p:extLst>
  </p:cSld>
  <p:clrMapOvr>
    <a:masterClrMapping/>
  </p:clrMapOvr>
  <p:extLst mod="1">
    <p:ext uri="{DCECCB84-F9BA-43D5-87BE-67443E8EF086}">
      <p15:sldGuideLst xmlns:p15="http://schemas.microsoft.com/office/powerpoint/2012/main">
        <p15:guide id="1" orient="horz" pos="211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Content Sub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0" hasCustomPrompt="1"/>
          </p:nvPr>
        </p:nvSpPr>
        <p:spPr>
          <a:xfrm>
            <a:off x="304800" y="1485900"/>
            <a:ext cx="11582400" cy="4991100"/>
          </a:xfrm>
          <a:prstGeom prst="rect">
            <a:avLst/>
          </a:prstGeom>
        </p:spPr>
        <p:txBody>
          <a:bodyPr/>
          <a:lstStyle>
            <a:lvl1pPr algn="l">
              <a:defRPr sz="1400">
                <a:latin typeface="Arial" panose="020B0604020202020204" pitchFamily="34" charset="0"/>
                <a:cs typeface="Arial" panose="020B0604020202020204" pitchFamily="34" charset="0"/>
              </a:defRPr>
            </a:lvl1pPr>
          </a:lstStyle>
          <a:p>
            <a:pPr lvl="0"/>
            <a:r>
              <a:rPr lang="en-US" dirty="0"/>
              <a:t>Content</a:t>
            </a:r>
          </a:p>
        </p:txBody>
      </p:sp>
      <p:sp>
        <p:nvSpPr>
          <p:cNvPr id="4" name="Content Placeholder 3"/>
          <p:cNvSpPr>
            <a:spLocks noGrp="1"/>
          </p:cNvSpPr>
          <p:nvPr>
            <p:ph sz="quarter" idx="12" hasCustomPrompt="1"/>
          </p:nvPr>
        </p:nvSpPr>
        <p:spPr>
          <a:xfrm>
            <a:off x="152400" y="923264"/>
            <a:ext cx="11887200" cy="381000"/>
          </a:xfrm>
          <a:prstGeom prst="rect">
            <a:avLst/>
          </a:prstGeom>
        </p:spPr>
        <p:txBody>
          <a:bodyPr vert="horz" lIns="91440" tIns="45720" rIns="91440" bIns="45720" rtlCol="0">
            <a:noAutofit/>
          </a:bodyPr>
          <a:lstStyle>
            <a:lvl1pPr>
              <a:defRPr lang="en-US" sz="2000" b="0" baseline="0" dirty="0" smtClean="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slide subheading</a:t>
            </a:r>
          </a:p>
        </p:txBody>
      </p:sp>
      <p:sp>
        <p:nvSpPr>
          <p:cNvPr id="8" name="heading"/>
          <p:cNvSpPr>
            <a:spLocks noGrp="1"/>
          </p:cNvSpPr>
          <p:nvPr>
            <p:ph type="body" sz="quarter" idx="11" hasCustomPrompt="1"/>
          </p:nvPr>
        </p:nvSpPr>
        <p:spPr>
          <a:xfrm>
            <a:off x="152400" y="76200"/>
            <a:ext cx="11887200" cy="774405"/>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Tree>
    <p:custDataLst>
      <p:tags r:id="rId1"/>
    </p:custDataLst>
    <p:extLst>
      <p:ext uri="{BB962C8B-B14F-4D97-AF65-F5344CB8AC3E}">
        <p14:creationId xmlns:p14="http://schemas.microsoft.com/office/powerpoint/2010/main" val="4142058493"/>
      </p:ext>
    </p:extLst>
  </p:cSld>
  <p:clrMapOvr>
    <a:masterClrMapping/>
  </p:clrMapOvr>
  <p:extLst mod="1">
    <p:ext uri="{DCECCB84-F9BA-43D5-87BE-67443E8EF086}">
      <p15:sldGuideLst xmlns:p15="http://schemas.microsoft.com/office/powerpoint/2012/main">
        <p15:guide id="1" orient="horz" pos="211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ain Content no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Content Placeholder 2"/>
          <p:cNvSpPr>
            <a:spLocks noGrp="1"/>
          </p:cNvSpPr>
          <p:nvPr>
            <p:ph sz="quarter" idx="10" hasCustomPrompt="1"/>
          </p:nvPr>
        </p:nvSpPr>
        <p:spPr>
          <a:xfrm>
            <a:off x="304800" y="990600"/>
            <a:ext cx="11582400" cy="5486400"/>
          </a:xfrm>
          <a:prstGeom prst="rect">
            <a:avLst/>
          </a:prstGeom>
        </p:spPr>
        <p:txBody>
          <a:bodyPr/>
          <a:lstStyle>
            <a:lvl1pPr algn="l">
              <a:defRPr sz="1400">
                <a:latin typeface="Arial" panose="020B0604020202020204" pitchFamily="34" charset="0"/>
                <a:cs typeface="Arial" panose="020B0604020202020204" pitchFamily="34" charset="0"/>
              </a:defRPr>
            </a:lvl1pPr>
          </a:lstStyle>
          <a:p>
            <a:pPr lvl="0"/>
            <a:r>
              <a:rPr lang="en-US" dirty="0"/>
              <a:t>Content</a:t>
            </a:r>
          </a:p>
        </p:txBody>
      </p:sp>
      <p:sp>
        <p:nvSpPr>
          <p:cNvPr id="8" name="Content Placeholder 3"/>
          <p:cNvSpPr>
            <a:spLocks noGrp="1"/>
          </p:cNvSpPr>
          <p:nvPr>
            <p:ph sz="quarter" idx="12" hasCustomPrompt="1"/>
          </p:nvPr>
        </p:nvSpPr>
        <p:spPr>
          <a:xfrm>
            <a:off x="152400" y="457200"/>
            <a:ext cx="11887200" cy="381000"/>
          </a:xfrm>
          <a:prstGeom prst="rect">
            <a:avLst/>
          </a:prstGeom>
        </p:spPr>
        <p:txBody>
          <a:bodyPr vert="horz" lIns="91440" tIns="45720" rIns="91440" bIns="45720" rtlCol="0">
            <a:noAutofit/>
          </a:bodyPr>
          <a:lstStyle>
            <a:lvl1pPr>
              <a:defRPr lang="en-US" sz="2000" b="0" baseline="0" dirty="0" smtClean="0">
                <a:solidFill>
                  <a:srgbClr val="54BDA3"/>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Slide Subheading</a:t>
            </a:r>
          </a:p>
        </p:txBody>
      </p:sp>
    </p:spTree>
    <p:custDataLst>
      <p:tags r:id="rId1"/>
    </p:custDataLst>
    <p:extLst>
      <p:ext uri="{BB962C8B-B14F-4D97-AF65-F5344CB8AC3E}">
        <p14:creationId xmlns:p14="http://schemas.microsoft.com/office/powerpoint/2010/main" val="2409392737"/>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Content">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cNvSpPr>
            <a:spLocks noGrp="1"/>
          </p:cNvSpPr>
          <p:nvPr>
            <p:ph idx="1"/>
          </p:nvPr>
        </p:nvSpPr>
        <p:spPr>
          <a:xfrm>
            <a:off x="304801" y="1143000"/>
            <a:ext cx="6585097" cy="5334000"/>
          </a:xfrm>
          <a:prstGeom prst="rect">
            <a:avLst/>
          </a:prstGeom>
        </p:spPr>
        <p:txBody>
          <a:bodyPr/>
          <a:lstStyle>
            <a:lvl1pPr>
              <a:spcBef>
                <a:spcPts val="1200"/>
              </a:spcBef>
              <a:spcAft>
                <a:spcPts val="1200"/>
              </a:spcAft>
              <a:defRPr sz="1400">
                <a:solidFill>
                  <a:schemeClr val="tx1"/>
                </a:solidFill>
                <a:latin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cs typeface="Arial" panose="020B0604020202020204" pitchFamily="34" charset="0"/>
              </a:defRPr>
            </a:lvl2pPr>
            <a:lvl3pPr marL="914400" indent="0">
              <a:buFont typeface="Century Gothic" panose="020B0502020202020204" pitchFamily="34" charset="0"/>
              <a:buNone/>
              <a:defRPr sz="1400"/>
            </a:lvl3pPr>
          </a:lstStyle>
          <a:p>
            <a:pPr lvl="0"/>
            <a:r>
              <a:rPr lang="en-US" altLang="zh-CN"/>
              <a:t>Click to edit Master text styles</a:t>
            </a:r>
          </a:p>
          <a:p>
            <a:pPr lvl="1"/>
            <a:r>
              <a:rPr lang="en-US" altLang="zh-CN"/>
              <a:t>Second level</a:t>
            </a:r>
          </a:p>
        </p:txBody>
      </p:sp>
      <p:sp>
        <p:nvSpPr>
          <p:cNvPr id="5" name="Picture Placeholder 4"/>
          <p:cNvSpPr>
            <a:spLocks noGrp="1"/>
          </p:cNvSpPr>
          <p:nvPr>
            <p:ph type="pic" sz="quarter" idx="11"/>
          </p:nvPr>
        </p:nvSpPr>
        <p:spPr>
          <a:xfrm>
            <a:off x="7364459" y="1209964"/>
            <a:ext cx="4458085" cy="5212080"/>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a:latin typeface="Arial" panose="020B0604020202020204" pitchFamily="34" charset="0"/>
                <a:cs typeface="Arial" panose="020B0604020202020204" pitchFamily="34" charset="0"/>
              </a:defRPr>
            </a:lvl1pPr>
          </a:lstStyle>
          <a:p>
            <a:pPr lvl="0"/>
            <a:r>
              <a:rPr lang="en-US" altLang="zh-CN"/>
              <a:t>Drag picture to placeholder or click icon to add</a:t>
            </a:r>
            <a:endParaRPr lang="en-US"/>
          </a:p>
        </p:txBody>
      </p:sp>
      <p:sp>
        <p:nvSpPr>
          <p:cNvPr id="7"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Tree>
    <p:custDataLst>
      <p:tags r:id="rId1"/>
    </p:custDataLst>
    <p:extLst>
      <p:ext uri="{BB962C8B-B14F-4D97-AF65-F5344CB8AC3E}">
        <p14:creationId xmlns:p14="http://schemas.microsoft.com/office/powerpoint/2010/main" val="377248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Content Sub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cNvSpPr>
            <a:spLocks noGrp="1"/>
          </p:cNvSpPr>
          <p:nvPr>
            <p:ph idx="1"/>
          </p:nvPr>
        </p:nvSpPr>
        <p:spPr>
          <a:xfrm>
            <a:off x="304801" y="1485900"/>
            <a:ext cx="6570921" cy="4991100"/>
          </a:xfrm>
          <a:prstGeom prst="rect">
            <a:avLst/>
          </a:prstGeom>
        </p:spPr>
        <p:txBody>
          <a:bodyPr/>
          <a:lstStyle>
            <a:lvl1pPr>
              <a:spcBef>
                <a:spcPts val="1200"/>
              </a:spcBef>
              <a:spcAft>
                <a:spcPts val="1200"/>
              </a:spcAft>
              <a:defRPr sz="1400">
                <a:solidFill>
                  <a:schemeClr val="tx1"/>
                </a:solidFill>
                <a:latin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cs typeface="Arial" panose="020B0604020202020204" pitchFamily="34" charset="0"/>
              </a:defRPr>
            </a:lvl2pPr>
          </a:lstStyle>
          <a:p>
            <a:pPr lvl="0"/>
            <a:r>
              <a:rPr lang="en-US" altLang="zh-CN"/>
              <a:t>Click to edit Master text styles</a:t>
            </a:r>
          </a:p>
          <a:p>
            <a:pPr lvl="1"/>
            <a:r>
              <a:rPr lang="en-US" altLang="zh-CN"/>
              <a:t>Second level</a:t>
            </a:r>
          </a:p>
        </p:txBody>
      </p:sp>
      <p:sp>
        <p:nvSpPr>
          <p:cNvPr id="5" name="Picture Placeholder 4"/>
          <p:cNvSpPr>
            <a:spLocks noGrp="1"/>
          </p:cNvSpPr>
          <p:nvPr>
            <p:ph type="pic" sz="quarter" idx="11"/>
          </p:nvPr>
        </p:nvSpPr>
        <p:spPr>
          <a:xfrm>
            <a:off x="7364459" y="1535722"/>
            <a:ext cx="4458085" cy="4906643"/>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a:latin typeface="Arial" panose="020B0604020202020204" pitchFamily="34" charset="0"/>
                <a:cs typeface="Arial" panose="020B0604020202020204" pitchFamily="34" charset="0"/>
              </a:defRPr>
            </a:lvl1pPr>
          </a:lstStyle>
          <a:p>
            <a:pPr lvl="0"/>
            <a:r>
              <a:rPr lang="en-US" altLang="zh-CN"/>
              <a:t>Drag picture to placeholder or click icon to add</a:t>
            </a:r>
            <a:endParaRPr lang="en-US"/>
          </a:p>
        </p:txBody>
      </p:sp>
      <p:sp>
        <p:nvSpPr>
          <p:cNvPr id="7"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
        <p:nvSpPr>
          <p:cNvPr id="8" name="Content Placeholder 3"/>
          <p:cNvSpPr>
            <a:spLocks noGrp="1"/>
          </p:cNvSpPr>
          <p:nvPr>
            <p:ph sz="quarter" idx="13" hasCustomPrompt="1"/>
          </p:nvPr>
        </p:nvSpPr>
        <p:spPr>
          <a:xfrm>
            <a:off x="152400" y="920261"/>
            <a:ext cx="11887200" cy="381000"/>
          </a:xfrm>
          <a:prstGeom prst="rect">
            <a:avLst/>
          </a:prstGeom>
        </p:spPr>
        <p:txBody>
          <a:bodyPr vert="horz" lIns="91440" tIns="45720" rIns="91440" bIns="45720" rtlCol="0">
            <a:noAutofit/>
          </a:bodyPr>
          <a:lstStyle>
            <a:lvl1pPr>
              <a:defRPr lang="en-US" sz="2000" b="0" baseline="0" dirty="0" smtClean="0">
                <a:solidFill>
                  <a:schemeClr val="accent1"/>
                </a:solidFill>
              </a:defRPr>
            </a:lvl1pPr>
          </a:lstStyle>
          <a:p>
            <a:pPr lvl="0"/>
            <a:r>
              <a:rPr lang="en-US" dirty="0"/>
              <a:t>Click to edit master slide subheading</a:t>
            </a:r>
          </a:p>
        </p:txBody>
      </p:sp>
    </p:spTree>
    <p:custDataLst>
      <p:tags r:id="rId1"/>
    </p:custDataLst>
    <p:extLst>
      <p:ext uri="{BB962C8B-B14F-4D97-AF65-F5344CB8AC3E}">
        <p14:creationId xmlns:p14="http://schemas.microsoft.com/office/powerpoint/2010/main" val="57136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ight Content">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content"/>
          <p:cNvSpPr>
            <a:spLocks noGrp="1"/>
          </p:cNvSpPr>
          <p:nvPr>
            <p:ph idx="1"/>
          </p:nvPr>
        </p:nvSpPr>
        <p:spPr>
          <a:xfrm>
            <a:off x="5273749" y="1143000"/>
            <a:ext cx="6613451" cy="5334000"/>
          </a:xfrm>
          <a:prstGeom prst="rect">
            <a:avLst/>
          </a:prstGeom>
        </p:spPr>
        <p:txBody>
          <a:bodyPr/>
          <a:lstStyle>
            <a:lvl1pPr>
              <a:spcBef>
                <a:spcPts val="1200"/>
              </a:spcBef>
              <a:spcAft>
                <a:spcPts val="1200"/>
              </a:spcAft>
              <a:defRPr sz="1400">
                <a:solidFill>
                  <a:schemeClr val="tx1"/>
                </a:solidFill>
                <a:latin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cs typeface="Arial" panose="020B0604020202020204" pitchFamily="34" charset="0"/>
              </a:defRPr>
            </a:lvl2pPr>
          </a:lstStyle>
          <a:p>
            <a:pPr lvl="0"/>
            <a:r>
              <a:rPr lang="en-US" altLang="zh-CN"/>
              <a:t>Click to edit Master text styles</a:t>
            </a:r>
          </a:p>
          <a:p>
            <a:pPr lvl="1"/>
            <a:r>
              <a:rPr lang="en-US" altLang="zh-CN"/>
              <a:t>Second level</a:t>
            </a:r>
          </a:p>
        </p:txBody>
      </p:sp>
      <p:sp>
        <p:nvSpPr>
          <p:cNvPr id="10" name="Picture Placeholder 4"/>
          <p:cNvSpPr>
            <a:spLocks noGrp="1"/>
          </p:cNvSpPr>
          <p:nvPr>
            <p:ph type="pic" sz="quarter" idx="11"/>
          </p:nvPr>
        </p:nvSpPr>
        <p:spPr>
          <a:xfrm>
            <a:off x="381771" y="1209964"/>
            <a:ext cx="4443059" cy="5200072"/>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a:latin typeface="Arial" panose="020B0604020202020204" pitchFamily="34" charset="0"/>
                <a:cs typeface="Arial" panose="020B0604020202020204" pitchFamily="34" charset="0"/>
              </a:defRPr>
            </a:lvl1pPr>
          </a:lstStyle>
          <a:p>
            <a:pPr lvl="0"/>
            <a:r>
              <a:rPr lang="en-US" altLang="zh-CN"/>
              <a:t>Drag picture to placeholder or click icon to add</a:t>
            </a:r>
            <a:endParaRPr lang="en-US"/>
          </a:p>
        </p:txBody>
      </p:sp>
      <p:sp>
        <p:nvSpPr>
          <p:cNvPr id="12"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Tree>
    <p:custDataLst>
      <p:tags r:id="rId1"/>
    </p:custDataLst>
    <p:extLst>
      <p:ext uri="{BB962C8B-B14F-4D97-AF65-F5344CB8AC3E}">
        <p14:creationId xmlns:p14="http://schemas.microsoft.com/office/powerpoint/2010/main" val="916958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ight Content Sub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content"/>
          <p:cNvSpPr>
            <a:spLocks noGrp="1"/>
          </p:cNvSpPr>
          <p:nvPr>
            <p:ph idx="1"/>
          </p:nvPr>
        </p:nvSpPr>
        <p:spPr>
          <a:xfrm>
            <a:off x="5302102" y="1485900"/>
            <a:ext cx="6585097" cy="4991100"/>
          </a:xfrm>
          <a:prstGeom prst="rect">
            <a:avLst/>
          </a:prstGeom>
        </p:spPr>
        <p:txBody>
          <a:bodyPr/>
          <a:lstStyle>
            <a:lvl1pPr>
              <a:spcBef>
                <a:spcPts val="1200"/>
              </a:spcBef>
              <a:spcAft>
                <a:spcPts val="1200"/>
              </a:spcAft>
              <a:defRPr sz="1400">
                <a:solidFill>
                  <a:schemeClr val="tx1"/>
                </a:solidFill>
                <a:latin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cs typeface="Arial" panose="020B0604020202020204" pitchFamily="34" charset="0"/>
              </a:defRPr>
            </a:lvl2pPr>
          </a:lstStyle>
          <a:p>
            <a:pPr lvl="0"/>
            <a:r>
              <a:rPr lang="en-US" altLang="zh-CN"/>
              <a:t>Click to edit Master text styles</a:t>
            </a:r>
          </a:p>
          <a:p>
            <a:pPr lvl="1"/>
            <a:r>
              <a:rPr lang="en-US" altLang="zh-CN"/>
              <a:t>Second level</a:t>
            </a:r>
          </a:p>
        </p:txBody>
      </p:sp>
      <p:sp>
        <p:nvSpPr>
          <p:cNvPr id="10" name="Picture Placeholder 4"/>
          <p:cNvSpPr>
            <a:spLocks noGrp="1"/>
          </p:cNvSpPr>
          <p:nvPr>
            <p:ph type="pic" sz="quarter" idx="11"/>
          </p:nvPr>
        </p:nvSpPr>
        <p:spPr>
          <a:xfrm>
            <a:off x="394086" y="1535723"/>
            <a:ext cx="4455373" cy="4895097"/>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a:latin typeface="Arial" panose="020B0604020202020204" pitchFamily="34" charset="0"/>
                <a:cs typeface="Arial" panose="020B0604020202020204" pitchFamily="34" charset="0"/>
              </a:defRPr>
            </a:lvl1pPr>
          </a:lstStyle>
          <a:p>
            <a:pPr lvl="0"/>
            <a:r>
              <a:rPr lang="en-US" altLang="zh-CN"/>
              <a:t>Drag picture to placeholder or click icon to add</a:t>
            </a:r>
            <a:endParaRPr lang="en-US"/>
          </a:p>
        </p:txBody>
      </p:sp>
      <p:sp>
        <p:nvSpPr>
          <p:cNvPr id="12"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lgn="l">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
        <p:nvSpPr>
          <p:cNvPr id="13" name="Content Placeholder 3"/>
          <p:cNvSpPr>
            <a:spLocks noGrp="1"/>
          </p:cNvSpPr>
          <p:nvPr>
            <p:ph sz="quarter" idx="13" hasCustomPrompt="1"/>
          </p:nvPr>
        </p:nvSpPr>
        <p:spPr>
          <a:xfrm>
            <a:off x="152400" y="920261"/>
            <a:ext cx="11887200" cy="381000"/>
          </a:xfrm>
          <a:prstGeom prst="rect">
            <a:avLst/>
          </a:prstGeom>
        </p:spPr>
        <p:txBody>
          <a:bodyPr vert="horz" lIns="91440" tIns="45720" rIns="91440" bIns="45720" rtlCol="0">
            <a:noAutofit/>
          </a:bodyPr>
          <a:lstStyle>
            <a:lvl1pPr algn="r">
              <a:defRPr lang="en-US" sz="2000" b="0" baseline="0" dirty="0" smtClean="0">
                <a:solidFill>
                  <a:srgbClr val="54BDA3"/>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slide subheading</a:t>
            </a:r>
          </a:p>
        </p:txBody>
      </p:sp>
    </p:spTree>
    <p:custDataLst>
      <p:tags r:id="rId1"/>
    </p:custDataLst>
    <p:extLst>
      <p:ext uri="{BB962C8B-B14F-4D97-AF65-F5344CB8AC3E}">
        <p14:creationId xmlns:p14="http://schemas.microsoft.com/office/powerpoint/2010/main" val="100098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ustDataLst>
      <p:tags r:id="rId20"/>
    </p:custDataLst>
    <p:extLst>
      <p:ext uri="{BB962C8B-B14F-4D97-AF65-F5344CB8AC3E}">
        <p14:creationId xmlns:p14="http://schemas.microsoft.com/office/powerpoint/2010/main" val="1224614605"/>
      </p:ext>
    </p:extLst>
  </p:cSld>
  <p:clrMap bg1="lt1" tx1="dk1" bg2="lt2" tx2="dk2" accent1="accent1" accent2="accent2" accent3="accent3" accent4="accent4" accent5="accent5" accent6="accent6" hlink="hlink" folHlink="folHlink"/>
  <p:sldLayoutIdLst>
    <p:sldLayoutId id="2147483687" r:id="rId1"/>
    <p:sldLayoutId id="2147483715" r:id="rId2"/>
    <p:sldLayoutId id="2147483708" r:id="rId3"/>
    <p:sldLayoutId id="2147483664" r:id="rId4"/>
    <p:sldLayoutId id="2147483703" r:id="rId5"/>
    <p:sldLayoutId id="2147483689" r:id="rId6"/>
    <p:sldLayoutId id="2147483709" r:id="rId7"/>
    <p:sldLayoutId id="2147483663" r:id="rId8"/>
    <p:sldLayoutId id="2147483710" r:id="rId9"/>
    <p:sldLayoutId id="2147483699" r:id="rId10"/>
    <p:sldLayoutId id="2147483712" r:id="rId11"/>
    <p:sldLayoutId id="2147483713" r:id="rId12"/>
    <p:sldLayoutId id="2147483682" r:id="rId13"/>
    <p:sldLayoutId id="2147483683" r:id="rId14"/>
    <p:sldLayoutId id="2147483659" r:id="rId15"/>
    <p:sldLayoutId id="2147483700" r:id="rId16"/>
    <p:sldLayoutId id="2147483706" r:id="rId17"/>
    <p:sldLayoutId id="2147483717" r:id="rId18"/>
  </p:sldLayoutIdLst>
  <p:txStyles>
    <p:titleStyle>
      <a:lvl1pPr algn="ctr" defTabSz="914400" rtl="0" eaLnBrk="1" latinLnBrk="0" hangingPunct="1">
        <a:lnSpc>
          <a:spcPct val="100000"/>
        </a:lnSpc>
        <a:spcBef>
          <a:spcPct val="0"/>
        </a:spcBef>
        <a:buNone/>
        <a:defRPr sz="2800" b="1" kern="1200">
          <a:solidFill>
            <a:schemeClr val="tx1"/>
          </a:solidFill>
          <a:effectLst>
            <a:outerShdw blurRad="38100" dist="38100" dir="2700000" algn="tl">
              <a:srgbClr val="000000">
                <a:alpha val="43137"/>
              </a:srgbClr>
            </a:outerShdw>
          </a:effectLst>
          <a:latin typeface="+mj-lt"/>
          <a:ea typeface="Open Sans" panose="020B0606030504020204" pitchFamily="34" charset="0"/>
          <a:cs typeface="Arial" panose="020B0604020202020204" pitchFamily="34" charset="0"/>
        </a:defRPr>
      </a:lvl1pPr>
    </p:titleStyle>
    <p:bodyStyle>
      <a:lvl1pPr marL="0" indent="0" algn="l" defTabSz="914400" rtl="0" eaLnBrk="1" latinLnBrk="0" hangingPunct="1">
        <a:spcBef>
          <a:spcPts val="1200"/>
        </a:spcBef>
        <a:spcAft>
          <a:spcPts val="1200"/>
        </a:spcAft>
        <a:buFont typeface="Arial" pitchFamily="34" charset="0"/>
        <a:buNone/>
        <a:defRPr sz="1800" kern="1200">
          <a:solidFill>
            <a:schemeClr val="tx1"/>
          </a:solidFill>
          <a:latin typeface="+mj-lt"/>
          <a:ea typeface="Open Sans" panose="020B0606030504020204" pitchFamily="34" charset="0"/>
          <a:cs typeface="Arial" panose="020B0604020202020204" pitchFamily="34" charset="0"/>
        </a:defRPr>
      </a:lvl1pPr>
      <a:lvl2pPr marL="285750" indent="-285750" algn="l" defTabSz="914400" rtl="0" eaLnBrk="1" latinLnBrk="0" hangingPunct="1">
        <a:spcBef>
          <a:spcPts val="1200"/>
        </a:spcBef>
        <a:spcAft>
          <a:spcPts val="1200"/>
        </a:spcAft>
        <a:buFont typeface="Wingdings" pitchFamily="2" charset="2"/>
        <a:buChar char="§"/>
        <a:defRPr sz="1800" kern="1200">
          <a:solidFill>
            <a:schemeClr val="tx1"/>
          </a:solidFill>
          <a:latin typeface="+mj-lt"/>
          <a:ea typeface="Open Sans" panose="020B0606030504020204" pitchFamily="34" charset="0"/>
          <a:cs typeface="Arial" panose="020B0604020202020204" pitchFamily="34" charset="0"/>
        </a:defRPr>
      </a:lvl2pPr>
      <a:lvl3pPr marL="9144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080" userDrawn="1">
          <p15:clr>
            <a:srgbClr val="F26B43"/>
          </p15:clr>
        </p15:guide>
        <p15:guide id="2" pos="3840" userDrawn="1">
          <p15:clr>
            <a:srgbClr val="F26B43"/>
          </p15:clr>
        </p15:guide>
        <p15:guide id="3" pos="192" userDrawn="1">
          <p15:clr>
            <a:srgbClr val="F26B43"/>
          </p15:clr>
        </p15:guide>
        <p15:guide id="4" pos="7488" userDrawn="1">
          <p15:clr>
            <a:srgbClr val="F26B43"/>
          </p15:clr>
        </p15:guide>
        <p15:guide id="5" orient="horz" pos="432" userDrawn="1">
          <p15:clr>
            <a:srgbClr val="F26B43"/>
          </p15:clr>
        </p15:guide>
        <p15:guide id="6" orient="horz" pos="720" userDrawn="1">
          <p15:clr>
            <a:srgbClr val="F26B43"/>
          </p15:clr>
        </p15:guide>
        <p15:guide id="7" orient="horz" pos="936" userDrawn="1">
          <p15:clr>
            <a:srgbClr val="F26B43"/>
          </p15:clr>
        </p15:guide>
        <p15:guide id="8" orient="horz" pos="2160" userDrawn="1">
          <p15:clr>
            <a:srgbClr val="F26B43"/>
          </p15:clr>
        </p15:guide>
        <p15:guide id="9" orient="horz" pos="288" userDrawn="1">
          <p15:clr>
            <a:srgbClr val="F26B43"/>
          </p15:clr>
        </p15:guide>
        <p15:guide id="10" orient="horz" pos="528" userDrawn="1">
          <p15:clr>
            <a:srgbClr val="F26B43"/>
          </p15:clr>
        </p15:guide>
        <p15:guide id="11" orient="horz" pos="62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2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2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2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27.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2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Kenneth J. Malmberg, PhD</a:t>
            </a:r>
          </a:p>
        </p:txBody>
      </p:sp>
      <p:sp>
        <p:nvSpPr>
          <p:cNvPr id="3" name="Text Placeholder 2"/>
          <p:cNvSpPr>
            <a:spLocks noGrp="1"/>
          </p:cNvSpPr>
          <p:nvPr>
            <p:ph type="body" sz="quarter" idx="11"/>
          </p:nvPr>
        </p:nvSpPr>
        <p:spPr/>
        <p:txBody>
          <a:bodyPr/>
          <a:lstStyle/>
          <a:p>
            <a:r>
              <a:rPr lang="en-US" dirty="0">
                <a:latin typeface="Arial" panose="020B0604020202020204" pitchFamily="34" charset="0"/>
                <a:cs typeface="Arial" panose="020B0604020202020204" pitchFamily="34" charset="0"/>
              </a:rPr>
              <a:t>COGNITIVE PSYCHOLOGY</a:t>
            </a:r>
          </a:p>
        </p:txBody>
      </p:sp>
    </p:spTree>
    <p:custDataLst>
      <p:tags r:id="rId1"/>
    </p:custDataLst>
    <p:extLst>
      <p:ext uri="{BB962C8B-B14F-4D97-AF65-F5344CB8AC3E}">
        <p14:creationId xmlns:p14="http://schemas.microsoft.com/office/powerpoint/2010/main" val="327244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1</a:t>
            </a:r>
          </a:p>
        </p:txBody>
      </p:sp>
      <p:sp>
        <p:nvSpPr>
          <p:cNvPr id="4" name="Content Placeholder 1"/>
          <p:cNvSpPr>
            <a:spLocks noGrp="1"/>
          </p:cNvSpPr>
          <p:nvPr>
            <p:ph sz="quarter" idx="10"/>
          </p:nvPr>
        </p:nvSpPr>
        <p:spPr>
          <a:xfrm>
            <a:off x="304800" y="1137258"/>
            <a:ext cx="11582400" cy="1682142"/>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One of the big ideas in this class is that much of the craziness that we observe in our behavior and the behavior of other is result of the manner in which the cognitive system overcomes limits on the amount and quality of information that has to work with.</a:t>
            </a:r>
          </a:p>
          <a:p>
            <a:endParaRPr lang="en-US" sz="2000" dirty="0">
              <a:latin typeface="Arial"/>
              <a:cs typeface="Arial"/>
            </a:endParaRPr>
          </a:p>
        </p:txBody>
      </p:sp>
      <p:grpSp>
        <p:nvGrpSpPr>
          <p:cNvPr id="11" name="Group 10"/>
          <p:cNvGrpSpPr/>
          <p:nvPr/>
        </p:nvGrpSpPr>
        <p:grpSpPr>
          <a:xfrm>
            <a:off x="596900" y="3146649"/>
            <a:ext cx="1183375" cy="877944"/>
            <a:chOff x="596900" y="2613249"/>
            <a:chExt cx="1183375" cy="877944"/>
          </a:xfrm>
        </p:grpSpPr>
        <p:sp>
          <p:nvSpPr>
            <p:cNvPr id="12" name="Oval 11"/>
            <p:cNvSpPr/>
            <p:nvPr/>
          </p:nvSpPr>
          <p:spPr>
            <a:xfrm>
              <a:off x="596900" y="2667000"/>
              <a:ext cx="292608" cy="292608"/>
            </a:xfrm>
            <a:prstGeom prst="ellipse">
              <a:avLst/>
            </a:prstGeom>
            <a:solidFill>
              <a:srgbClr val="54B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15" name="Oval 14"/>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1850988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2</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Memories are encoded completely and without error.</a:t>
            </a:r>
            <a:endParaRPr lang="en-US" sz="2000" dirty="0">
              <a:latin typeface="Arial"/>
              <a:cs typeface="Arial"/>
            </a:endParaRPr>
          </a:p>
        </p:txBody>
      </p:sp>
      <p:grpSp>
        <p:nvGrpSpPr>
          <p:cNvPr id="16" name="Group 15"/>
          <p:cNvGrpSpPr/>
          <p:nvPr/>
        </p:nvGrpSpPr>
        <p:grpSpPr>
          <a:xfrm>
            <a:off x="596900" y="2613249"/>
            <a:ext cx="1183375" cy="877944"/>
            <a:chOff x="596900" y="2613249"/>
            <a:chExt cx="1183375" cy="877944"/>
          </a:xfrm>
        </p:grpSpPr>
        <p:sp>
          <p:nvSpPr>
            <p:cNvPr id="7" name="Oval 6"/>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13" name="Oval 12"/>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1820764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2</a:t>
            </a:r>
          </a:p>
        </p:txBody>
      </p:sp>
      <p:sp>
        <p:nvSpPr>
          <p:cNvPr id="4" name="Content Placeholder 1"/>
          <p:cNvSpPr>
            <a:spLocks noGrp="1"/>
          </p:cNvSpPr>
          <p:nvPr>
            <p:ph sz="quarter" idx="10"/>
          </p:nvPr>
        </p:nvSpPr>
        <p:spPr>
          <a:xfrm>
            <a:off x="304800" y="1137257"/>
            <a:ext cx="11582400" cy="1094665"/>
          </a:xfrm>
        </p:spPr>
        <p:txBody>
          <a:bodyPr/>
          <a:lstStyle/>
          <a:p>
            <a:r>
              <a:rPr lang="en-US" sz="2000" dirty="0"/>
              <a:t>True or False?</a:t>
            </a:r>
            <a:br>
              <a:rPr lang="en-US" sz="2000" dirty="0"/>
            </a:br>
            <a:r>
              <a:rPr lang="en-US" sz="2000" dirty="0"/>
              <a:t/>
            </a:r>
            <a:br>
              <a:rPr lang="en-US" sz="2000" dirty="0"/>
            </a:br>
            <a:r>
              <a:rPr lang="en-US" sz="2000" dirty="0"/>
              <a:t>Memories are encoded completely and without error.</a:t>
            </a:r>
            <a:endParaRPr lang="en-US" sz="2000" dirty="0">
              <a:latin typeface="Arial"/>
              <a:cs typeface="Arial"/>
            </a:endParaRPr>
          </a:p>
        </p:txBody>
      </p:sp>
      <p:grpSp>
        <p:nvGrpSpPr>
          <p:cNvPr id="11" name="Group 10"/>
          <p:cNvGrpSpPr/>
          <p:nvPr/>
        </p:nvGrpSpPr>
        <p:grpSpPr>
          <a:xfrm>
            <a:off x="596900" y="2613249"/>
            <a:ext cx="1183375" cy="877944"/>
            <a:chOff x="596900" y="2613249"/>
            <a:chExt cx="1183375" cy="877944"/>
          </a:xfrm>
        </p:grpSpPr>
        <p:sp>
          <p:nvSpPr>
            <p:cNvPr id="19" name="Oval 18"/>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22" name="Oval 21"/>
            <p:cNvSpPr/>
            <p:nvPr/>
          </p:nvSpPr>
          <p:spPr>
            <a:xfrm>
              <a:off x="596900" y="3144834"/>
              <a:ext cx="292608" cy="292608"/>
            </a:xfrm>
            <a:prstGeom prst="ellipse">
              <a:avLst/>
            </a:prstGeom>
            <a:solidFill>
              <a:srgbClr val="54B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178444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3</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Our own knowledge of the world affects our experience and therefore what we remember.</a:t>
            </a:r>
            <a:endParaRPr lang="en-US" sz="2000" dirty="0">
              <a:latin typeface="Arial"/>
              <a:cs typeface="Arial"/>
            </a:endParaRPr>
          </a:p>
        </p:txBody>
      </p:sp>
      <p:grpSp>
        <p:nvGrpSpPr>
          <p:cNvPr id="16" name="Group 15"/>
          <p:cNvGrpSpPr/>
          <p:nvPr/>
        </p:nvGrpSpPr>
        <p:grpSpPr>
          <a:xfrm>
            <a:off x="596900" y="2613249"/>
            <a:ext cx="1183375" cy="877944"/>
            <a:chOff x="596900" y="2613249"/>
            <a:chExt cx="1183375" cy="877944"/>
          </a:xfrm>
        </p:grpSpPr>
        <p:sp>
          <p:nvSpPr>
            <p:cNvPr id="7" name="Oval 6"/>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13" name="Oval 12"/>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2243124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3</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Our own knowledge of the world affects our experience and therefore what we remember.</a:t>
            </a:r>
          </a:p>
          <a:p>
            <a:endParaRPr lang="en-US" sz="2000" dirty="0">
              <a:latin typeface="Arial"/>
              <a:cs typeface="Arial"/>
            </a:endParaRPr>
          </a:p>
        </p:txBody>
      </p:sp>
      <p:grpSp>
        <p:nvGrpSpPr>
          <p:cNvPr id="23" name="Group 22"/>
          <p:cNvGrpSpPr/>
          <p:nvPr/>
        </p:nvGrpSpPr>
        <p:grpSpPr>
          <a:xfrm>
            <a:off x="596900" y="2613249"/>
            <a:ext cx="1183375" cy="877944"/>
            <a:chOff x="596900" y="2613249"/>
            <a:chExt cx="1183375" cy="877944"/>
          </a:xfrm>
        </p:grpSpPr>
        <p:sp>
          <p:nvSpPr>
            <p:cNvPr id="24" name="Oval 23"/>
            <p:cNvSpPr/>
            <p:nvPr/>
          </p:nvSpPr>
          <p:spPr>
            <a:xfrm>
              <a:off x="596900" y="2667000"/>
              <a:ext cx="292608" cy="292608"/>
            </a:xfrm>
            <a:prstGeom prst="ellipse">
              <a:avLst/>
            </a:prstGeom>
            <a:solidFill>
              <a:srgbClr val="54B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27" name="Oval 26"/>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4073023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4</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Our memories can be affected by the suggestions of others.</a:t>
            </a:r>
            <a:endParaRPr lang="en-US" sz="2000" dirty="0">
              <a:latin typeface="Arial"/>
              <a:cs typeface="Arial"/>
            </a:endParaRPr>
          </a:p>
        </p:txBody>
      </p:sp>
      <p:grpSp>
        <p:nvGrpSpPr>
          <p:cNvPr id="16" name="Group 15"/>
          <p:cNvGrpSpPr/>
          <p:nvPr/>
        </p:nvGrpSpPr>
        <p:grpSpPr>
          <a:xfrm>
            <a:off x="596900" y="2613249"/>
            <a:ext cx="1183375" cy="877944"/>
            <a:chOff x="596900" y="2613249"/>
            <a:chExt cx="1183375" cy="877944"/>
          </a:xfrm>
        </p:grpSpPr>
        <p:sp>
          <p:nvSpPr>
            <p:cNvPr id="7" name="Oval 6"/>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13" name="Oval 12"/>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2749316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4</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Our memories can be affected by the suggestions of others.</a:t>
            </a:r>
            <a:endParaRPr lang="en-US" sz="2000" dirty="0">
              <a:latin typeface="Arial"/>
              <a:cs typeface="Arial"/>
            </a:endParaRPr>
          </a:p>
        </p:txBody>
      </p:sp>
      <p:grpSp>
        <p:nvGrpSpPr>
          <p:cNvPr id="23" name="Group 22"/>
          <p:cNvGrpSpPr/>
          <p:nvPr/>
        </p:nvGrpSpPr>
        <p:grpSpPr>
          <a:xfrm>
            <a:off x="596900" y="2613249"/>
            <a:ext cx="1183375" cy="877944"/>
            <a:chOff x="596900" y="2613249"/>
            <a:chExt cx="1183375" cy="877944"/>
          </a:xfrm>
        </p:grpSpPr>
        <p:sp>
          <p:nvSpPr>
            <p:cNvPr id="24" name="Oval 23"/>
            <p:cNvSpPr/>
            <p:nvPr/>
          </p:nvSpPr>
          <p:spPr>
            <a:xfrm>
              <a:off x="596900" y="2667000"/>
              <a:ext cx="292608" cy="292608"/>
            </a:xfrm>
            <a:prstGeom prst="ellipse">
              <a:avLst/>
            </a:prstGeom>
            <a:solidFill>
              <a:srgbClr val="54B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27" name="Oval 26"/>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996929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5</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We often read into situations things that did not actually occur.</a:t>
            </a:r>
            <a:endParaRPr lang="en-US" sz="2000" dirty="0">
              <a:latin typeface="Arial"/>
              <a:cs typeface="Arial"/>
            </a:endParaRPr>
          </a:p>
        </p:txBody>
      </p:sp>
      <p:grpSp>
        <p:nvGrpSpPr>
          <p:cNvPr id="16" name="Group 15"/>
          <p:cNvGrpSpPr/>
          <p:nvPr/>
        </p:nvGrpSpPr>
        <p:grpSpPr>
          <a:xfrm>
            <a:off x="596900" y="2613249"/>
            <a:ext cx="1183375" cy="877944"/>
            <a:chOff x="596900" y="2613249"/>
            <a:chExt cx="1183375" cy="877944"/>
          </a:xfrm>
        </p:grpSpPr>
        <p:sp>
          <p:nvSpPr>
            <p:cNvPr id="7" name="Oval 6"/>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13" name="Oval 12"/>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1760714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5</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We often read into situations things that did not actually occur.</a:t>
            </a:r>
            <a:endParaRPr lang="en-US" sz="2000" dirty="0">
              <a:latin typeface="Arial"/>
              <a:cs typeface="Arial"/>
            </a:endParaRPr>
          </a:p>
        </p:txBody>
      </p:sp>
      <p:grpSp>
        <p:nvGrpSpPr>
          <p:cNvPr id="23" name="Group 22"/>
          <p:cNvGrpSpPr/>
          <p:nvPr/>
        </p:nvGrpSpPr>
        <p:grpSpPr>
          <a:xfrm>
            <a:off x="596900" y="2613249"/>
            <a:ext cx="1183375" cy="877944"/>
            <a:chOff x="596900" y="2613249"/>
            <a:chExt cx="1183375" cy="877944"/>
          </a:xfrm>
        </p:grpSpPr>
        <p:sp>
          <p:nvSpPr>
            <p:cNvPr id="24" name="Oval 23"/>
            <p:cNvSpPr/>
            <p:nvPr/>
          </p:nvSpPr>
          <p:spPr>
            <a:xfrm>
              <a:off x="596900" y="2667000"/>
              <a:ext cx="292608" cy="292608"/>
            </a:xfrm>
            <a:prstGeom prst="ellipse">
              <a:avLst/>
            </a:prstGeom>
            <a:solidFill>
              <a:srgbClr val="54B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27" name="Oval 26"/>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1396284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399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Kenneth J. Malmberg, PhD</a:t>
            </a:r>
          </a:p>
        </p:txBody>
      </p:sp>
      <p:sp>
        <p:nvSpPr>
          <p:cNvPr id="3" name="Text Placeholder 2"/>
          <p:cNvSpPr>
            <a:spLocks noGrp="1"/>
          </p:cNvSpPr>
          <p:nvPr>
            <p:ph type="body" sz="quarter" idx="11"/>
          </p:nvPr>
        </p:nvSpPr>
        <p:spPr/>
        <p:txBody>
          <a:bodyPr/>
          <a:lstStyle/>
          <a:p>
            <a:r>
              <a:rPr lang="en-US" dirty="0">
                <a:latin typeface="Arial" panose="020B0604020202020204" pitchFamily="34" charset="0"/>
                <a:cs typeface="Arial" panose="020B0604020202020204" pitchFamily="34" charset="0"/>
              </a:rPr>
              <a:t>INFERENTIAL MEMORY</a:t>
            </a:r>
          </a:p>
        </p:txBody>
      </p:sp>
    </p:spTree>
    <p:custDataLst>
      <p:tags r:id="rId1"/>
    </p:custDataLst>
    <p:extLst>
      <p:ext uri="{BB962C8B-B14F-4D97-AF65-F5344CB8AC3E}">
        <p14:creationId xmlns:p14="http://schemas.microsoft.com/office/powerpoint/2010/main" val="198685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89E1CEC-B60F-134A-8F9F-68A48834678F}"/>
              </a:ext>
            </a:extLst>
          </p:cNvPr>
          <p:cNvSpPr>
            <a:spLocks noGrp="1"/>
          </p:cNvSpPr>
          <p:nvPr>
            <p:ph sz="quarter" idx="10"/>
          </p:nvPr>
        </p:nvSpPr>
        <p:spPr/>
        <p:txBody>
          <a:bodyPr/>
          <a:lstStyle/>
          <a:p>
            <a:pPr marR="1456055">
              <a:spcAft>
                <a:spcPts val="0"/>
              </a:spcAft>
            </a:pPr>
            <a:r>
              <a:rPr lang="en-US" sz="2000" dirty="0"/>
              <a:t>The children’s snowman vanished when the temperature reached 80.</a:t>
            </a:r>
          </a:p>
          <a:p>
            <a:pPr marR="455295">
              <a:spcBef>
                <a:spcPts val="2400"/>
              </a:spcBef>
              <a:spcAft>
                <a:spcPts val="0"/>
              </a:spcAft>
            </a:pPr>
            <a:r>
              <a:rPr lang="en-US" sz="2000" dirty="0"/>
              <a:t>The flimsy shelf weakened under the weight of the books.</a:t>
            </a:r>
          </a:p>
          <a:p>
            <a:pPr>
              <a:spcBef>
                <a:spcPts val="2400"/>
              </a:spcBef>
              <a:spcAft>
                <a:spcPts val="0"/>
              </a:spcAft>
            </a:pPr>
            <a:r>
              <a:rPr lang="en-US" sz="2000" dirty="0"/>
              <a:t>The absent-minded professor didn’t have his car keys.</a:t>
            </a:r>
          </a:p>
          <a:p>
            <a:pPr>
              <a:spcBef>
                <a:spcPts val="2400"/>
              </a:spcBef>
              <a:spcAft>
                <a:spcPts val="0"/>
              </a:spcAft>
            </a:pPr>
            <a:r>
              <a:rPr lang="en-US" sz="2000" dirty="0"/>
              <a:t>The karate champion hit the cinder block.</a:t>
            </a:r>
          </a:p>
          <a:p>
            <a:pPr>
              <a:spcBef>
                <a:spcPts val="2400"/>
              </a:spcBef>
              <a:spcAft>
                <a:spcPts val="0"/>
              </a:spcAft>
            </a:pPr>
            <a:r>
              <a:rPr lang="en-US" sz="2000" dirty="0"/>
              <a:t>The new baby stayed awake all night.</a:t>
            </a:r>
          </a:p>
          <a:p>
            <a:pPr marL="12700">
              <a:lnSpc>
                <a:spcPct val="100000"/>
              </a:lnSpc>
              <a:spcBef>
                <a:spcPts val="2400"/>
              </a:spcBef>
            </a:pPr>
            <a:endParaRPr lang="en-US" spc="-135" dirty="0"/>
          </a:p>
          <a:p>
            <a:endParaRPr lang="en-US" dirty="0"/>
          </a:p>
        </p:txBody>
      </p:sp>
      <p:sp>
        <p:nvSpPr>
          <p:cNvPr id="3" name="Text Placeholder 2">
            <a:extLst>
              <a:ext uri="{FF2B5EF4-FFF2-40B4-BE49-F238E27FC236}">
                <a16:creationId xmlns:a16="http://schemas.microsoft.com/office/drawing/2014/main" id="{B60FAE5A-6C1C-C24B-B814-C11EBE5716A0}"/>
              </a:ext>
            </a:extLst>
          </p:cNvPr>
          <p:cNvSpPr>
            <a:spLocks noGrp="1"/>
          </p:cNvSpPr>
          <p:nvPr>
            <p:ph type="body" sz="quarter" idx="11"/>
          </p:nvPr>
        </p:nvSpPr>
        <p:spPr>
          <a:xfrm>
            <a:off x="152400" y="12700"/>
            <a:ext cx="11887200" cy="774405"/>
          </a:xfrm>
        </p:spPr>
        <p:txBody>
          <a:bodyPr/>
          <a:lstStyle/>
          <a:p>
            <a:r>
              <a:rPr lang="en-US" dirty="0"/>
              <a:t>Making Inferences: Examples</a:t>
            </a:r>
          </a:p>
        </p:txBody>
      </p:sp>
    </p:spTree>
    <p:custDataLst>
      <p:tags r:id="rId1"/>
    </p:custDataLst>
    <p:extLst>
      <p:ext uri="{BB962C8B-B14F-4D97-AF65-F5344CB8AC3E}">
        <p14:creationId xmlns:p14="http://schemas.microsoft.com/office/powerpoint/2010/main" val="1305401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412834-DE06-FF43-A022-34C48E269CA1}"/>
              </a:ext>
            </a:extLst>
          </p:cNvPr>
          <p:cNvSpPr>
            <a:spLocks noGrp="1"/>
          </p:cNvSpPr>
          <p:nvPr>
            <p:ph sz="quarter" idx="10"/>
          </p:nvPr>
        </p:nvSpPr>
        <p:spPr/>
        <p:txBody>
          <a:bodyPr/>
          <a:lstStyle/>
          <a:p>
            <a:pPr marR="328930">
              <a:lnSpc>
                <a:spcPct val="100000"/>
              </a:lnSpc>
              <a:spcAft>
                <a:spcPts val="0"/>
              </a:spcAft>
              <a:tabLst>
                <a:tab pos="4002404" algn="l"/>
              </a:tabLst>
            </a:pPr>
            <a:r>
              <a:rPr lang="en-US" sz="2000" dirty="0">
                <a:solidFill>
                  <a:srgbClr val="232F3F"/>
                </a:solidFill>
              </a:rPr>
              <a:t>The flimsy shelf  ______________	under the weight of the books.</a:t>
            </a:r>
          </a:p>
          <a:p>
            <a:pPr marR="960119">
              <a:lnSpc>
                <a:spcPct val="100000"/>
              </a:lnSpc>
              <a:spcBef>
                <a:spcPts val="2400"/>
              </a:spcBef>
              <a:spcAft>
                <a:spcPts val="0"/>
              </a:spcAft>
              <a:tabLst>
                <a:tab pos="5436870" algn="l"/>
              </a:tabLst>
            </a:pPr>
            <a:r>
              <a:rPr lang="en-US" sz="2000" dirty="0">
                <a:solidFill>
                  <a:srgbClr val="232F3F"/>
                </a:solidFill>
              </a:rPr>
              <a:t>The children’s snowman  _________________	when the temperature reached 80.</a:t>
            </a:r>
          </a:p>
          <a:p>
            <a:pPr>
              <a:lnSpc>
                <a:spcPct val="100000"/>
              </a:lnSpc>
              <a:spcBef>
                <a:spcPts val="2400"/>
              </a:spcBef>
              <a:spcAft>
                <a:spcPts val="0"/>
              </a:spcAft>
            </a:pPr>
            <a:r>
              <a:rPr lang="en-US" sz="2000" dirty="0">
                <a:solidFill>
                  <a:srgbClr val="232F3F"/>
                </a:solidFill>
              </a:rPr>
              <a:t>The absent-minded professor didn’t have his car keys.</a:t>
            </a:r>
          </a:p>
          <a:p>
            <a:pPr>
              <a:lnSpc>
                <a:spcPct val="100000"/>
              </a:lnSpc>
              <a:spcBef>
                <a:spcPts val="2400"/>
              </a:spcBef>
              <a:spcAft>
                <a:spcPts val="0"/>
              </a:spcAft>
              <a:tabLst>
                <a:tab pos="4491355" algn="l"/>
              </a:tabLst>
            </a:pPr>
            <a:r>
              <a:rPr lang="en-US" sz="2000" dirty="0">
                <a:solidFill>
                  <a:srgbClr val="232F3F"/>
                </a:solidFill>
              </a:rPr>
              <a:t>The new baby  __________________	all night.</a:t>
            </a:r>
          </a:p>
          <a:p>
            <a:pPr>
              <a:spcBef>
                <a:spcPts val="2400"/>
              </a:spcBef>
              <a:spcAft>
                <a:spcPts val="0"/>
              </a:spcAft>
              <a:tabLst>
                <a:tab pos="4491355" algn="l"/>
              </a:tabLst>
            </a:pPr>
            <a:r>
              <a:rPr lang="en-US" sz="2000" dirty="0">
                <a:solidFill>
                  <a:srgbClr val="232F3F"/>
                </a:solidFill>
              </a:rPr>
              <a:t>The karate champion  _____________	the cinder block.</a:t>
            </a:r>
          </a:p>
          <a:p>
            <a:pPr marL="12700">
              <a:lnSpc>
                <a:spcPct val="100000"/>
              </a:lnSpc>
              <a:spcBef>
                <a:spcPts val="2400"/>
              </a:spcBef>
              <a:tabLst>
                <a:tab pos="4491355" algn="l"/>
              </a:tabLst>
            </a:pPr>
            <a:endParaRPr lang="en-US" spc="-75" dirty="0"/>
          </a:p>
          <a:p>
            <a:endParaRPr lang="en-US" dirty="0"/>
          </a:p>
        </p:txBody>
      </p:sp>
      <p:sp>
        <p:nvSpPr>
          <p:cNvPr id="3" name="Text Placeholder 2">
            <a:extLst>
              <a:ext uri="{FF2B5EF4-FFF2-40B4-BE49-F238E27FC236}">
                <a16:creationId xmlns:a16="http://schemas.microsoft.com/office/drawing/2014/main" id="{B8A85CF8-D264-A34C-9D25-EB25FFC9BD4F}"/>
              </a:ext>
            </a:extLst>
          </p:cNvPr>
          <p:cNvSpPr>
            <a:spLocks noGrp="1"/>
          </p:cNvSpPr>
          <p:nvPr>
            <p:ph type="body" sz="quarter" idx="11"/>
          </p:nvPr>
        </p:nvSpPr>
        <p:spPr>
          <a:xfrm>
            <a:off x="152400" y="12700"/>
            <a:ext cx="11887200" cy="774405"/>
          </a:xfrm>
        </p:spPr>
        <p:txBody>
          <a:bodyPr/>
          <a:lstStyle/>
          <a:p>
            <a:r>
              <a:rPr lang="en-US" dirty="0"/>
              <a:t>Making Inferences: Test</a:t>
            </a:r>
          </a:p>
        </p:txBody>
      </p:sp>
    </p:spTree>
    <p:custDataLst>
      <p:tags r:id="rId1"/>
    </p:custDataLst>
    <p:extLst>
      <p:ext uri="{BB962C8B-B14F-4D97-AF65-F5344CB8AC3E}">
        <p14:creationId xmlns:p14="http://schemas.microsoft.com/office/powerpoint/2010/main" val="338904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7DCE9A-7CE3-6A4D-BC1A-7BA7EE3B7EDE}"/>
              </a:ext>
            </a:extLst>
          </p:cNvPr>
          <p:cNvSpPr>
            <a:spLocks noGrp="1"/>
          </p:cNvSpPr>
          <p:nvPr>
            <p:ph sz="quarter" idx="10"/>
          </p:nvPr>
        </p:nvSpPr>
        <p:spPr/>
        <p:txBody>
          <a:bodyPr/>
          <a:lstStyle/>
          <a:p>
            <a:pPr marL="12700" marR="144780">
              <a:lnSpc>
                <a:spcPct val="150000"/>
              </a:lnSpc>
              <a:spcAft>
                <a:spcPts val="0"/>
              </a:spcAft>
            </a:pPr>
            <a:r>
              <a:rPr lang="en-US" sz="2000" dirty="0"/>
              <a:t>The children’s snowman vanished when the temperature reached 80.</a:t>
            </a:r>
          </a:p>
          <a:p>
            <a:pPr marL="12700" marR="144780">
              <a:lnSpc>
                <a:spcPct val="150000"/>
              </a:lnSpc>
              <a:spcAft>
                <a:spcPts val="0"/>
              </a:spcAft>
            </a:pPr>
            <a:r>
              <a:rPr lang="en-US" sz="2000" dirty="0"/>
              <a:t>The flimsy shelf weakened under the weight of the books.</a:t>
            </a:r>
          </a:p>
          <a:p>
            <a:pPr marL="12700">
              <a:lnSpc>
                <a:spcPct val="150000"/>
              </a:lnSpc>
              <a:spcBef>
                <a:spcPts val="530"/>
              </a:spcBef>
              <a:spcAft>
                <a:spcPts val="0"/>
              </a:spcAft>
            </a:pPr>
            <a:r>
              <a:rPr lang="en-US" sz="2000" dirty="0"/>
              <a:t>The absent-minded professor didn’t have his car keys.</a:t>
            </a:r>
          </a:p>
          <a:p>
            <a:pPr marL="12700" marR="3279140">
              <a:lnSpc>
                <a:spcPct val="150000"/>
              </a:lnSpc>
              <a:spcAft>
                <a:spcPts val="0"/>
              </a:spcAft>
            </a:pPr>
            <a:r>
              <a:rPr lang="en-US" sz="2000" dirty="0"/>
              <a:t>The karate champion hit the cinder block.</a:t>
            </a:r>
          </a:p>
          <a:p>
            <a:pPr marL="12700" marR="3279140">
              <a:lnSpc>
                <a:spcPct val="150000"/>
              </a:lnSpc>
              <a:spcAft>
                <a:spcPts val="0"/>
              </a:spcAft>
            </a:pPr>
            <a:r>
              <a:rPr lang="en-US" sz="2000" dirty="0"/>
              <a:t>The new baby stayed awake all night.</a:t>
            </a:r>
          </a:p>
          <a:p>
            <a:pPr>
              <a:lnSpc>
                <a:spcPct val="100000"/>
              </a:lnSpc>
              <a:spcBef>
                <a:spcPts val="0"/>
              </a:spcBef>
              <a:spcAft>
                <a:spcPts val="0"/>
              </a:spcAft>
            </a:pPr>
            <a:endParaRPr lang="en-US" sz="2000" dirty="0"/>
          </a:p>
          <a:p>
            <a:pPr marL="12700">
              <a:lnSpc>
                <a:spcPct val="100000"/>
              </a:lnSpc>
              <a:spcAft>
                <a:spcPts val="0"/>
              </a:spcAft>
            </a:pPr>
            <a:r>
              <a:rPr lang="en-US" sz="2000" b="1" dirty="0"/>
              <a:t>Most common errors:</a:t>
            </a:r>
          </a:p>
          <a:p>
            <a:pPr marL="12700" marR="5080">
              <a:spcBef>
                <a:spcPts val="670"/>
              </a:spcBef>
              <a:spcAft>
                <a:spcPts val="0"/>
              </a:spcAft>
            </a:pPr>
            <a:r>
              <a:rPr lang="en-US" sz="2000" i="1" dirty="0"/>
              <a:t>Vanished</a:t>
            </a:r>
            <a:r>
              <a:rPr lang="en-US" sz="2000" dirty="0"/>
              <a:t> became </a:t>
            </a:r>
            <a:r>
              <a:rPr lang="en-US" sz="2000" i="1" dirty="0"/>
              <a:t>melted,</a:t>
            </a:r>
            <a:r>
              <a:rPr lang="en-US" sz="2000" dirty="0"/>
              <a:t> </a:t>
            </a:r>
            <a:r>
              <a:rPr lang="en-US" sz="2000" i="1" dirty="0"/>
              <a:t>weakened </a:t>
            </a:r>
            <a:r>
              <a:rPr lang="en-US" sz="2000" dirty="0"/>
              <a:t>became </a:t>
            </a:r>
            <a:r>
              <a:rPr lang="en-US" sz="2000" i="1" dirty="0"/>
              <a:t>collapsed, didn’t have </a:t>
            </a:r>
            <a:r>
              <a:rPr lang="en-US" sz="2000" dirty="0"/>
              <a:t>became </a:t>
            </a:r>
            <a:r>
              <a:rPr lang="en-US" sz="2000" i="1" dirty="0"/>
              <a:t>lost, hit </a:t>
            </a:r>
            <a:r>
              <a:rPr lang="en-US" sz="2000" dirty="0"/>
              <a:t>became </a:t>
            </a:r>
            <a:r>
              <a:rPr lang="en-US" sz="2000" i="1" dirty="0"/>
              <a:t>broke</a:t>
            </a:r>
            <a:r>
              <a:rPr lang="en-US" sz="2000" dirty="0"/>
              <a:t> or </a:t>
            </a:r>
            <a:r>
              <a:rPr lang="en-US" sz="2000" i="1" dirty="0"/>
              <a:t>smashed, stayed awake </a:t>
            </a:r>
            <a:r>
              <a:rPr lang="en-US" sz="2000" dirty="0"/>
              <a:t>became </a:t>
            </a:r>
            <a:r>
              <a:rPr lang="en-US" sz="2000" i="1" dirty="0"/>
              <a:t>cried.</a:t>
            </a:r>
          </a:p>
          <a:p>
            <a:endParaRPr lang="en-US" dirty="0"/>
          </a:p>
        </p:txBody>
      </p:sp>
      <p:sp>
        <p:nvSpPr>
          <p:cNvPr id="3" name="Text Placeholder 2">
            <a:extLst>
              <a:ext uri="{FF2B5EF4-FFF2-40B4-BE49-F238E27FC236}">
                <a16:creationId xmlns:a16="http://schemas.microsoft.com/office/drawing/2014/main" id="{95914DD9-5A6E-BE47-8952-8EDDC1543CF4}"/>
              </a:ext>
            </a:extLst>
          </p:cNvPr>
          <p:cNvSpPr>
            <a:spLocks noGrp="1"/>
          </p:cNvSpPr>
          <p:nvPr>
            <p:ph type="body" sz="quarter" idx="11"/>
          </p:nvPr>
        </p:nvSpPr>
        <p:spPr>
          <a:xfrm>
            <a:off x="152400" y="12700"/>
            <a:ext cx="11887200" cy="774405"/>
          </a:xfrm>
        </p:spPr>
        <p:txBody>
          <a:bodyPr/>
          <a:lstStyle/>
          <a:p>
            <a:r>
              <a:rPr lang="en-US" dirty="0"/>
              <a:t>Typical Inferential Errors</a:t>
            </a:r>
          </a:p>
        </p:txBody>
      </p:sp>
    </p:spTree>
    <p:custDataLst>
      <p:tags r:id="rId1"/>
    </p:custDataLst>
    <p:extLst>
      <p:ext uri="{BB962C8B-B14F-4D97-AF65-F5344CB8AC3E}">
        <p14:creationId xmlns:p14="http://schemas.microsoft.com/office/powerpoint/2010/main" val="1244310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269ACF-F469-FB43-A18A-2D892B80A0D3}"/>
              </a:ext>
            </a:extLst>
          </p:cNvPr>
          <p:cNvSpPr>
            <a:spLocks noGrp="1"/>
          </p:cNvSpPr>
          <p:nvPr>
            <p:ph sz="quarter" idx="10"/>
          </p:nvPr>
        </p:nvSpPr>
        <p:spPr/>
        <p:txBody>
          <a:bodyPr/>
          <a:lstStyle/>
          <a:p>
            <a:pPr marL="12700"/>
            <a:r>
              <a:rPr lang="en-US" sz="2000" dirty="0"/>
              <a:t>The errors are based on pragmatic inferences.</a:t>
            </a:r>
          </a:p>
          <a:p>
            <a:pPr marL="12700">
              <a:spcBef>
                <a:spcPts val="525"/>
              </a:spcBef>
            </a:pPr>
            <a:r>
              <a:rPr lang="en-US" sz="2000" dirty="0"/>
              <a:t>This occurs when reading a sentence leads a person to expect something that is not explicitly stated.</a:t>
            </a:r>
          </a:p>
          <a:p>
            <a:pPr marL="12700"/>
            <a:r>
              <a:rPr lang="en-US" sz="2000" b="1" dirty="0" err="1" smtClean="0"/>
              <a:t>Bransford</a:t>
            </a:r>
            <a:r>
              <a:rPr lang="en-US" sz="2000" b="1" dirty="0" smtClean="0"/>
              <a:t> </a:t>
            </a:r>
            <a:r>
              <a:rPr lang="en-US" sz="2000" b="1" dirty="0"/>
              <a:t>&amp; Johnson (1973)</a:t>
            </a:r>
          </a:p>
          <a:p>
            <a:pPr marL="355600" indent="-342900">
              <a:spcBef>
                <a:spcPts val="465"/>
              </a:spcBef>
              <a:buFont typeface="Arial" panose="020B0604020202020204" pitchFamily="34" charset="0"/>
              <a:buChar char="•"/>
            </a:pPr>
            <a:r>
              <a:rPr lang="en-US" sz="2000" i="1" dirty="0"/>
              <a:t>Control Group: </a:t>
            </a:r>
            <a:r>
              <a:rPr lang="en-US" sz="2000" dirty="0"/>
              <a:t>John was trying to fix the birdhouse.  He was looking for the nail when his father came out to watch him and help him do the work.</a:t>
            </a:r>
          </a:p>
          <a:p>
            <a:pPr marL="355600" marR="146685" indent="-342900">
              <a:spcBef>
                <a:spcPts val="430"/>
              </a:spcBef>
              <a:buFont typeface="Arial" panose="020B0604020202020204" pitchFamily="34" charset="0"/>
              <a:buChar char="•"/>
            </a:pPr>
            <a:r>
              <a:rPr lang="en-US" sz="2000" i="1" dirty="0"/>
              <a:t>Experimental Group: </a:t>
            </a:r>
            <a:r>
              <a:rPr lang="en-US" sz="2000" dirty="0"/>
              <a:t>John was trying to fix the birdhouse.  He was pounding the nail when his father came out to watch him and help him do the work.</a:t>
            </a:r>
          </a:p>
          <a:p>
            <a:pPr marL="355600" indent="-342900">
              <a:buFont typeface="Arial" panose="020B0604020202020204" pitchFamily="34" charset="0"/>
              <a:buChar char="•"/>
            </a:pPr>
            <a:r>
              <a:rPr lang="en-US" sz="2000" i="1" dirty="0"/>
              <a:t>Test:</a:t>
            </a:r>
            <a:r>
              <a:rPr lang="en-US" sz="2000" dirty="0"/>
              <a:t>  Experimental Group: John was using a hammer to fix the birdhouse when his father came out to watch him and help him do the work.</a:t>
            </a:r>
          </a:p>
          <a:p>
            <a:endParaRPr lang="en-US" dirty="0"/>
          </a:p>
        </p:txBody>
      </p:sp>
      <p:sp>
        <p:nvSpPr>
          <p:cNvPr id="3" name="Text Placeholder 2">
            <a:extLst>
              <a:ext uri="{FF2B5EF4-FFF2-40B4-BE49-F238E27FC236}">
                <a16:creationId xmlns:a16="http://schemas.microsoft.com/office/drawing/2014/main" id="{BCD5A2C4-EF2A-4040-A017-16FBC0D56DBE}"/>
              </a:ext>
            </a:extLst>
          </p:cNvPr>
          <p:cNvSpPr>
            <a:spLocks noGrp="1"/>
          </p:cNvSpPr>
          <p:nvPr>
            <p:ph type="body" sz="quarter" idx="11"/>
          </p:nvPr>
        </p:nvSpPr>
        <p:spPr>
          <a:xfrm>
            <a:off x="152400" y="12700"/>
            <a:ext cx="11887200" cy="774405"/>
          </a:xfrm>
        </p:spPr>
        <p:txBody>
          <a:bodyPr/>
          <a:lstStyle/>
          <a:p>
            <a:r>
              <a:rPr lang="en-US" dirty="0"/>
              <a:t>Pragmatic Inference Experiment </a:t>
            </a:r>
          </a:p>
        </p:txBody>
      </p:sp>
    </p:spTree>
    <p:custDataLst>
      <p:tags r:id="rId1"/>
    </p:custDataLst>
    <p:extLst>
      <p:ext uri="{BB962C8B-B14F-4D97-AF65-F5344CB8AC3E}">
        <p14:creationId xmlns:p14="http://schemas.microsoft.com/office/powerpoint/2010/main" val="4007441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269ACF-F469-FB43-A18A-2D892B80A0D3}"/>
              </a:ext>
            </a:extLst>
          </p:cNvPr>
          <p:cNvSpPr>
            <a:spLocks noGrp="1"/>
          </p:cNvSpPr>
          <p:nvPr>
            <p:ph sz="quarter" idx="10"/>
          </p:nvPr>
        </p:nvSpPr>
        <p:spPr/>
        <p:txBody>
          <a:bodyPr/>
          <a:lstStyle/>
          <a:p>
            <a:pPr marL="12700"/>
            <a:r>
              <a:rPr lang="en-US" sz="2000" dirty="0"/>
              <a:t>The errors are based on pragmatic inferences.</a:t>
            </a:r>
          </a:p>
          <a:p>
            <a:pPr marL="12700">
              <a:spcBef>
                <a:spcPts val="525"/>
              </a:spcBef>
            </a:pPr>
            <a:r>
              <a:rPr lang="en-US" sz="2000" dirty="0"/>
              <a:t>This occurs when reading a sentence leads a person to expect something that is not explicitly stated.</a:t>
            </a:r>
          </a:p>
          <a:p>
            <a:pPr marL="12700"/>
            <a:r>
              <a:rPr lang="en-US" sz="2000" b="1" dirty="0" err="1"/>
              <a:t>Bransford</a:t>
            </a:r>
            <a:r>
              <a:rPr lang="en-US" sz="2000" b="1" dirty="0"/>
              <a:t> &amp; Johnson (1973)</a:t>
            </a:r>
          </a:p>
          <a:p>
            <a:endParaRPr lang="en-US" dirty="0"/>
          </a:p>
        </p:txBody>
      </p:sp>
      <p:sp>
        <p:nvSpPr>
          <p:cNvPr id="3" name="Text Placeholder 2">
            <a:extLst>
              <a:ext uri="{FF2B5EF4-FFF2-40B4-BE49-F238E27FC236}">
                <a16:creationId xmlns:a16="http://schemas.microsoft.com/office/drawing/2014/main" id="{BCD5A2C4-EF2A-4040-A017-16FBC0D56DBE}"/>
              </a:ext>
            </a:extLst>
          </p:cNvPr>
          <p:cNvSpPr>
            <a:spLocks noGrp="1"/>
          </p:cNvSpPr>
          <p:nvPr>
            <p:ph type="body" sz="quarter" idx="11"/>
          </p:nvPr>
        </p:nvSpPr>
        <p:spPr>
          <a:xfrm>
            <a:off x="152400" y="12700"/>
            <a:ext cx="11887200" cy="774405"/>
          </a:xfrm>
        </p:spPr>
        <p:txBody>
          <a:bodyPr/>
          <a:lstStyle/>
          <a:p>
            <a:r>
              <a:rPr lang="en-US" dirty="0"/>
              <a:t>Pragmatic Inference: Experiment Design</a:t>
            </a:r>
          </a:p>
        </p:txBody>
      </p:sp>
      <p:sp>
        <p:nvSpPr>
          <p:cNvPr id="4" name="object 3">
            <a:extLst>
              <a:ext uri="{FF2B5EF4-FFF2-40B4-BE49-F238E27FC236}">
                <a16:creationId xmlns:a16="http://schemas.microsoft.com/office/drawing/2014/main" id="{BBD1D7F0-6BCF-3D46-8A3B-9F02D1D4A26B}"/>
              </a:ext>
            </a:extLst>
          </p:cNvPr>
          <p:cNvSpPr/>
          <p:nvPr/>
        </p:nvSpPr>
        <p:spPr>
          <a:xfrm>
            <a:off x="2443671" y="2835488"/>
            <a:ext cx="7297229" cy="3641512"/>
          </a:xfrm>
          <a:prstGeom prst="rect">
            <a:avLst/>
          </a:prstGeom>
          <a:blipFill>
            <a:blip r:embed="rId4" cstate="print"/>
            <a:stretch>
              <a:fillRect/>
            </a:stretch>
          </a:blipFill>
        </p:spPr>
        <p:txBody>
          <a:bodyPr wrap="square" lIns="0" tIns="0" rIns="0" bIns="0" rtlCol="0"/>
          <a:lstStyle/>
          <a:p>
            <a:endParaRPr/>
          </a:p>
        </p:txBody>
      </p:sp>
    </p:spTree>
    <p:custDataLst>
      <p:tags r:id="rId1"/>
    </p:custDataLst>
    <p:extLst>
      <p:ext uri="{BB962C8B-B14F-4D97-AF65-F5344CB8AC3E}">
        <p14:creationId xmlns:p14="http://schemas.microsoft.com/office/powerpoint/2010/main" val="3479337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E34D5E-15D5-6D4B-ABF0-FB0CE4812A25}"/>
              </a:ext>
            </a:extLst>
          </p:cNvPr>
          <p:cNvSpPr>
            <a:spLocks noGrp="1"/>
          </p:cNvSpPr>
          <p:nvPr>
            <p:ph sz="quarter" idx="10"/>
          </p:nvPr>
        </p:nvSpPr>
        <p:spPr>
          <a:xfrm>
            <a:off x="304800" y="1143000"/>
            <a:ext cx="11582400" cy="5334000"/>
          </a:xfrm>
        </p:spPr>
        <p:txBody>
          <a:bodyPr/>
          <a:lstStyle/>
          <a:p>
            <a:pPr marL="12700"/>
            <a:r>
              <a:rPr lang="en-US" sz="2000" dirty="0"/>
              <a:t>The errors are based on pragmatic inferences.</a:t>
            </a:r>
          </a:p>
          <a:p>
            <a:pPr marL="12700">
              <a:spcBef>
                <a:spcPts val="525"/>
              </a:spcBef>
            </a:pPr>
            <a:r>
              <a:rPr lang="en-US" sz="2000" dirty="0"/>
              <a:t>This occurs when reading a sentence leads a person to expect something that is not explicitly stated.</a:t>
            </a:r>
          </a:p>
          <a:p>
            <a:endParaRPr lang="en-US" dirty="0"/>
          </a:p>
        </p:txBody>
      </p:sp>
      <p:sp>
        <p:nvSpPr>
          <p:cNvPr id="3" name="Text Placeholder 2">
            <a:extLst>
              <a:ext uri="{FF2B5EF4-FFF2-40B4-BE49-F238E27FC236}">
                <a16:creationId xmlns:a16="http://schemas.microsoft.com/office/drawing/2014/main" id="{5C182262-5D0C-BD41-81D6-BB6141AB772E}"/>
              </a:ext>
            </a:extLst>
          </p:cNvPr>
          <p:cNvSpPr>
            <a:spLocks noGrp="1"/>
          </p:cNvSpPr>
          <p:nvPr>
            <p:ph type="body" sz="quarter" idx="11"/>
          </p:nvPr>
        </p:nvSpPr>
        <p:spPr>
          <a:xfrm>
            <a:off x="152400" y="12700"/>
            <a:ext cx="11887200" cy="774405"/>
          </a:xfrm>
        </p:spPr>
        <p:txBody>
          <a:bodyPr/>
          <a:lstStyle/>
          <a:p>
            <a:r>
              <a:rPr lang="en-US" dirty="0"/>
              <a:t>Pragmatic Inference and Perception</a:t>
            </a:r>
          </a:p>
        </p:txBody>
      </p:sp>
      <p:grpSp>
        <p:nvGrpSpPr>
          <p:cNvPr id="4" name="Group 3">
            <a:extLst>
              <a:ext uri="{FF2B5EF4-FFF2-40B4-BE49-F238E27FC236}">
                <a16:creationId xmlns:a16="http://schemas.microsoft.com/office/drawing/2014/main" id="{0B41245C-6EE8-6345-8470-8DA74B8E51F9}"/>
              </a:ext>
            </a:extLst>
          </p:cNvPr>
          <p:cNvGrpSpPr/>
          <p:nvPr/>
        </p:nvGrpSpPr>
        <p:grpSpPr>
          <a:xfrm>
            <a:off x="3171105" y="2751102"/>
            <a:ext cx="5849789" cy="695396"/>
            <a:chOff x="3655390" y="1520477"/>
            <a:chExt cx="5849789" cy="695396"/>
          </a:xfrm>
        </p:grpSpPr>
        <p:sp>
          <p:nvSpPr>
            <p:cNvPr id="5" name="Text Placeholder 22">
              <a:extLst>
                <a:ext uri="{FF2B5EF4-FFF2-40B4-BE49-F238E27FC236}">
                  <a16:creationId xmlns:a16="http://schemas.microsoft.com/office/drawing/2014/main" id="{C8591E76-CC04-F54D-B4C1-C39303A49708}"/>
                </a:ext>
              </a:extLst>
            </p:cNvPr>
            <p:cNvSpPr txBox="1">
              <a:spLocks/>
            </p:cNvSpPr>
            <p:nvPr/>
          </p:nvSpPr>
          <p:spPr>
            <a:xfrm>
              <a:off x="3950223" y="1520477"/>
              <a:ext cx="5554956" cy="692468"/>
            </a:xfrm>
            <a:prstGeom prst="rect">
              <a:avLst/>
            </a:prstGeom>
          </p:spPr>
          <p:txBody>
            <a:bodyPr anchor="ctr"/>
            <a:lstStyle>
              <a:lvl1pPr marL="0" indent="0" algn="l" defTabSz="914400" rtl="0" eaLnBrk="1" latinLnBrk="0" hangingPunct="1">
                <a:spcBef>
                  <a:spcPts val="1200"/>
                </a:spcBef>
                <a:spcAft>
                  <a:spcPts val="1200"/>
                </a:spcAft>
                <a:buFont typeface="Arial" pitchFamily="34" charset="0"/>
                <a:buNone/>
                <a:defRPr sz="1400" b="0" kern="1200" baseline="0">
                  <a:solidFill>
                    <a:srgbClr val="323334"/>
                  </a:solidFill>
                  <a:latin typeface="Arial" panose="020B0604020202020204" pitchFamily="34" charset="0"/>
                  <a:ea typeface="Open Sans" panose="020B0606030504020204" pitchFamily="34" charset="0"/>
                  <a:cs typeface="Arial" panose="020B0604020202020204" pitchFamily="34" charset="0"/>
                </a:defRPr>
              </a:lvl1pPr>
              <a:lvl2pPr marL="285750" indent="-285750" algn="l" defTabSz="914400" rtl="0" eaLnBrk="1" latinLnBrk="0" hangingPunct="1">
                <a:spcBef>
                  <a:spcPts val="1200"/>
                </a:spcBef>
                <a:spcAft>
                  <a:spcPts val="1200"/>
                </a:spcAft>
                <a:buFont typeface="Wingdings" pitchFamily="2" charset="2"/>
                <a:buChar char="§"/>
                <a:defRPr sz="1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l" defTabSz="914400" rtl="0" eaLnBrk="1" latinLnBrk="0" hangingPunct="1">
                <a:spcBef>
                  <a:spcPct val="20000"/>
                </a:spcBef>
                <a:buFont typeface="Arial" pitchFamily="34" charset="0"/>
                <a:buNone/>
                <a:defRPr sz="1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33679">
                <a:lnSpc>
                  <a:spcPct val="100000"/>
                </a:lnSpc>
                <a:spcBef>
                  <a:spcPts val="1820"/>
                </a:spcBef>
              </a:pPr>
              <a:r>
                <a:rPr lang="en-US" dirty="0"/>
                <a:t>How does this relate to Helmholtz’s unconscious inference?</a:t>
              </a:r>
            </a:p>
          </p:txBody>
        </p:sp>
        <p:sp>
          <p:nvSpPr>
            <p:cNvPr id="6" name="Rectangle 5">
              <a:extLst>
                <a:ext uri="{FF2B5EF4-FFF2-40B4-BE49-F238E27FC236}">
                  <a16:creationId xmlns:a16="http://schemas.microsoft.com/office/drawing/2014/main" id="{FEC736B5-071E-AE43-957A-00BEEDBAAF93}"/>
                </a:ext>
              </a:extLst>
            </p:cNvPr>
            <p:cNvSpPr/>
            <p:nvPr/>
          </p:nvSpPr>
          <p:spPr>
            <a:xfrm>
              <a:off x="3950223" y="1520477"/>
              <a:ext cx="5148555" cy="695396"/>
            </a:xfrm>
            <a:prstGeom prst="rect">
              <a:avLst/>
            </a:prstGeom>
            <a:noFill/>
            <a:ln w="12700">
              <a:solidFill>
                <a:srgbClr val="2936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atin typeface="Arial" panose="020B0604020202020204" pitchFamily="34" charset="0"/>
                <a:cs typeface="Arial" panose="020B0604020202020204" pitchFamily="34" charset="0"/>
              </a:endParaRPr>
            </a:p>
          </p:txBody>
        </p:sp>
        <p:grpSp>
          <p:nvGrpSpPr>
            <p:cNvPr id="7" name="Group 6">
              <a:extLst>
                <a:ext uri="{FF2B5EF4-FFF2-40B4-BE49-F238E27FC236}">
                  <a16:creationId xmlns:a16="http://schemas.microsoft.com/office/drawing/2014/main" id="{D53D13C3-73C9-5940-9651-B8D592F3479A}"/>
                </a:ext>
              </a:extLst>
            </p:cNvPr>
            <p:cNvGrpSpPr/>
            <p:nvPr/>
          </p:nvGrpSpPr>
          <p:grpSpPr>
            <a:xfrm>
              <a:off x="3655390" y="1520477"/>
              <a:ext cx="494104" cy="692468"/>
              <a:chOff x="304800" y="4028077"/>
              <a:chExt cx="494104" cy="692468"/>
            </a:xfrm>
          </p:grpSpPr>
          <p:sp>
            <p:nvSpPr>
              <p:cNvPr id="8" name="Hexagon 25">
                <a:extLst>
                  <a:ext uri="{FF2B5EF4-FFF2-40B4-BE49-F238E27FC236}">
                    <a16:creationId xmlns:a16="http://schemas.microsoft.com/office/drawing/2014/main" id="{D06BA54F-6A66-7147-BD36-974B97ACCB76}"/>
                  </a:ext>
                </a:extLst>
              </p:cNvPr>
              <p:cNvSpPr/>
              <p:nvPr/>
            </p:nvSpPr>
            <p:spPr>
              <a:xfrm rot="5400000">
                <a:off x="311715" y="4138583"/>
                <a:ext cx="462519" cy="455129"/>
              </a:xfrm>
              <a:prstGeom prst="teardrop">
                <a:avLst/>
              </a:prstGeom>
              <a:solidFill>
                <a:srgbClr val="29374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9" name="TextBox 8">
                <a:extLst>
                  <a:ext uri="{FF2B5EF4-FFF2-40B4-BE49-F238E27FC236}">
                    <a16:creationId xmlns:a16="http://schemas.microsoft.com/office/drawing/2014/main" id="{BDDF3CD2-CE01-B844-BF9A-AAA0DBBC9309}"/>
                  </a:ext>
                </a:extLst>
              </p:cNvPr>
              <p:cNvSpPr txBox="1"/>
              <p:nvPr/>
            </p:nvSpPr>
            <p:spPr>
              <a:xfrm>
                <a:off x="304800" y="4028077"/>
                <a:ext cx="494104" cy="692468"/>
              </a:xfrm>
              <a:prstGeom prst="teardrop">
                <a:avLst/>
              </a:prstGeom>
              <a:noFill/>
            </p:spPr>
            <p:txBody>
              <a:bodyPr wrap="none" rtlCol="0">
                <a:spAutoFit/>
              </a:bodyPr>
              <a:lstStyle/>
              <a:p>
                <a:r>
                  <a:rPr lang="en-US" sz="26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t>
                </a:r>
              </a:p>
            </p:txBody>
          </p:sp>
        </p:grpSp>
      </p:grpSp>
    </p:spTree>
    <p:custDataLst>
      <p:tags r:id="rId1"/>
    </p:custDataLst>
    <p:extLst>
      <p:ext uri="{BB962C8B-B14F-4D97-AF65-F5344CB8AC3E}">
        <p14:creationId xmlns:p14="http://schemas.microsoft.com/office/powerpoint/2010/main" val="1962026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1</a:t>
            </a:r>
          </a:p>
        </p:txBody>
      </p:sp>
      <p:sp>
        <p:nvSpPr>
          <p:cNvPr id="4" name="Content Placeholder 1"/>
          <p:cNvSpPr>
            <a:spLocks noGrp="1"/>
          </p:cNvSpPr>
          <p:nvPr>
            <p:ph sz="quarter" idx="10"/>
          </p:nvPr>
        </p:nvSpPr>
        <p:spPr>
          <a:xfrm>
            <a:off x="304800" y="1137257"/>
            <a:ext cx="11582400" cy="1398267"/>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One of the big ideas in this class is that much of the craziness that we observe in our behavior and the behavior of other is result of the manner in which the cognitive system overcomes limits on the amount and quality of information that has to work with.</a:t>
            </a:r>
            <a:endParaRPr lang="en-US" sz="2000" dirty="0">
              <a:latin typeface="Arial"/>
              <a:cs typeface="Arial"/>
            </a:endParaRPr>
          </a:p>
        </p:txBody>
      </p:sp>
      <p:grpSp>
        <p:nvGrpSpPr>
          <p:cNvPr id="16" name="Group 15"/>
          <p:cNvGrpSpPr/>
          <p:nvPr/>
        </p:nvGrpSpPr>
        <p:grpSpPr>
          <a:xfrm>
            <a:off x="596900" y="3146649"/>
            <a:ext cx="1183375" cy="877944"/>
            <a:chOff x="596900" y="2613249"/>
            <a:chExt cx="1183375" cy="877944"/>
          </a:xfrm>
        </p:grpSpPr>
        <p:sp>
          <p:nvSpPr>
            <p:cNvPr id="7" name="Oval 6"/>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13" name="Oval 12"/>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custDataLst>
      <p:tags r:id="rId1"/>
    </p:custDataLst>
    <p:extLst>
      <p:ext uri="{BB962C8B-B14F-4D97-AF65-F5344CB8AC3E}">
        <p14:creationId xmlns:p14="http://schemas.microsoft.com/office/powerpoint/2010/main" val="22045770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LAYERLOGOHEIGHT" val="140"/>
  <p:tag name="PLAYERLOGOWIDTH" val="233"/>
  <p:tag name="LMS_PUBLISH" val="No"/>
  <p:tag name="ARTICULATE_TEMPLATE" val="eLearning"/>
  <p:tag name="ARTICULATE_TEMPLATE_GUID" val="a1fdf926-7bdf-43cc-8381-83bd9cb77f11"/>
  <p:tag name="ARTICULATE_LOGO" val="(None selected)"/>
  <p:tag name="ARTICULATE_PRESENTER" val="(None selected)"/>
  <p:tag name="ARTICULATE_PRESENTER_GUID" val="9869030842"/>
  <p:tag name="PRESENTER_PREVIEW_MODE_REFRESH" val="0"/>
  <p:tag name="PRESENTER_PREVIEW_MODE" val="0"/>
  <p:tag name="ARTICULATE_PROJECT_CHECK" val="0"/>
  <p:tag name="ARTICULATE_REFERENCE_COUNT" val="0"/>
  <p:tag name="ARTICULATE_PLAYER_GLOSSARY_XML" val="&lt;?xml version=&quot;1.0&quot; encoding=&quot;utf-16&quot;?&gt;&lt;glossary xmlns:xsi=&quot;http://www.w3.org/2001/XMLSchema-instance&quot; xmlns:xsd=&quot;http://www.w3.org/2001/XMLSchema&quot;&gt;&lt;terms /&gt;&lt;/glossary&gt;"/>
  <p:tag name="TAG_BACKING_FORM_KEY" val="459592-\\vmware-host\shared folders\mediainnovationteam on my mac\_courses\ined\inedpilot\usf_branded_templates\usf-biology\presentation_layouts\biology_template.potx"/>
  <p:tag name="ARTICULATE_PRESENTER_VERSION" val="7"/>
  <p:tag name="ARTICULATE_USED_PAGE_ORIENTATION" val="1"/>
  <p:tag name="ARTICULATE_USED_PAGE_SIZE" val="1"/>
  <p:tag name="ARTICULATE_SLIDE_THUMBNAIL_REFRESH" val="1"/>
  <p:tag name="ARTICULATE_SLIDE_COUNT" val="19"/>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egi6936_ppt_template">
  <a:themeElements>
    <a:clrScheme name="art_theme_colors">
      <a:dk1>
        <a:srgbClr val="333333"/>
      </a:dk1>
      <a:lt1>
        <a:srgbClr val="F6F6F4"/>
      </a:lt1>
      <a:dk2>
        <a:srgbClr val="493249"/>
      </a:dk2>
      <a:lt2>
        <a:srgbClr val="E3C048"/>
      </a:lt2>
      <a:accent1>
        <a:srgbClr val="856183"/>
      </a:accent1>
      <a:accent2>
        <a:srgbClr val="9CCB3B"/>
      </a:accent2>
      <a:accent3>
        <a:srgbClr val="DBE120"/>
      </a:accent3>
      <a:accent4>
        <a:srgbClr val="529CA9"/>
      </a:accent4>
      <a:accent5>
        <a:srgbClr val="EC704C"/>
      </a:accent5>
      <a:accent6>
        <a:srgbClr val="B5193D"/>
      </a:accent6>
      <a:hlink>
        <a:srgbClr val="0000FF"/>
      </a:hlink>
      <a:folHlink>
        <a:srgbClr val="800080"/>
      </a:folHlink>
    </a:clrScheme>
    <a:fontScheme name="egi6936_fonts">
      <a:majorFont>
        <a:latin typeface="Century Gothic"/>
        <a:ea typeface=""/>
        <a:cs typeface=""/>
      </a:majorFont>
      <a:minorFont>
        <a:latin typeface="Century Gothic"/>
        <a:ea typeface=""/>
        <a:cs typeface=""/>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_Arts_basic" id="{3DB69BE1-1081-40F8-89A3-776E364D9BBD}" vid="{1C3ABEEF-719A-4AD9-BD9C-4302E851DF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arts_opt2_template</Template>
  <TotalTime>813</TotalTime>
  <Words>1273</Words>
  <Application>Microsoft Office PowerPoint</Application>
  <PresentationFormat>Widescreen</PresentationFormat>
  <Paragraphs>143</Paragraphs>
  <Slides>19</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Open Sans</vt:lpstr>
      <vt:lpstr>Wingdings</vt:lpstr>
      <vt:lpstr>egi6936_ppt_template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Wei</dc:creator>
  <cp:lastModifiedBy>Malmberg, Kenneth</cp:lastModifiedBy>
  <cp:revision>155</cp:revision>
  <dcterms:created xsi:type="dcterms:W3CDTF">2016-01-21T17:08:20Z</dcterms:created>
  <dcterms:modified xsi:type="dcterms:W3CDTF">2018-04-10T13:33:09Z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e-learning_blank_template</vt:lpwstr>
  </property>
  <property fmtid="{D5CDD505-2E9C-101B-9397-08002B2CF9AE}" pid="4" name="ArticulateProjectVersion">
    <vt:lpwstr>7</vt:lpwstr>
  </property>
  <property fmtid="{D5CDD505-2E9C-101B-9397-08002B2CF9AE}" pid="5" name="ArticulateGUID">
    <vt:lpwstr>B7D8FA9A-88B8-4F5A-9A5D-7E4C1614F0B8</vt:lpwstr>
  </property>
  <property fmtid="{D5CDD505-2E9C-101B-9397-08002B2CF9AE}" pid="6" name="ArticulateProjectFull">
    <vt:lpwstr>\\vmware-host\Shared Folders\mediainnovationteam On My Mac\_courses\InEd\InEdPilot\usf_branded_templates\USF-Biology\presentation_layouts\biology_template.ppta</vt:lpwstr>
  </property>
</Properties>
</file>