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media/image5.jpg" ContentType="image/jpg"/>
  <Override PartName="/ppt/notesSlides/notesSlide4.xml" ContentType="application/vnd.openxmlformats-officedocument.presentationml.notesSlide+xml"/>
  <Override PartName="/ppt/media/image6.jpg" ContentType="image/jpg"/>
  <Override PartName="/ppt/notesSlides/notesSlide5.xml" ContentType="application/vnd.openxmlformats-officedocument.presentationml.notesSlide+xml"/>
  <Override PartName="/ppt/media/image7.jpg" ContentType="image/jpg"/>
  <Override PartName="/ppt/notesSlides/notesSlide6.xml" ContentType="application/vnd.openxmlformats-officedocument.presentationml.notesSlide+xml"/>
  <Override PartName="/ppt/notesSlides/notesSlide7.xml" ContentType="application/vnd.openxmlformats-officedocument.presentationml.notesSlide+xml"/>
  <Override PartName="/ppt/media/image9.jpg" ContentType="image/jp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89" r:id="rId2"/>
    <p:sldId id="256" r:id="rId3"/>
    <p:sldId id="301" r:id="rId4"/>
    <p:sldId id="302" r:id="rId5"/>
    <p:sldId id="303" r:id="rId6"/>
    <p:sldId id="304" r:id="rId7"/>
    <p:sldId id="305" r:id="rId8"/>
    <p:sldId id="306" r:id="rId9"/>
    <p:sldId id="307" r:id="rId10"/>
    <p:sldId id="308" r:id="rId11"/>
    <p:sldId id="291" r:id="rId12"/>
    <p:sldId id="296" r:id="rId13"/>
    <p:sldId id="309" r:id="rId14"/>
    <p:sldId id="299" r:id="rId15"/>
    <p:sldId id="310" r:id="rId16"/>
    <p:sldId id="311" r:id="rId17"/>
    <p:sldId id="312" r:id="rId18"/>
    <p:sldId id="313" r:id="rId19"/>
    <p:sldId id="267" r:id="rId20"/>
  </p:sldIdLst>
  <p:sldSz cx="12192000" cy="6858000"/>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BDA3"/>
    <a:srgbClr val="232F3F"/>
    <a:srgbClr val="FFFFFF"/>
    <a:srgbClr val="293749"/>
    <a:srgbClr val="D9B042"/>
    <a:srgbClr val="323334"/>
    <a:srgbClr val="DBB336"/>
    <a:srgbClr val="293648"/>
    <a:srgbClr val="D2DFE6"/>
    <a:srgbClr val="D2D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50" autoAdjust="0"/>
    <p:restoredTop sz="86337" autoAdjust="0"/>
  </p:normalViewPr>
  <p:slideViewPr>
    <p:cSldViewPr snapToGrid="0">
      <p:cViewPr varScale="1">
        <p:scale>
          <a:sx n="102" d="100"/>
          <a:sy n="102" d="100"/>
        </p:scale>
        <p:origin x="1208" y="1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41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tags" Target="tags/tag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F719B-F475-480E-B538-5B8C43560A82}" type="datetimeFigureOut">
              <a:rPr lang="en-US" smtClean="0"/>
              <a:t>3/16/18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B42A14-DC5F-4CFD-B1CC-C39BFA668166}" type="slidenum">
              <a:rPr lang="en-US" smtClean="0"/>
              <a:t>‹#›</a:t>
            </a:fld>
            <a:endParaRPr lang="en-US"/>
          </a:p>
        </p:txBody>
      </p:sp>
    </p:spTree>
    <p:extLst>
      <p:ext uri="{BB962C8B-B14F-4D97-AF65-F5344CB8AC3E}">
        <p14:creationId xmlns:p14="http://schemas.microsoft.com/office/powerpoint/2010/main" val="3568010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5105A7-C230-4FBB-8DCE-F34BFD16411D}" type="datetimeFigureOut">
              <a:rPr lang="en-US" smtClean="0"/>
              <a:t>3/16/18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C6DC9D-B8F8-4B1B-8451-EEF99A8DF844}" type="slidenum">
              <a:rPr lang="en-US" smtClean="0"/>
              <a:t>‹#›</a:t>
            </a:fld>
            <a:endParaRPr lang="en-US"/>
          </a:p>
        </p:txBody>
      </p:sp>
    </p:spTree>
    <p:extLst>
      <p:ext uri="{BB962C8B-B14F-4D97-AF65-F5344CB8AC3E}">
        <p14:creationId xmlns:p14="http://schemas.microsoft.com/office/powerpoint/2010/main" val="1718158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a:t>
            </a:fld>
            <a:endParaRPr lang="en-US"/>
          </a:p>
        </p:txBody>
      </p:sp>
    </p:spTree>
    <p:extLst>
      <p:ext uri="{BB962C8B-B14F-4D97-AF65-F5344CB8AC3E}">
        <p14:creationId xmlns:p14="http://schemas.microsoft.com/office/powerpoint/2010/main" val="2301571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However the results were different when Darwin looked at the persistence of echoic memory, which decayed a much slower rate than iconic memory. Whereas iconic memory decays in less than a second, echoic memory decays in about 4 seconds. </a:t>
            </a:r>
          </a:p>
          <a:p>
            <a:r>
              <a:rPr lang="en-US" sz="1200" kern="1200" dirty="0">
                <a:solidFill>
                  <a:schemeClr val="tx1"/>
                </a:solidFill>
                <a:effectLst/>
                <a:latin typeface="+mn-lt"/>
                <a:ea typeface="+mn-ea"/>
                <a:cs typeface="+mn-cs"/>
              </a:rPr>
              <a:t>We can see this by comparing the x axis of these two figures.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Why might this be the case?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Well, it turns out that visual information is usually stationary.  From one instance to the next it remains in front of us.  It makes sense that we wouldn’t have to represent it for a very long time.  On the other hand, echoic memory is used to represent auditory information.  Once a sound is made, it’s gone.  In order to put together the sounds for a word or sentence, these sounds need to be represented for a longer period of time.</a:t>
            </a:r>
          </a:p>
          <a:p>
            <a:r>
              <a:rPr lang="en-US"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10</a:t>
            </a:fld>
            <a:endParaRPr lang="en-US"/>
          </a:p>
        </p:txBody>
      </p:sp>
    </p:spTree>
    <p:extLst>
      <p:ext uri="{BB962C8B-B14F-4D97-AF65-F5344CB8AC3E}">
        <p14:creationId xmlns:p14="http://schemas.microsoft.com/office/powerpoint/2010/main" val="41977598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11</a:t>
            </a:fld>
            <a:endParaRPr lang="en-US"/>
          </a:p>
        </p:txBody>
      </p:sp>
    </p:spTree>
    <p:extLst>
      <p:ext uri="{BB962C8B-B14F-4D97-AF65-F5344CB8AC3E}">
        <p14:creationId xmlns:p14="http://schemas.microsoft.com/office/powerpoint/2010/main" val="15165018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12</a:t>
            </a:fld>
            <a:endParaRPr lang="en-US"/>
          </a:p>
        </p:txBody>
      </p:sp>
    </p:spTree>
    <p:extLst>
      <p:ext uri="{BB962C8B-B14F-4D97-AF65-F5344CB8AC3E}">
        <p14:creationId xmlns:p14="http://schemas.microsoft.com/office/powerpoint/2010/main" val="1112214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13</a:t>
            </a:fld>
            <a:endParaRPr lang="en-US"/>
          </a:p>
        </p:txBody>
      </p:sp>
    </p:spTree>
    <p:extLst>
      <p:ext uri="{BB962C8B-B14F-4D97-AF65-F5344CB8AC3E}">
        <p14:creationId xmlns:p14="http://schemas.microsoft.com/office/powerpoint/2010/main" val="33333256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15</a:t>
            </a:fld>
            <a:endParaRPr lang="en-US"/>
          </a:p>
        </p:txBody>
      </p:sp>
    </p:spTree>
    <p:extLst>
      <p:ext uri="{BB962C8B-B14F-4D97-AF65-F5344CB8AC3E}">
        <p14:creationId xmlns:p14="http://schemas.microsoft.com/office/powerpoint/2010/main" val="41160861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16</a:t>
            </a:fld>
            <a:endParaRPr lang="en-US"/>
          </a:p>
        </p:txBody>
      </p:sp>
    </p:spTree>
    <p:extLst>
      <p:ext uri="{BB962C8B-B14F-4D97-AF65-F5344CB8AC3E}">
        <p14:creationId xmlns:p14="http://schemas.microsoft.com/office/powerpoint/2010/main" val="26945052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17</a:t>
            </a:fld>
            <a:endParaRPr lang="en-US"/>
          </a:p>
        </p:txBody>
      </p:sp>
    </p:spTree>
    <p:extLst>
      <p:ext uri="{BB962C8B-B14F-4D97-AF65-F5344CB8AC3E}">
        <p14:creationId xmlns:p14="http://schemas.microsoft.com/office/powerpoint/2010/main" val="17741870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18</a:t>
            </a:fld>
            <a:endParaRPr lang="en-US"/>
          </a:p>
        </p:txBody>
      </p:sp>
    </p:spTree>
    <p:extLst>
      <p:ext uri="{BB962C8B-B14F-4D97-AF65-F5344CB8AC3E}">
        <p14:creationId xmlns:p14="http://schemas.microsoft.com/office/powerpoint/2010/main" val="1088545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our lectures on perception, we discussed over and over again the fact that our experiences of the present are not a direct reflection of our environment.  Rather, our experience is based on a mental representation of our environment. </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2</a:t>
            </a:fld>
            <a:endParaRPr lang="en-US"/>
          </a:p>
        </p:txBody>
      </p:sp>
    </p:spTree>
    <p:extLst>
      <p:ext uri="{BB962C8B-B14F-4D97-AF65-F5344CB8AC3E}">
        <p14:creationId xmlns:p14="http://schemas.microsoft.com/office/powerpoint/2010/main" val="1619375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When we talk about a representation of the environment we need to make some things that are obvious more explicit.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First, the representation is temporary, which is good because our environment can change quickly.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Second, whenever one talks about a representation we must address the medium for this representation: Where is it? What is it? </a:t>
            </a:r>
          </a:p>
          <a:p>
            <a:r>
              <a:rPr lang="en-US" sz="1200" kern="1200" dirty="0">
                <a:solidFill>
                  <a:schemeClr val="tx1"/>
                </a:solidFill>
                <a:effectLst/>
                <a:latin typeface="+mn-lt"/>
                <a:ea typeface="+mn-ea"/>
                <a:cs typeface="+mn-cs"/>
              </a:rPr>
              <a:t>According to the modal model, sensory memory is where these brief representations are stored. There is a sensory memory associated with all of our senses. Here we will focus on two of them: Iconic and echoic memory.  </a:t>
            </a:r>
          </a:p>
          <a:p>
            <a:r>
              <a:rPr lang="en-US" sz="1200" kern="1200" dirty="0">
                <a:solidFill>
                  <a:schemeClr val="tx1"/>
                </a:solidFill>
                <a:effectLst/>
                <a:latin typeface="+mn-lt"/>
                <a:ea typeface="+mn-ea"/>
                <a:cs typeface="+mn-cs"/>
              </a:rPr>
              <a:t>These were terms given by </a:t>
            </a:r>
            <a:r>
              <a:rPr lang="en-US" sz="1200" kern="1200" dirty="0" err="1">
                <a:solidFill>
                  <a:schemeClr val="tx1"/>
                </a:solidFill>
                <a:effectLst/>
                <a:latin typeface="+mn-lt"/>
                <a:ea typeface="+mn-ea"/>
                <a:cs typeface="+mn-cs"/>
              </a:rPr>
              <a:t>Neisser</a:t>
            </a:r>
            <a:r>
              <a:rPr lang="en-US" sz="1200" kern="1200" dirty="0">
                <a:solidFill>
                  <a:schemeClr val="tx1"/>
                </a:solidFill>
                <a:effectLst/>
                <a:latin typeface="+mn-lt"/>
                <a:ea typeface="+mn-ea"/>
                <a:cs typeface="+mn-cs"/>
              </a:rPr>
              <a:t> to the sensory memory structures associated with vision and hearing, respectively.</a:t>
            </a:r>
          </a:p>
        </p:txBody>
      </p:sp>
      <p:sp>
        <p:nvSpPr>
          <p:cNvPr id="4" name="Slide Number Placeholder 3"/>
          <p:cNvSpPr>
            <a:spLocks noGrp="1"/>
          </p:cNvSpPr>
          <p:nvPr>
            <p:ph type="sldNum" sz="quarter" idx="10"/>
          </p:nvPr>
        </p:nvSpPr>
        <p:spPr/>
        <p:txBody>
          <a:bodyPr/>
          <a:lstStyle/>
          <a:p>
            <a:fld id="{F7C6DC9D-B8F8-4B1B-8451-EEF99A8DF844}" type="slidenum">
              <a:rPr lang="en-US" smtClean="0"/>
              <a:t>3</a:t>
            </a:fld>
            <a:endParaRPr lang="en-US"/>
          </a:p>
        </p:txBody>
      </p:sp>
    </p:spTree>
    <p:extLst>
      <p:ext uri="{BB962C8B-B14F-4D97-AF65-F5344CB8AC3E}">
        <p14:creationId xmlns:p14="http://schemas.microsoft.com/office/powerpoint/2010/main" val="2177568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Iconic memory is something we all are aware of from a very early age.  It is what produces the trails of light that we see as an iconic image of the world decays.</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7C6DC9D-B8F8-4B1B-8451-EEF99A8DF844}" type="slidenum">
              <a:rPr lang="en-US" smtClean="0"/>
              <a:t>4</a:t>
            </a:fld>
            <a:endParaRPr lang="en-US"/>
          </a:p>
        </p:txBody>
      </p:sp>
    </p:spTree>
    <p:extLst>
      <p:ext uri="{BB962C8B-B14F-4D97-AF65-F5344CB8AC3E}">
        <p14:creationId xmlns:p14="http://schemas.microsoft.com/office/powerpoint/2010/main" val="81039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several classical experiments, Sperling investigated two properties of iconic memory.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First, he was interested in the capacity of iconic memory.  That is, he wanted to know how much information could be represented.</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Second, he was interested in the duration of iconic memory. Once represented in iconic memory, how long does that information persist before it is lost?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To address the first question concerning capacity, he briefly flashed an array of letters followed by a mask. The array consisted of three rows of letters. The subjects task was recall the letters in the array.  </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5</a:t>
            </a:fld>
            <a:endParaRPr lang="en-US"/>
          </a:p>
        </p:txBody>
      </p:sp>
    </p:spTree>
    <p:extLst>
      <p:ext uri="{BB962C8B-B14F-4D97-AF65-F5344CB8AC3E}">
        <p14:creationId xmlns:p14="http://schemas.microsoft.com/office/powerpoint/2010/main" val="3732349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To address the question of the duration of iconic memory, he prompted or cued subjects to recall after various delays or retention intervals following the mask.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There were two recall procedure used by Sperling.  The first is known as a full report procedure, whereby subjects were simply cued to recall all of the items from the array.  </a:t>
            </a:r>
          </a:p>
          <a:p>
            <a:r>
              <a:rPr lang="en-US" sz="1200" kern="1200" dirty="0">
                <a:solidFill>
                  <a:schemeClr val="tx1"/>
                </a:solidFill>
                <a:effectLst/>
                <a:latin typeface="+mn-lt"/>
                <a:ea typeface="+mn-ea"/>
                <a:cs typeface="+mn-cs"/>
              </a:rPr>
              <a:t>This procedure had been used for decades, and it produced consistent results; subjects were able to recall only four or five of the letters. Researchers concluded that the capacity of iconic memory was only 4 or 5 items.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But this didn’t make sense to Sperling, and he came up an ingenious way testing the conventional wisdom.  The partial report procedure cued subjects to recall the letters only from one row the array.</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6</a:t>
            </a:fld>
            <a:endParaRPr lang="en-US"/>
          </a:p>
        </p:txBody>
      </p:sp>
    </p:spTree>
    <p:extLst>
      <p:ext uri="{BB962C8B-B14F-4D97-AF65-F5344CB8AC3E}">
        <p14:creationId xmlns:p14="http://schemas.microsoft.com/office/powerpoint/2010/main" val="4129492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Sperling found two important things.</a:t>
            </a:r>
          </a:p>
          <a:p>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Regardless of whether the full report or the partial report procedure was used, subjects only recall 4 or 5 letters. This suggests that actually the capacity of iconic memory is very, very large. For if 4 or 5 items from any row could be recalled, then at least 4 or 5 items must have been represented at some point.</a:t>
            </a:r>
          </a:p>
          <a:p>
            <a:pPr marL="171450"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The reason only 4 or 5 items could be reported is because the information in iconic memory decays very quickly, in far less than 1 s.</a:t>
            </a:r>
          </a:p>
          <a:p>
            <a:pPr marL="0" indent="0">
              <a:buFont typeface="Arial" panose="020B0604020202020204" pitchFamily="34" charset="0"/>
              <a:buNone/>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7</a:t>
            </a:fld>
            <a:endParaRPr lang="en-US"/>
          </a:p>
        </p:txBody>
      </p:sp>
    </p:spTree>
    <p:extLst>
      <p:ext uri="{BB962C8B-B14F-4D97-AF65-F5344CB8AC3E}">
        <p14:creationId xmlns:p14="http://schemas.microsoft.com/office/powerpoint/2010/main" val="2904609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 similar experiment was conducted by Darwin, Turvey, &amp; Crowder to investigate the capacity and duration of echoic memory. In this experiment, spatial arrays of letters and numbers were presented to subjects over headphones.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Some items were presented in the right channel, some items were presented in the left channel, and some items were presented in both channels.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Those presented in both channels sounded like they can from straight ahead of the subject.</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8</a:t>
            </a:fld>
            <a:endParaRPr lang="en-US"/>
          </a:p>
        </p:txBody>
      </p:sp>
    </p:spTree>
    <p:extLst>
      <p:ext uri="{BB962C8B-B14F-4D97-AF65-F5344CB8AC3E}">
        <p14:creationId xmlns:p14="http://schemas.microsoft.com/office/powerpoint/2010/main" val="1790668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Just as in the Sperling experiments, both full and partial report procedures were used.  Concerning the capacity of the echoic memory the results were the same. The amount recalled was same in both procedures suggesting that echoic memory had a very large capacity.</a:t>
            </a:r>
          </a:p>
          <a:p>
            <a:endParaRPr lang="en-US" dirty="0"/>
          </a:p>
        </p:txBody>
      </p:sp>
      <p:sp>
        <p:nvSpPr>
          <p:cNvPr id="4" name="Slide Number Placeholder 3"/>
          <p:cNvSpPr>
            <a:spLocks noGrp="1"/>
          </p:cNvSpPr>
          <p:nvPr>
            <p:ph type="sldNum" sz="quarter" idx="10"/>
          </p:nvPr>
        </p:nvSpPr>
        <p:spPr/>
        <p:txBody>
          <a:bodyPr/>
          <a:lstStyle/>
          <a:p>
            <a:fld id="{F7C6DC9D-B8F8-4B1B-8451-EEF99A8DF844}" type="slidenum">
              <a:rPr lang="en-US" smtClean="0"/>
              <a:t>9</a:t>
            </a:fld>
            <a:endParaRPr lang="en-US"/>
          </a:p>
        </p:txBody>
      </p:sp>
    </p:spTree>
    <p:extLst>
      <p:ext uri="{BB962C8B-B14F-4D97-AF65-F5344CB8AC3E}">
        <p14:creationId xmlns:p14="http://schemas.microsoft.com/office/powerpoint/2010/main" val="2482266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11.xml.rels><?xml version="1.0" encoding="UTF-8" standalone="yes"?>
<Relationships xmlns="http://schemas.openxmlformats.org/package/2006/relationships"><Relationship Id="rId1" Type="http://schemas.openxmlformats.org/officeDocument/2006/relationships/tags" Target="../tags/tag13.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12.xml.rels><?xml version="1.0" encoding="UTF-8" standalone="yes"?>
<Relationships xmlns="http://schemas.openxmlformats.org/package/2006/relationships"><Relationship Id="rId1" Type="http://schemas.openxmlformats.org/officeDocument/2006/relationships/tags" Target="../tags/tag14.xml"/><Relationship Id="rId2" Type="http://schemas.openxmlformats.org/officeDocument/2006/relationships/slideMaster" Target="../slideMasters/slideMaster1.xml"/><Relationship Id="rId3" Type="http://schemas.openxmlformats.org/officeDocument/2006/relationships/image" Target="../media/image2.jpg"/></Relationships>
</file>

<file path=ppt/slideLayouts/_rels/slideLayout13.xml.rels><?xml version="1.0" encoding="UTF-8" standalone="yes"?>
<Relationships xmlns="http://schemas.openxmlformats.org/package/2006/relationships"><Relationship Id="rId1" Type="http://schemas.openxmlformats.org/officeDocument/2006/relationships/tags" Target="../tags/tag15.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14.xml.rels><?xml version="1.0" encoding="UTF-8" standalone="yes"?>
<Relationships xmlns="http://schemas.openxmlformats.org/package/2006/relationships"><Relationship Id="rId1" Type="http://schemas.openxmlformats.org/officeDocument/2006/relationships/tags" Target="../tags/tag16.xml"/><Relationship Id="rId2" Type="http://schemas.openxmlformats.org/officeDocument/2006/relationships/slideMaster" Target="../slideMasters/slideMaster1.xml"/><Relationship Id="rId3" Type="http://schemas.openxmlformats.org/officeDocument/2006/relationships/image" Target="../media/image2.jpg"/></Relationships>
</file>

<file path=ppt/slideLayouts/_rels/slideLayout15.xml.rels><?xml version="1.0" encoding="UTF-8" standalone="yes"?>
<Relationships xmlns="http://schemas.openxmlformats.org/package/2006/relationships"><Relationship Id="rId1" Type="http://schemas.openxmlformats.org/officeDocument/2006/relationships/tags" Target="../tags/tag17.xml"/><Relationship Id="rId2" Type="http://schemas.openxmlformats.org/officeDocument/2006/relationships/slideMaster" Target="../slideMasters/slideMaster1.xml"/><Relationship Id="rId3" Type="http://schemas.openxmlformats.org/officeDocument/2006/relationships/image" Target="../media/image3.jpg"/></Relationships>
</file>

<file path=ppt/slideLayouts/_rels/slideLayout16.xml.rels><?xml version="1.0" encoding="UTF-8" standalone="yes"?>
<Relationships xmlns="http://schemas.openxmlformats.org/package/2006/relationships"><Relationship Id="rId1" Type="http://schemas.openxmlformats.org/officeDocument/2006/relationships/tags" Target="../tags/tag18.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17.xml.rels><?xml version="1.0" encoding="UTF-8" standalone="yes"?>
<Relationships xmlns="http://schemas.openxmlformats.org/package/2006/relationships"><Relationship Id="rId1" Type="http://schemas.openxmlformats.org/officeDocument/2006/relationships/tags" Target="../tags/tag19.xml"/><Relationship Id="rId2" Type="http://schemas.openxmlformats.org/officeDocument/2006/relationships/slideMaster" Target="../slideMasters/slideMaster1.xml"/><Relationship Id="rId3" Type="http://schemas.openxmlformats.org/officeDocument/2006/relationships/image" Target="../media/image2.jpg"/></Relationships>
</file>

<file path=ppt/slideLayouts/_rels/slideLayout18.xml.rels><?xml version="1.0" encoding="UTF-8" standalone="yes"?>
<Relationships xmlns="http://schemas.openxmlformats.org/package/2006/relationships"><Relationship Id="rId1" Type="http://schemas.openxmlformats.org/officeDocument/2006/relationships/tags" Target="../tags/tag20.xml"/><Relationship Id="rId2" Type="http://schemas.openxmlformats.org/officeDocument/2006/relationships/slideMaster" Target="../slideMasters/slideMaster1.xml"/><Relationship Id="rId3" Type="http://schemas.openxmlformats.org/officeDocument/2006/relationships/image" Target="../media/image4.jpg"/></Relationships>
</file>

<file path=ppt/slideLayouts/_rels/slideLayout2.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4.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5.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Master" Target="../slideMasters/slideMaster1.xml"/><Relationship Id="rId3" Type="http://schemas.openxmlformats.org/officeDocument/2006/relationships/image" Target="../media/image2.jpg"/></Relationships>
</file>

<file path=ppt/slideLayouts/_rels/slideLayout6.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7.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8.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_rels/slideLayout9.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Master" Target="../slideMasters/slideMaster1.xml"/><Relationship Id="rId3"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Subheading">
    <p:bg>
      <p:bgPr>
        <a:solidFill>
          <a:srgbClr val="293749"/>
        </a:solidFill>
        <a:effectLst/>
      </p:bgPr>
    </p:bg>
    <p:spTree>
      <p:nvGrpSpPr>
        <p:cNvPr id="1" name=""/>
        <p:cNvGrpSpPr/>
        <p:nvPr/>
      </p:nvGrpSpPr>
      <p:grpSpPr>
        <a:xfrm>
          <a:off x="0" y="0"/>
          <a:ext cx="0" cy="0"/>
          <a:chOff x="0" y="0"/>
          <a:chExt cx="0" cy="0"/>
        </a:xfrm>
      </p:grpSpPr>
      <p:sp>
        <p:nvSpPr>
          <p:cNvPr id="3" name="subtitle"/>
          <p:cNvSpPr>
            <a:spLocks noGrp="1"/>
          </p:cNvSpPr>
          <p:nvPr>
            <p:ph type="body" idx="1" hasCustomPrompt="1"/>
          </p:nvPr>
        </p:nvSpPr>
        <p:spPr>
          <a:xfrm>
            <a:off x="863600" y="2604968"/>
            <a:ext cx="10464800" cy="685800"/>
          </a:xfrm>
          <a:prstGeom prst="rect">
            <a:avLst/>
          </a:prstGeom>
        </p:spPr>
        <p:txBody>
          <a:bodyPr anchor="ctr"/>
          <a:lstStyle>
            <a:lvl1pPr marL="0" indent="0" algn="ctr">
              <a:buNone/>
              <a:defRPr sz="2800" baseline="0">
                <a:solidFill>
                  <a:schemeClr val="bg1"/>
                </a:solidFill>
                <a:latin typeface="Arial" panose="020B0604020202020204" pitchFamily="34" charset="0"/>
                <a:ea typeface="Open Sans" panose="020B0606030504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Subheading</a:t>
            </a:r>
          </a:p>
        </p:txBody>
      </p:sp>
      <p:sp>
        <p:nvSpPr>
          <p:cNvPr id="7" name="heading"/>
          <p:cNvSpPr>
            <a:spLocks noGrp="1"/>
          </p:cNvSpPr>
          <p:nvPr>
            <p:ph type="body" sz="quarter" idx="11" hasCustomPrompt="1"/>
          </p:nvPr>
        </p:nvSpPr>
        <p:spPr>
          <a:xfrm>
            <a:off x="863600" y="1461968"/>
            <a:ext cx="10464800" cy="1143000"/>
          </a:xfrm>
          <a:prstGeom prst="rect">
            <a:avLst/>
          </a:prstGeom>
        </p:spPr>
        <p:txBody>
          <a:bodyPr anchor="b"/>
          <a:lstStyle>
            <a:lvl1pPr algn="ctr">
              <a:defRPr sz="4000" b="0">
                <a:solidFill>
                  <a:srgbClr val="DCB13B"/>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Heading</a:t>
            </a:r>
          </a:p>
        </p:txBody>
      </p:sp>
      <p:sp>
        <p:nvSpPr>
          <p:cNvPr id="8" name="Rectangle 7"/>
          <p:cNvSpPr/>
          <p:nvPr userDrawn="1"/>
        </p:nvSpPr>
        <p:spPr>
          <a:xfrm>
            <a:off x="0" y="3567792"/>
            <a:ext cx="12192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ustDataLst>
      <p:tags r:id="rId1"/>
    </p:custDataLst>
    <p:extLst>
      <p:ext uri="{BB962C8B-B14F-4D97-AF65-F5344CB8AC3E}">
        <p14:creationId xmlns:p14="http://schemas.microsoft.com/office/powerpoint/2010/main" val="988996921"/>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ain Image-vide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3" name="Content Placeholder 2"/>
          <p:cNvSpPr>
            <a:spLocks noGrp="1"/>
          </p:cNvSpPr>
          <p:nvPr>
            <p:ph sz="quarter" idx="10" hasCustomPrompt="1"/>
          </p:nvPr>
        </p:nvSpPr>
        <p:spPr>
          <a:xfrm>
            <a:off x="406400" y="1209964"/>
            <a:ext cx="11391515" cy="422101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a:t>Video/picture</a:t>
            </a:r>
          </a:p>
        </p:txBody>
      </p:sp>
      <p:sp>
        <p:nvSpPr>
          <p:cNvPr id="8"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136902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ain Image-video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8"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chemeClr val="bg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
        <p:nvSpPr>
          <p:cNvPr id="7" name="Content Placeholder 3"/>
          <p:cNvSpPr>
            <a:spLocks noGrp="1"/>
          </p:cNvSpPr>
          <p:nvPr>
            <p:ph sz="quarter" idx="13" hasCustomPrompt="1"/>
          </p:nvPr>
        </p:nvSpPr>
        <p:spPr>
          <a:xfrm>
            <a:off x="152400" y="931984"/>
            <a:ext cx="11887200"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slide subheading</a:t>
            </a:r>
          </a:p>
        </p:txBody>
      </p:sp>
      <p:sp>
        <p:nvSpPr>
          <p:cNvPr id="9" name="Content Placeholder 2"/>
          <p:cNvSpPr>
            <a:spLocks noGrp="1"/>
          </p:cNvSpPr>
          <p:nvPr>
            <p:ph sz="quarter" idx="10" hasCustomPrompt="1"/>
          </p:nvPr>
        </p:nvSpPr>
        <p:spPr>
          <a:xfrm>
            <a:off x="406400" y="1559168"/>
            <a:ext cx="11391515" cy="3871813"/>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a:t>Video/picture</a:t>
            </a:r>
          </a:p>
        </p:txBody>
      </p:sp>
    </p:spTree>
    <p:custDataLst>
      <p:tags r:id="rId1"/>
    </p:custDataLst>
    <p:extLst>
      <p:ext uri="{BB962C8B-B14F-4D97-AF65-F5344CB8AC3E}">
        <p14:creationId xmlns:p14="http://schemas.microsoft.com/office/powerpoint/2010/main" val="4168045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ain Image-video Center">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cNvSpPr>
            <a:spLocks noGrp="1"/>
          </p:cNvSpPr>
          <p:nvPr>
            <p:ph idx="1"/>
          </p:nvPr>
        </p:nvSpPr>
        <p:spPr>
          <a:xfrm>
            <a:off x="304800" y="5615354"/>
            <a:ext cx="11582400" cy="861646"/>
          </a:xfrm>
          <a:prstGeom prst="rect">
            <a:avLst/>
          </a:prstGeom>
        </p:spPr>
        <p:txBody>
          <a:bodyPr anchor="ctr"/>
          <a:lstStyle>
            <a:lvl1pPr>
              <a:defRPr sz="140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7" name="Content Placeholder 2"/>
          <p:cNvSpPr>
            <a:spLocks noGrp="1"/>
          </p:cNvSpPr>
          <p:nvPr>
            <p:ph sz="quarter" idx="10" hasCustomPrompt="1"/>
          </p:nvPr>
        </p:nvSpPr>
        <p:spPr>
          <a:xfrm>
            <a:off x="406400" y="563418"/>
            <a:ext cx="11391515" cy="4867564"/>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a:latin typeface="Arial" panose="020B0604020202020204" pitchFamily="34" charset="0"/>
                <a:cs typeface="Arial" panose="020B0604020202020204" pitchFamily="34" charset="0"/>
              </a:defRPr>
            </a:lvl1pPr>
          </a:lstStyle>
          <a:p>
            <a:pPr lvl="0"/>
            <a:r>
              <a:rPr lang="en-US" dirty="0"/>
              <a:t>Video/picture</a:t>
            </a:r>
          </a:p>
        </p:txBody>
      </p:sp>
    </p:spTree>
    <p:custDataLst>
      <p:tags r:id="rId1"/>
    </p:custDataLst>
    <p:extLst>
      <p:ext uri="{BB962C8B-B14F-4D97-AF65-F5344CB8AC3E}">
        <p14:creationId xmlns:p14="http://schemas.microsoft.com/office/powerpoint/2010/main" val="42862729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1"/>
          <p:cNvSpPr>
            <a:spLocks noGrp="1"/>
          </p:cNvSpPr>
          <p:nvPr>
            <p:ph sz="half" idx="1" hasCustomPrompt="1"/>
          </p:nvPr>
        </p:nvSpPr>
        <p:spPr>
          <a:xfrm>
            <a:off x="265723" y="1087315"/>
            <a:ext cx="5576277"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Change title here</a:t>
            </a:r>
          </a:p>
          <a:p>
            <a:pPr lvl="0"/>
            <a:endParaRPr lang="en-US" dirty="0"/>
          </a:p>
        </p:txBody>
      </p:sp>
      <p:sp>
        <p:nvSpPr>
          <p:cNvPr id="6" name="Content 2"/>
          <p:cNvSpPr>
            <a:spLocks noGrp="1"/>
          </p:cNvSpPr>
          <p:nvPr>
            <p:ph sz="half" idx="12"/>
          </p:nvPr>
        </p:nvSpPr>
        <p:spPr>
          <a:xfrm>
            <a:off x="406400" y="1669312"/>
            <a:ext cx="5292651" cy="476150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7" name="Content 1"/>
          <p:cNvSpPr>
            <a:spLocks noGrp="1"/>
          </p:cNvSpPr>
          <p:nvPr>
            <p:ph sz="half" idx="13" hasCustomPrompt="1"/>
          </p:nvPr>
        </p:nvSpPr>
        <p:spPr>
          <a:xfrm>
            <a:off x="6350000" y="1087315"/>
            <a:ext cx="5560645"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Change title here</a:t>
            </a:r>
          </a:p>
          <a:p>
            <a:pPr lvl="0"/>
            <a:endParaRPr lang="en-US" dirty="0"/>
          </a:p>
        </p:txBody>
      </p:sp>
      <p:sp>
        <p:nvSpPr>
          <p:cNvPr id="10" name="Content 2"/>
          <p:cNvSpPr>
            <a:spLocks noGrp="1"/>
          </p:cNvSpPr>
          <p:nvPr>
            <p:ph sz="half" idx="14"/>
          </p:nvPr>
        </p:nvSpPr>
        <p:spPr>
          <a:xfrm>
            <a:off x="6492950" y="1669312"/>
            <a:ext cx="5304965" cy="4761508"/>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8" name="heading"/>
          <p:cNvSpPr>
            <a:spLocks noGrp="1"/>
          </p:cNvSpPr>
          <p:nvPr>
            <p:ph type="body" sz="quarter" idx="15"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22900939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Content 1"/>
          <p:cNvSpPr>
            <a:spLocks noGrp="1"/>
          </p:cNvSpPr>
          <p:nvPr>
            <p:ph sz="half" idx="1" hasCustomPrompt="1"/>
          </p:nvPr>
        </p:nvSpPr>
        <p:spPr>
          <a:xfrm>
            <a:off x="265723" y="477719"/>
            <a:ext cx="5576277"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Change title here</a:t>
            </a:r>
          </a:p>
          <a:p>
            <a:pPr lvl="0"/>
            <a:endParaRPr lang="en-US" dirty="0"/>
          </a:p>
        </p:txBody>
      </p:sp>
      <p:sp>
        <p:nvSpPr>
          <p:cNvPr id="8" name="Content 2"/>
          <p:cNvSpPr>
            <a:spLocks noGrp="1"/>
          </p:cNvSpPr>
          <p:nvPr>
            <p:ph sz="half" idx="12"/>
          </p:nvPr>
        </p:nvSpPr>
        <p:spPr>
          <a:xfrm>
            <a:off x="406400" y="1222744"/>
            <a:ext cx="5292651" cy="5254256"/>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a:t>Click to edit Master text styles</a:t>
            </a:r>
          </a:p>
        </p:txBody>
      </p:sp>
      <p:sp>
        <p:nvSpPr>
          <p:cNvPr id="11" name="Content 1"/>
          <p:cNvSpPr>
            <a:spLocks noGrp="1"/>
          </p:cNvSpPr>
          <p:nvPr>
            <p:ph sz="half" idx="13" hasCustomPrompt="1"/>
          </p:nvPr>
        </p:nvSpPr>
        <p:spPr>
          <a:xfrm>
            <a:off x="6350000" y="477719"/>
            <a:ext cx="5560645"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Change title here</a:t>
            </a:r>
          </a:p>
          <a:p>
            <a:pPr lvl="0"/>
            <a:endParaRPr lang="en-US" dirty="0"/>
          </a:p>
        </p:txBody>
      </p:sp>
      <p:sp>
        <p:nvSpPr>
          <p:cNvPr id="12" name="Content 2"/>
          <p:cNvSpPr>
            <a:spLocks noGrp="1"/>
          </p:cNvSpPr>
          <p:nvPr>
            <p:ph sz="half" idx="14"/>
          </p:nvPr>
        </p:nvSpPr>
        <p:spPr>
          <a:xfrm>
            <a:off x="6492950" y="1222744"/>
            <a:ext cx="5304965" cy="5254256"/>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dirty="0" smtClean="0">
                <a:latin typeface="Arial" panose="020B0604020202020204" pitchFamily="34" charset="0"/>
                <a:cs typeface="Arial" panose="020B0604020202020204" pitchFamily="34" charset="0"/>
              </a:defRPr>
            </a:lvl1pPr>
          </a:lstStyle>
          <a:p>
            <a:pPr lvl="0"/>
            <a:r>
              <a:rPr lang="en-US" altLang="zh-CN"/>
              <a:t>Click to edit Master text styles</a:t>
            </a:r>
          </a:p>
        </p:txBody>
      </p:sp>
    </p:spTree>
    <p:custDataLst>
      <p:tags r:id="rId1"/>
    </p:custDataLst>
    <p:extLst>
      <p:ext uri="{BB962C8B-B14F-4D97-AF65-F5344CB8AC3E}">
        <p14:creationId xmlns:p14="http://schemas.microsoft.com/office/powerpoint/2010/main" val="21350284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d slide">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339516" y="3194324"/>
            <a:ext cx="11488616" cy="461665"/>
          </a:xfrm>
          <a:prstGeom prst="rect">
            <a:avLst/>
          </a:prstGeom>
          <a:noFill/>
        </p:spPr>
        <p:txBody>
          <a:bodyPr wrap="square" rtlCol="0" anchor="ctr">
            <a:spAutoFit/>
          </a:bodyPr>
          <a:lstStyle/>
          <a:p>
            <a:pPr algn="ctr"/>
            <a:r>
              <a:rPr lang="en-US" sz="2400" b="1" dirty="0">
                <a:solidFill>
                  <a:srgbClr val="493249"/>
                </a:solidFill>
                <a:effectLst/>
                <a:latin typeface="Arial" panose="020B0604020202020204" pitchFamily="34" charset="0"/>
                <a:ea typeface="Open Sans" panose="020B0606030504020204" pitchFamily="34" charset="0"/>
                <a:cs typeface="Arial" panose="020B0604020202020204" pitchFamily="34" charset="0"/>
              </a:rPr>
              <a:t>You have reached the end of the presentation. </a:t>
            </a:r>
          </a:p>
        </p:txBody>
      </p:sp>
    </p:spTree>
    <p:custDataLst>
      <p:tags r:id="rId1"/>
    </p:custDataLst>
    <p:extLst>
      <p:ext uri="{BB962C8B-B14F-4D97-AF65-F5344CB8AC3E}">
        <p14:creationId xmlns:p14="http://schemas.microsoft.com/office/powerpoint/2010/main" val="3722334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8190739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35367812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Blank Main Title">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778418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in Title no Subheading">
    <p:bg>
      <p:bgPr>
        <a:solidFill>
          <a:srgbClr val="293749"/>
        </a:solidFill>
        <a:effectLst/>
      </p:bgPr>
    </p:bg>
    <p:spTree>
      <p:nvGrpSpPr>
        <p:cNvPr id="1" name=""/>
        <p:cNvGrpSpPr/>
        <p:nvPr/>
      </p:nvGrpSpPr>
      <p:grpSpPr>
        <a:xfrm>
          <a:off x="0" y="0"/>
          <a:ext cx="0" cy="0"/>
          <a:chOff x="0" y="0"/>
          <a:chExt cx="0" cy="0"/>
        </a:xfrm>
      </p:grpSpPr>
      <p:sp>
        <p:nvSpPr>
          <p:cNvPr id="7" name="heading"/>
          <p:cNvSpPr>
            <a:spLocks noGrp="1"/>
          </p:cNvSpPr>
          <p:nvPr>
            <p:ph type="body" sz="quarter" idx="11" hasCustomPrompt="1"/>
          </p:nvPr>
        </p:nvSpPr>
        <p:spPr>
          <a:xfrm>
            <a:off x="863600" y="1722218"/>
            <a:ext cx="10464800" cy="1143000"/>
          </a:xfrm>
          <a:prstGeom prst="rect">
            <a:avLst/>
          </a:prstGeom>
        </p:spPr>
        <p:txBody>
          <a:bodyPr anchor="b"/>
          <a:lstStyle>
            <a:lvl1pPr algn="ctr">
              <a:defRPr sz="4000" b="0">
                <a:solidFill>
                  <a:srgbClr val="DCB13B"/>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Heading</a:t>
            </a:r>
          </a:p>
        </p:txBody>
      </p:sp>
      <p:sp>
        <p:nvSpPr>
          <p:cNvPr id="8" name="Rectangle 7"/>
          <p:cNvSpPr/>
          <p:nvPr userDrawn="1"/>
        </p:nvSpPr>
        <p:spPr>
          <a:xfrm>
            <a:off x="0" y="3567792"/>
            <a:ext cx="121920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custDataLst>
      <p:tags r:id="rId1"/>
    </p:custDataLst>
    <p:extLst>
      <p:ext uri="{BB962C8B-B14F-4D97-AF65-F5344CB8AC3E}">
        <p14:creationId xmlns:p14="http://schemas.microsoft.com/office/powerpoint/2010/main" val="3490567392"/>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0" hasCustomPrompt="1"/>
          </p:nvPr>
        </p:nvSpPr>
        <p:spPr>
          <a:xfrm>
            <a:off x="304800" y="1143000"/>
            <a:ext cx="11582400" cy="53340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a:t>Content</a:t>
            </a:r>
          </a:p>
        </p:txBody>
      </p:sp>
      <p:sp>
        <p:nvSpPr>
          <p:cNvPr id="7" name="heading"/>
          <p:cNvSpPr>
            <a:spLocks noGrp="1"/>
          </p:cNvSpPr>
          <p:nvPr>
            <p:ph type="body" sz="quarter" idx="11" hasCustomPrompt="1"/>
          </p:nvPr>
        </p:nvSpPr>
        <p:spPr>
          <a:xfrm>
            <a:off x="152400" y="76200"/>
            <a:ext cx="11887200" cy="774405"/>
          </a:xfrm>
          <a:prstGeom prst="rect">
            <a:avLst/>
          </a:prstGeom>
        </p:spPr>
        <p:txBody>
          <a:bodyPr anchor="ctr"/>
          <a:lstStyle>
            <a:lvl1pPr algn="l">
              <a:spcBef>
                <a:spcPts val="0"/>
              </a:spcBef>
              <a:spcAft>
                <a:spcPts val="0"/>
              </a:spcAft>
              <a:defRPr sz="2800" b="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r>
              <a:rPr lang="en-US" dirty="0"/>
              <a:t>Click to edit Master Slide Heading</a:t>
            </a:r>
          </a:p>
        </p:txBody>
      </p:sp>
    </p:spTree>
    <p:custDataLst>
      <p:tags r:id="rId1"/>
    </p:custDataLst>
    <p:extLst>
      <p:ext uri="{BB962C8B-B14F-4D97-AF65-F5344CB8AC3E}">
        <p14:creationId xmlns:p14="http://schemas.microsoft.com/office/powerpoint/2010/main" val="3446315813"/>
      </p:ext>
    </p:extLst>
  </p:cSld>
  <p:clrMapOvr>
    <a:masterClrMapping/>
  </p:clrMapOvr>
  <p:extLst mod="1">
    <p:ext uri="{DCECCB84-F9BA-43D5-87BE-67443E8EF086}">
      <p15:sldGuideLst xmlns:p15="http://schemas.microsoft.com/office/powerpoint/2012/main">
        <p15:guide id="1" orient="horz" pos="211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quarter" idx="10" hasCustomPrompt="1"/>
          </p:nvPr>
        </p:nvSpPr>
        <p:spPr>
          <a:xfrm>
            <a:off x="304800" y="1485900"/>
            <a:ext cx="11582400" cy="49911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a:t>Content</a:t>
            </a:r>
          </a:p>
        </p:txBody>
      </p:sp>
      <p:sp>
        <p:nvSpPr>
          <p:cNvPr id="4" name="Content Placeholder 3"/>
          <p:cNvSpPr>
            <a:spLocks noGrp="1"/>
          </p:cNvSpPr>
          <p:nvPr>
            <p:ph sz="quarter" idx="12" hasCustomPrompt="1"/>
          </p:nvPr>
        </p:nvSpPr>
        <p:spPr>
          <a:xfrm>
            <a:off x="152400" y="923264"/>
            <a:ext cx="11887200" cy="381000"/>
          </a:xfrm>
          <a:prstGeom prst="rect">
            <a:avLst/>
          </a:prstGeom>
        </p:spPr>
        <p:txBody>
          <a:bodyPr vert="horz" lIns="91440" tIns="45720" rIns="91440" bIns="45720" rtlCol="0">
            <a:noAutofit/>
          </a:bodyPr>
          <a:lstStyle>
            <a:lvl1pPr>
              <a:defRPr lang="en-US" sz="2000" b="0" baseline="0" dirty="0" smtClean="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slide subheading</a:t>
            </a:r>
          </a:p>
        </p:txBody>
      </p:sp>
      <p:sp>
        <p:nvSpPr>
          <p:cNvPr id="8" name="heading"/>
          <p:cNvSpPr>
            <a:spLocks noGrp="1"/>
          </p:cNvSpPr>
          <p:nvPr>
            <p:ph type="body" sz="quarter" idx="11" hasCustomPrompt="1"/>
          </p:nvPr>
        </p:nvSpPr>
        <p:spPr>
          <a:xfrm>
            <a:off x="152400" y="76200"/>
            <a:ext cx="11887200" cy="774405"/>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4142058493"/>
      </p:ext>
    </p:extLst>
  </p:cSld>
  <p:clrMapOvr>
    <a:masterClrMapping/>
  </p:clrMapOvr>
  <p:extLst mod="1">
    <p:ext uri="{DCECCB84-F9BA-43D5-87BE-67443E8EF086}">
      <p15:sldGuideLst xmlns:p15="http://schemas.microsoft.com/office/powerpoint/2012/main">
        <p15:guide id="1" orient="horz" pos="211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in Content no 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Content Placeholder 2"/>
          <p:cNvSpPr>
            <a:spLocks noGrp="1"/>
          </p:cNvSpPr>
          <p:nvPr>
            <p:ph sz="quarter" idx="10" hasCustomPrompt="1"/>
          </p:nvPr>
        </p:nvSpPr>
        <p:spPr>
          <a:xfrm>
            <a:off x="304800" y="990600"/>
            <a:ext cx="11582400" cy="5486400"/>
          </a:xfrm>
          <a:prstGeom prst="rect">
            <a:avLst/>
          </a:prstGeom>
        </p:spPr>
        <p:txBody>
          <a:bodyPr/>
          <a:lstStyle>
            <a:lvl1pPr algn="l">
              <a:defRPr sz="1400">
                <a:latin typeface="Arial" panose="020B0604020202020204" pitchFamily="34" charset="0"/>
                <a:cs typeface="Arial" panose="020B0604020202020204" pitchFamily="34" charset="0"/>
              </a:defRPr>
            </a:lvl1pPr>
          </a:lstStyle>
          <a:p>
            <a:pPr lvl="0"/>
            <a:r>
              <a:rPr lang="en-US" dirty="0"/>
              <a:t>Content</a:t>
            </a:r>
          </a:p>
        </p:txBody>
      </p:sp>
      <p:sp>
        <p:nvSpPr>
          <p:cNvPr id="8" name="Content Placeholder 3"/>
          <p:cNvSpPr>
            <a:spLocks noGrp="1"/>
          </p:cNvSpPr>
          <p:nvPr>
            <p:ph sz="quarter" idx="12" hasCustomPrompt="1"/>
          </p:nvPr>
        </p:nvSpPr>
        <p:spPr>
          <a:xfrm>
            <a:off x="152400" y="457200"/>
            <a:ext cx="11887200" cy="381000"/>
          </a:xfrm>
          <a:prstGeom prst="rect">
            <a:avLst/>
          </a:prstGeom>
        </p:spPr>
        <p:txBody>
          <a:bodyPr vert="horz" lIns="91440" tIns="45720" rIns="91440" bIns="45720" rtlCol="0">
            <a:noAutofit/>
          </a:bodyPr>
          <a:lstStyle>
            <a:lvl1pP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Slide Subheading</a:t>
            </a:r>
          </a:p>
        </p:txBody>
      </p:sp>
    </p:spTree>
    <p:custDataLst>
      <p:tags r:id="rId1"/>
    </p:custDataLst>
    <p:extLst>
      <p:ext uri="{BB962C8B-B14F-4D97-AF65-F5344CB8AC3E}">
        <p14:creationId xmlns:p14="http://schemas.microsoft.com/office/powerpoint/2010/main" val="2409392737"/>
      </p:ext>
    </p:extLst>
  </p:cSld>
  <p:clrMapOvr>
    <a:masterClrMapping/>
  </p:clrMapOvr>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ft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cNvSpPr>
            <a:spLocks noGrp="1"/>
          </p:cNvSpPr>
          <p:nvPr>
            <p:ph idx="1"/>
          </p:nvPr>
        </p:nvSpPr>
        <p:spPr>
          <a:xfrm>
            <a:off x="304801" y="1143000"/>
            <a:ext cx="6585097" cy="53340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vl3pPr marL="914400" indent="0">
              <a:buFont typeface="Century Gothic" panose="020B0502020202020204" pitchFamily="34" charset="0"/>
              <a:buNone/>
              <a:defRPr sz="1400"/>
            </a:lvl3pPr>
          </a:lstStyle>
          <a:p>
            <a:pPr lvl="0"/>
            <a:r>
              <a:rPr lang="en-US" altLang="zh-CN"/>
              <a:t>Click to edit Master text styles</a:t>
            </a:r>
          </a:p>
          <a:p>
            <a:pPr lvl="1"/>
            <a:r>
              <a:rPr lang="en-US" altLang="zh-CN"/>
              <a:t>Second level</a:t>
            </a:r>
          </a:p>
        </p:txBody>
      </p:sp>
      <p:sp>
        <p:nvSpPr>
          <p:cNvPr id="5" name="Picture Placeholder 4"/>
          <p:cNvSpPr>
            <a:spLocks noGrp="1"/>
          </p:cNvSpPr>
          <p:nvPr>
            <p:ph type="pic" sz="quarter" idx="11"/>
          </p:nvPr>
        </p:nvSpPr>
        <p:spPr>
          <a:xfrm>
            <a:off x="7364459" y="1209964"/>
            <a:ext cx="4458085" cy="5212080"/>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a:t>Drag picture to placeholder or click icon to add</a:t>
            </a:r>
            <a:endParaRPr lang="en-US"/>
          </a:p>
        </p:txBody>
      </p:sp>
      <p:sp>
        <p:nvSpPr>
          <p:cNvPr id="7"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377248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cNvSpPr>
            <a:spLocks noGrp="1"/>
          </p:cNvSpPr>
          <p:nvPr>
            <p:ph idx="1"/>
          </p:nvPr>
        </p:nvSpPr>
        <p:spPr>
          <a:xfrm>
            <a:off x="304801" y="1485900"/>
            <a:ext cx="6570921" cy="49911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a:t>Click to edit Master text styles</a:t>
            </a:r>
          </a:p>
          <a:p>
            <a:pPr lvl="1"/>
            <a:r>
              <a:rPr lang="en-US" altLang="zh-CN"/>
              <a:t>Second level</a:t>
            </a:r>
          </a:p>
        </p:txBody>
      </p:sp>
      <p:sp>
        <p:nvSpPr>
          <p:cNvPr id="5" name="Picture Placeholder 4"/>
          <p:cNvSpPr>
            <a:spLocks noGrp="1"/>
          </p:cNvSpPr>
          <p:nvPr>
            <p:ph type="pic" sz="quarter" idx="11"/>
          </p:nvPr>
        </p:nvSpPr>
        <p:spPr>
          <a:xfrm>
            <a:off x="7364459" y="1535722"/>
            <a:ext cx="4458085" cy="4906643"/>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a:t>Drag picture to placeholder or click icon to add</a:t>
            </a:r>
            <a:endParaRPr lang="en-US"/>
          </a:p>
        </p:txBody>
      </p:sp>
      <p:sp>
        <p:nvSpPr>
          <p:cNvPr id="7"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
        <p:nvSpPr>
          <p:cNvPr id="8" name="Content Placeholder 3"/>
          <p:cNvSpPr>
            <a:spLocks noGrp="1"/>
          </p:cNvSpPr>
          <p:nvPr>
            <p:ph sz="quarter" idx="13" hasCustomPrompt="1"/>
          </p:nvPr>
        </p:nvSpPr>
        <p:spPr>
          <a:xfrm>
            <a:off x="152400" y="920261"/>
            <a:ext cx="11887200" cy="381000"/>
          </a:xfrm>
          <a:prstGeom prst="rect">
            <a:avLst/>
          </a:prstGeom>
        </p:spPr>
        <p:txBody>
          <a:bodyPr vert="horz" lIns="91440" tIns="45720" rIns="91440" bIns="45720" rtlCol="0">
            <a:noAutofit/>
          </a:bodyPr>
          <a:lstStyle>
            <a:lvl1pPr>
              <a:defRPr lang="en-US" sz="2000" b="0" baseline="0" dirty="0" smtClean="0">
                <a:solidFill>
                  <a:schemeClr val="accent1"/>
                </a:solidFill>
              </a:defRPr>
            </a:lvl1pPr>
          </a:lstStyle>
          <a:p>
            <a:pPr lvl="0"/>
            <a:r>
              <a:rPr lang="en-US" dirty="0"/>
              <a:t>Click to edit master slide subheading</a:t>
            </a:r>
          </a:p>
        </p:txBody>
      </p:sp>
    </p:spTree>
    <p:custDataLst>
      <p:tags r:id="rId1"/>
    </p:custDataLst>
    <p:extLst>
      <p:ext uri="{BB962C8B-B14F-4D97-AF65-F5344CB8AC3E}">
        <p14:creationId xmlns:p14="http://schemas.microsoft.com/office/powerpoint/2010/main" val="57136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ight Conten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content"/>
          <p:cNvSpPr>
            <a:spLocks noGrp="1"/>
          </p:cNvSpPr>
          <p:nvPr>
            <p:ph idx="1"/>
          </p:nvPr>
        </p:nvSpPr>
        <p:spPr>
          <a:xfrm>
            <a:off x="5273749" y="1143000"/>
            <a:ext cx="6613451" cy="53340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a:t>Click to edit Master text styles</a:t>
            </a:r>
          </a:p>
          <a:p>
            <a:pPr lvl="1"/>
            <a:r>
              <a:rPr lang="en-US" altLang="zh-CN"/>
              <a:t>Second level</a:t>
            </a:r>
          </a:p>
        </p:txBody>
      </p:sp>
      <p:sp>
        <p:nvSpPr>
          <p:cNvPr id="10" name="Picture Placeholder 4"/>
          <p:cNvSpPr>
            <a:spLocks noGrp="1"/>
          </p:cNvSpPr>
          <p:nvPr>
            <p:ph type="pic" sz="quarter" idx="11"/>
          </p:nvPr>
        </p:nvSpPr>
        <p:spPr>
          <a:xfrm>
            <a:off x="381771" y="1209964"/>
            <a:ext cx="4443059" cy="5200072"/>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a:t>Drag picture to placeholder or click icon to add</a:t>
            </a:r>
            <a:endParaRPr lang="en-US"/>
          </a:p>
        </p:txBody>
      </p:sp>
      <p:sp>
        <p:nvSpPr>
          <p:cNvPr id="12"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Tree>
    <p:custDataLst>
      <p:tags r:id="rId1"/>
    </p:custDataLst>
    <p:extLst>
      <p:ext uri="{BB962C8B-B14F-4D97-AF65-F5344CB8AC3E}">
        <p14:creationId xmlns:p14="http://schemas.microsoft.com/office/powerpoint/2010/main" val="916958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ight Content Subheading">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content"/>
          <p:cNvSpPr>
            <a:spLocks noGrp="1"/>
          </p:cNvSpPr>
          <p:nvPr>
            <p:ph idx="1"/>
          </p:nvPr>
        </p:nvSpPr>
        <p:spPr>
          <a:xfrm>
            <a:off x="5302102" y="1485900"/>
            <a:ext cx="6585097" cy="4991100"/>
          </a:xfrm>
          <a:prstGeom prst="rect">
            <a:avLst/>
          </a:prstGeom>
        </p:spPr>
        <p:txBody>
          <a:bodyPr/>
          <a:lstStyle>
            <a:lvl1pPr>
              <a:spcBef>
                <a:spcPts val="1200"/>
              </a:spcBef>
              <a:spcAft>
                <a:spcPts val="1200"/>
              </a:spcAft>
              <a:defRPr sz="1400">
                <a:solidFill>
                  <a:schemeClr val="tx1"/>
                </a:solidFill>
                <a:latin typeface="Arial" panose="020B0604020202020204" pitchFamily="34" charset="0"/>
                <a:cs typeface="Arial" panose="020B0604020202020204" pitchFamily="34" charset="0"/>
              </a:defRPr>
            </a:lvl1pPr>
            <a:lvl2pPr>
              <a:defRPr sz="1400">
                <a:solidFill>
                  <a:schemeClr val="tx1"/>
                </a:solidFill>
                <a:latin typeface="Arial" panose="020B0604020202020204" pitchFamily="34" charset="0"/>
                <a:cs typeface="Arial" panose="020B0604020202020204" pitchFamily="34" charset="0"/>
              </a:defRPr>
            </a:lvl2pPr>
          </a:lstStyle>
          <a:p>
            <a:pPr lvl="0"/>
            <a:r>
              <a:rPr lang="en-US" altLang="zh-CN"/>
              <a:t>Click to edit Master text styles</a:t>
            </a:r>
          </a:p>
          <a:p>
            <a:pPr lvl="1"/>
            <a:r>
              <a:rPr lang="en-US" altLang="zh-CN"/>
              <a:t>Second level</a:t>
            </a:r>
          </a:p>
        </p:txBody>
      </p:sp>
      <p:sp>
        <p:nvSpPr>
          <p:cNvPr id="10" name="Picture Placeholder 4"/>
          <p:cNvSpPr>
            <a:spLocks noGrp="1"/>
          </p:cNvSpPr>
          <p:nvPr>
            <p:ph type="pic" sz="quarter" idx="11"/>
          </p:nvPr>
        </p:nvSpPr>
        <p:spPr>
          <a:xfrm>
            <a:off x="394086" y="1535723"/>
            <a:ext cx="4455373" cy="4895097"/>
          </a:xfrm>
          <a:prstGeom prst="rect">
            <a:avLst/>
          </a:prstGeom>
          <a:noFill/>
          <a:ln w="88900" cap="flat" cmpd="sng">
            <a:solidFill>
              <a:srgbClr val="FFFFFF"/>
            </a:solidFill>
            <a:miter lim="800000"/>
          </a:ln>
          <a:effectLst>
            <a:outerShdw blurRad="114300" sx="103000" sy="103000" algn="ctr" rotWithShape="0">
              <a:prstClr val="black">
                <a:alpha val="13000"/>
              </a:prstClr>
            </a:outerShdw>
          </a:effectLst>
        </p:spPr>
        <p:txBody>
          <a:bodyPr vert="horz" lIns="91440" tIns="45720" rIns="91440" bIns="45720" rtlCol="0">
            <a:noAutofit/>
          </a:bodyPr>
          <a:lstStyle>
            <a:lvl1pPr>
              <a:defRPr lang="en-US" sz="1400">
                <a:latin typeface="Arial" panose="020B0604020202020204" pitchFamily="34" charset="0"/>
                <a:cs typeface="Arial" panose="020B0604020202020204" pitchFamily="34" charset="0"/>
              </a:defRPr>
            </a:lvl1pPr>
          </a:lstStyle>
          <a:p>
            <a:pPr lvl="0"/>
            <a:r>
              <a:rPr lang="en-US" altLang="zh-CN"/>
              <a:t>Drag picture to placeholder or click icon to add</a:t>
            </a:r>
            <a:endParaRPr lang="en-US"/>
          </a:p>
        </p:txBody>
      </p:sp>
      <p:sp>
        <p:nvSpPr>
          <p:cNvPr id="12" name="heading"/>
          <p:cNvSpPr>
            <a:spLocks noGrp="1"/>
          </p:cNvSpPr>
          <p:nvPr>
            <p:ph type="body" sz="quarter" idx="12" hasCustomPrompt="1"/>
          </p:nvPr>
        </p:nvSpPr>
        <p:spPr>
          <a:xfrm>
            <a:off x="152400" y="76200"/>
            <a:ext cx="11887200" cy="762000"/>
          </a:xfrm>
          <a:prstGeom prst="rect">
            <a:avLst/>
          </a:prstGeom>
        </p:spPr>
        <p:txBody>
          <a:bodyPr vert="horz" lIns="91440" tIns="45720" rIns="91440" bIns="45720" rtlCol="0" anchor="ctr">
            <a:noAutofit/>
          </a:bodyPr>
          <a:lstStyle>
            <a:lvl1pPr algn="l">
              <a:defRPr lang="en-US" sz="2800" b="0" dirty="0" smtClean="0">
                <a:solidFill>
                  <a:srgbClr val="DBB33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lvl1pPr>
          </a:lstStyle>
          <a:p>
            <a:pPr lvl="0">
              <a:spcBef>
                <a:spcPts val="0"/>
              </a:spcBef>
              <a:spcAft>
                <a:spcPts val="0"/>
              </a:spcAft>
            </a:pPr>
            <a:r>
              <a:rPr lang="en-US" dirty="0"/>
              <a:t>Click to edit Master Slide Heading</a:t>
            </a:r>
          </a:p>
        </p:txBody>
      </p:sp>
      <p:sp>
        <p:nvSpPr>
          <p:cNvPr id="13" name="Content Placeholder 3"/>
          <p:cNvSpPr>
            <a:spLocks noGrp="1"/>
          </p:cNvSpPr>
          <p:nvPr>
            <p:ph sz="quarter" idx="13" hasCustomPrompt="1"/>
          </p:nvPr>
        </p:nvSpPr>
        <p:spPr>
          <a:xfrm>
            <a:off x="152400" y="920261"/>
            <a:ext cx="11887200" cy="381000"/>
          </a:xfrm>
          <a:prstGeom prst="rect">
            <a:avLst/>
          </a:prstGeom>
        </p:spPr>
        <p:txBody>
          <a:bodyPr vert="horz" lIns="91440" tIns="45720" rIns="91440" bIns="45720" rtlCol="0">
            <a:noAutofit/>
          </a:bodyPr>
          <a:lstStyle>
            <a:lvl1pPr algn="r">
              <a:defRPr lang="en-US" sz="2000" b="0" baseline="0" dirty="0" smtClean="0">
                <a:solidFill>
                  <a:srgbClr val="54BDA3"/>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a:t>Click to edit master slide subheading</a:t>
            </a:r>
          </a:p>
        </p:txBody>
      </p:sp>
    </p:spTree>
    <p:custDataLst>
      <p:tags r:id="rId1"/>
    </p:custDataLst>
    <p:extLst>
      <p:ext uri="{BB962C8B-B14F-4D97-AF65-F5344CB8AC3E}">
        <p14:creationId xmlns:p14="http://schemas.microsoft.com/office/powerpoint/2010/main" val="100098464"/>
      </p:ext>
    </p:extLst>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ags" Target="../tags/tag2.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ustDataLst>
      <p:tags r:id="rId20"/>
    </p:custDataLst>
    <p:extLst>
      <p:ext uri="{BB962C8B-B14F-4D97-AF65-F5344CB8AC3E}">
        <p14:creationId xmlns:p14="http://schemas.microsoft.com/office/powerpoint/2010/main" val="1224614605"/>
      </p:ext>
    </p:extLst>
  </p:cSld>
  <p:clrMap bg1="lt1" tx1="dk1" bg2="lt2" tx2="dk2" accent1="accent1" accent2="accent2" accent3="accent3" accent4="accent4" accent5="accent5" accent6="accent6" hlink="hlink" folHlink="folHlink"/>
  <p:sldLayoutIdLst>
    <p:sldLayoutId id="2147483687" r:id="rId1"/>
    <p:sldLayoutId id="2147483715" r:id="rId2"/>
    <p:sldLayoutId id="2147483708" r:id="rId3"/>
    <p:sldLayoutId id="2147483664" r:id="rId4"/>
    <p:sldLayoutId id="2147483703" r:id="rId5"/>
    <p:sldLayoutId id="2147483689" r:id="rId6"/>
    <p:sldLayoutId id="2147483709" r:id="rId7"/>
    <p:sldLayoutId id="2147483663" r:id="rId8"/>
    <p:sldLayoutId id="2147483710" r:id="rId9"/>
    <p:sldLayoutId id="2147483699" r:id="rId10"/>
    <p:sldLayoutId id="2147483712" r:id="rId11"/>
    <p:sldLayoutId id="2147483713" r:id="rId12"/>
    <p:sldLayoutId id="2147483682" r:id="rId13"/>
    <p:sldLayoutId id="2147483683" r:id="rId14"/>
    <p:sldLayoutId id="2147483659" r:id="rId15"/>
    <p:sldLayoutId id="2147483700" r:id="rId16"/>
    <p:sldLayoutId id="2147483706" r:id="rId17"/>
    <p:sldLayoutId id="2147483717" r:id="rId18"/>
  </p:sldLayoutIdLst>
  <p:txStyles>
    <p:titleStyle>
      <a:lvl1pPr algn="ctr" defTabSz="914400" rtl="0" eaLnBrk="1" latinLnBrk="0" hangingPunct="1">
        <a:lnSpc>
          <a:spcPct val="100000"/>
        </a:lnSpc>
        <a:spcBef>
          <a:spcPct val="0"/>
        </a:spcBef>
        <a:buNone/>
        <a:defRPr sz="2800" b="1" kern="1200">
          <a:solidFill>
            <a:schemeClr val="tx1"/>
          </a:solidFill>
          <a:effectLst>
            <a:outerShdw blurRad="38100" dist="38100" dir="2700000" algn="tl">
              <a:srgbClr val="000000">
                <a:alpha val="43137"/>
              </a:srgbClr>
            </a:outerShdw>
          </a:effectLst>
          <a:latin typeface="+mj-lt"/>
          <a:ea typeface="Open Sans" panose="020B0606030504020204" pitchFamily="34" charset="0"/>
          <a:cs typeface="Arial" panose="020B0604020202020204" pitchFamily="34" charset="0"/>
        </a:defRPr>
      </a:lvl1pPr>
    </p:titleStyle>
    <p:bodyStyle>
      <a:lvl1pPr marL="0" indent="0" algn="l" defTabSz="914400" rtl="0" eaLnBrk="1" latinLnBrk="0" hangingPunct="1">
        <a:spcBef>
          <a:spcPts val="1200"/>
        </a:spcBef>
        <a:spcAft>
          <a:spcPts val="1200"/>
        </a:spcAft>
        <a:buFont typeface="Arial" pitchFamily="34" charset="0"/>
        <a:buNone/>
        <a:defRPr sz="1800" kern="1200">
          <a:solidFill>
            <a:schemeClr val="tx1"/>
          </a:solidFill>
          <a:latin typeface="+mj-lt"/>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800" kern="1200">
          <a:solidFill>
            <a:schemeClr val="tx1"/>
          </a:solidFill>
          <a:latin typeface="+mj-lt"/>
          <a:ea typeface="Open Sans" panose="020B0606030504020204" pitchFamily="34" charset="0"/>
          <a:cs typeface="Arial" panose="020B0604020202020204" pitchFamily="34" charset="0"/>
        </a:defRPr>
      </a:lvl2pPr>
      <a:lvl3pPr marL="9144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080" userDrawn="1">
          <p15:clr>
            <a:srgbClr val="F26B43"/>
          </p15:clr>
        </p15:guide>
        <p15:guide id="2" pos="3840" userDrawn="1">
          <p15:clr>
            <a:srgbClr val="F26B43"/>
          </p15:clr>
        </p15:guide>
        <p15:guide id="3" pos="192" userDrawn="1">
          <p15:clr>
            <a:srgbClr val="F26B43"/>
          </p15:clr>
        </p15:guide>
        <p15:guide id="4" pos="7488" userDrawn="1">
          <p15:clr>
            <a:srgbClr val="F26B43"/>
          </p15:clr>
        </p15:guide>
        <p15:guide id="5" orient="horz" pos="432" userDrawn="1">
          <p15:clr>
            <a:srgbClr val="F26B43"/>
          </p15:clr>
        </p15:guide>
        <p15:guide id="6" orient="horz" pos="720" userDrawn="1">
          <p15:clr>
            <a:srgbClr val="F26B43"/>
          </p15:clr>
        </p15:guide>
        <p15:guide id="7" orient="horz" pos="936" userDrawn="1">
          <p15:clr>
            <a:srgbClr val="F26B43"/>
          </p15:clr>
        </p15:guide>
        <p15:guide id="8" orient="horz" pos="2160" userDrawn="1">
          <p15:clr>
            <a:srgbClr val="F26B43"/>
          </p15:clr>
        </p15:guide>
        <p15:guide id="9" orient="horz" pos="288" userDrawn="1">
          <p15:clr>
            <a:srgbClr val="F26B43"/>
          </p15:clr>
        </p15:guide>
        <p15:guide id="10" orient="horz" pos="528" userDrawn="1">
          <p15:clr>
            <a:srgbClr val="F26B43"/>
          </p15:clr>
        </p15:guide>
        <p15:guide id="11" orient="horz" pos="6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4" Type="http://schemas.openxmlformats.org/officeDocument/2006/relationships/image" Target="../media/image11.png"/><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7.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9.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Kenneth J. Malmberg, PhD</a:t>
            </a:r>
          </a:p>
        </p:txBody>
      </p:sp>
      <p:sp>
        <p:nvSpPr>
          <p:cNvPr id="3" name="Text Placeholder 2"/>
          <p:cNvSpPr>
            <a:spLocks noGrp="1"/>
          </p:cNvSpPr>
          <p:nvPr>
            <p:ph type="body" sz="quarter" idx="11"/>
          </p:nvPr>
        </p:nvSpPr>
        <p:spPr/>
        <p:txBody>
          <a:bodyPr/>
          <a:lstStyle/>
          <a:p>
            <a:r>
              <a:rPr lang="en-US" dirty="0">
                <a:latin typeface="Arial" panose="020B0604020202020204" pitchFamily="34" charset="0"/>
                <a:cs typeface="Arial" panose="020B0604020202020204" pitchFamily="34" charset="0"/>
              </a:rPr>
              <a:t>COGNITIVE PSYCHOLOGY</a:t>
            </a:r>
          </a:p>
        </p:txBody>
      </p:sp>
    </p:spTree>
    <p:extLst>
      <p:ext uri="{BB962C8B-B14F-4D97-AF65-F5344CB8AC3E}">
        <p14:creationId xmlns:p14="http://schemas.microsoft.com/office/powerpoint/2010/main" val="327244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A35B561F-8440-FE46-9A6E-919F6AA85EDF}"/>
              </a:ext>
            </a:extLst>
          </p:cNvPr>
          <p:cNvSpPr>
            <a:spLocks noGrp="1"/>
          </p:cNvSpPr>
          <p:nvPr>
            <p:ph sz="quarter" idx="10"/>
          </p:nvPr>
        </p:nvSpPr>
        <p:spPr>
          <a:xfrm>
            <a:off x="304800" y="1111195"/>
            <a:ext cx="11582400" cy="498997"/>
          </a:xfrm>
        </p:spPr>
        <p:txBody>
          <a:bodyPr/>
          <a:lstStyle/>
          <a:p>
            <a:r>
              <a:rPr lang="en-US" sz="2000" dirty="0"/>
              <a:t>Compare these Results:</a:t>
            </a:r>
          </a:p>
        </p:txBody>
      </p:sp>
      <p:sp>
        <p:nvSpPr>
          <p:cNvPr id="3" name="Text Placeholder 2">
            <a:extLst>
              <a:ext uri="{FF2B5EF4-FFF2-40B4-BE49-F238E27FC236}">
                <a16:creationId xmlns:a16="http://schemas.microsoft.com/office/drawing/2014/main" xmlns="" id="{7580875F-F6FA-9748-A062-7115FD5A24E3}"/>
              </a:ext>
            </a:extLst>
          </p:cNvPr>
          <p:cNvSpPr>
            <a:spLocks noGrp="1"/>
          </p:cNvSpPr>
          <p:nvPr>
            <p:ph type="body" sz="quarter" idx="11"/>
          </p:nvPr>
        </p:nvSpPr>
        <p:spPr>
          <a:xfrm>
            <a:off x="152400" y="13570"/>
            <a:ext cx="11887200" cy="774405"/>
          </a:xfrm>
        </p:spPr>
        <p:txBody>
          <a:bodyPr/>
          <a:lstStyle/>
          <a:p>
            <a:r>
              <a:rPr lang="en-US" dirty="0"/>
              <a:t>Iconic </a:t>
            </a:r>
            <a:r>
              <a:rPr lang="en-US" dirty="0" smtClean="0"/>
              <a:t>vs. Echoic </a:t>
            </a:r>
            <a:r>
              <a:rPr lang="en-US" dirty="0"/>
              <a:t>Memory: Compare</a:t>
            </a:r>
          </a:p>
        </p:txBody>
      </p:sp>
      <p:sp>
        <p:nvSpPr>
          <p:cNvPr id="4" name="object 6">
            <a:extLst>
              <a:ext uri="{FF2B5EF4-FFF2-40B4-BE49-F238E27FC236}">
                <a16:creationId xmlns:a16="http://schemas.microsoft.com/office/drawing/2014/main" xmlns="" id="{C9F05AA9-6822-C64D-B6F7-D86E4F8D0696}"/>
              </a:ext>
            </a:extLst>
          </p:cNvPr>
          <p:cNvSpPr/>
          <p:nvPr/>
        </p:nvSpPr>
        <p:spPr>
          <a:xfrm>
            <a:off x="1043836" y="1988843"/>
            <a:ext cx="4718137" cy="2744066"/>
          </a:xfrm>
          <a:prstGeom prst="rect">
            <a:avLst/>
          </a:prstGeom>
          <a:blipFill>
            <a:blip r:embed="rId3" cstate="print"/>
            <a:stretch>
              <a:fillRect/>
            </a:stretch>
          </a:blip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a:p>
        </p:txBody>
      </p:sp>
      <p:sp>
        <p:nvSpPr>
          <p:cNvPr id="5" name="object 5">
            <a:extLst>
              <a:ext uri="{FF2B5EF4-FFF2-40B4-BE49-F238E27FC236}">
                <a16:creationId xmlns:a16="http://schemas.microsoft.com/office/drawing/2014/main" xmlns="" id="{54466369-B1D2-BD45-AC44-705028A4C098}"/>
              </a:ext>
            </a:extLst>
          </p:cNvPr>
          <p:cNvSpPr/>
          <p:nvPr/>
        </p:nvSpPr>
        <p:spPr>
          <a:xfrm>
            <a:off x="6608406" y="1988844"/>
            <a:ext cx="4614915" cy="2744066"/>
          </a:xfrm>
          <a:prstGeom prst="rect">
            <a:avLst/>
          </a:prstGeom>
          <a:blipFill>
            <a:blip r:embed="rId4" cstate="print"/>
            <a:stretch>
              <a:fillRect/>
            </a:stretch>
          </a:blipFill>
        </p:spPr>
        <p:style>
          <a:lnRef idx="0">
            <a:scrgbClr r="0" g="0" b="0"/>
          </a:lnRef>
          <a:fillRef idx="0">
            <a:scrgbClr r="0" g="0" b="0"/>
          </a:fillRef>
          <a:effectRef idx="0">
            <a:scrgbClr r="0" g="0" b="0"/>
          </a:effectRef>
          <a:fontRef idx="major"/>
        </p:style>
        <p:txBody>
          <a:bodyPr wrap="square" lIns="0" tIns="0" rIns="0" bIns="0" rtlCol="0"/>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endParaRPr/>
          </a:p>
        </p:txBody>
      </p:sp>
      <p:grpSp>
        <p:nvGrpSpPr>
          <p:cNvPr id="20" name="Group 19">
            <a:extLst>
              <a:ext uri="{FF2B5EF4-FFF2-40B4-BE49-F238E27FC236}">
                <a16:creationId xmlns:a16="http://schemas.microsoft.com/office/drawing/2014/main" xmlns="" id="{515C12BA-8E12-5D49-AF18-6E7293837377}"/>
              </a:ext>
            </a:extLst>
          </p:cNvPr>
          <p:cNvGrpSpPr/>
          <p:nvPr/>
        </p:nvGrpSpPr>
        <p:grpSpPr>
          <a:xfrm>
            <a:off x="2504792" y="5468886"/>
            <a:ext cx="6514362" cy="831706"/>
            <a:chOff x="3655390" y="1520477"/>
            <a:chExt cx="6514362" cy="831706"/>
          </a:xfrm>
        </p:grpSpPr>
        <p:sp>
          <p:nvSpPr>
            <p:cNvPr id="21" name="Text Placeholder 22">
              <a:extLst>
                <a:ext uri="{FF2B5EF4-FFF2-40B4-BE49-F238E27FC236}">
                  <a16:creationId xmlns:a16="http://schemas.microsoft.com/office/drawing/2014/main" xmlns="" id="{77E891EC-6CCC-3545-BA6D-2F515B869904}"/>
                </a:ext>
              </a:extLst>
            </p:cNvPr>
            <p:cNvSpPr txBox="1">
              <a:spLocks/>
            </p:cNvSpPr>
            <p:nvPr/>
          </p:nvSpPr>
          <p:spPr>
            <a:xfrm>
              <a:off x="3950223" y="1520477"/>
              <a:ext cx="6219529" cy="831706"/>
            </a:xfrm>
            <a:prstGeom prst="rect">
              <a:avLst/>
            </a:prstGeom>
          </p:spPr>
          <p:txBody>
            <a:bodyPr anchor="ctr"/>
            <a:lstStyle>
              <a:lvl1pPr marL="0" indent="0" algn="l" defTabSz="914400" rtl="0" eaLnBrk="1" latinLnBrk="0" hangingPunct="1">
                <a:spcBef>
                  <a:spcPts val="1200"/>
                </a:spcBef>
                <a:spcAft>
                  <a:spcPts val="1200"/>
                </a:spcAft>
                <a:buFont typeface="Arial" pitchFamily="34" charset="0"/>
                <a:buNone/>
                <a:defRPr sz="1400" b="0" kern="1200" baseline="0">
                  <a:solidFill>
                    <a:srgbClr val="323334"/>
                  </a:solidFill>
                  <a:latin typeface="Arial" panose="020B0604020202020204" pitchFamily="34" charset="0"/>
                  <a:ea typeface="Open Sans" panose="020B0606030504020204" pitchFamily="34" charset="0"/>
                  <a:cs typeface="Arial" panose="020B0604020202020204" pitchFamily="34" charset="0"/>
                </a:defRPr>
              </a:lvl1pPr>
              <a:lvl2pPr marL="285750" indent="-285750" algn="l" defTabSz="914400" rtl="0" eaLnBrk="1" latinLnBrk="0" hangingPunct="1">
                <a:spcBef>
                  <a:spcPts val="1200"/>
                </a:spcBef>
                <a:spcAft>
                  <a:spcPts val="1200"/>
                </a:spcAft>
                <a:buFont typeface="Wingdings" pitchFamily="2" charset="2"/>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defTabSz="914400" rtl="0" eaLnBrk="1" latinLnBrk="0" hangingPunct="1">
                <a:spcBef>
                  <a:spcPct val="20000"/>
                </a:spcBef>
                <a:buFont typeface="Arial" pitchFamily="34" charset="0"/>
                <a:buNone/>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spcBef>
                  <a:spcPct val="20000"/>
                </a:spcBef>
                <a:buFont typeface="Arial" pitchFamily="34" charset="0"/>
                <a:buChar char="»"/>
                <a:defRPr sz="1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33679">
                <a:spcBef>
                  <a:spcPts val="1820"/>
                </a:spcBef>
              </a:pPr>
              <a:r>
                <a:rPr lang="en-US" dirty="0"/>
                <a:t>What is the major difference between iconic and echoic memory</a:t>
              </a:r>
              <a:r>
                <a:rPr lang="en-US" dirty="0"/>
                <a:t>?</a:t>
              </a:r>
              <a:br>
                <a:rPr lang="en-US" dirty="0"/>
              </a:br>
              <a:r>
                <a:rPr lang="en-US" dirty="0"/>
                <a:t>Why is there a difference</a:t>
              </a:r>
              <a:r>
                <a:rPr lang="en-US" dirty="0" smtClean="0"/>
                <a:t>?</a:t>
              </a:r>
              <a:endParaRPr lang="en-US" dirty="0"/>
            </a:p>
          </p:txBody>
        </p:sp>
        <p:sp>
          <p:nvSpPr>
            <p:cNvPr id="22" name="Rectangle 21">
              <a:extLst>
                <a:ext uri="{FF2B5EF4-FFF2-40B4-BE49-F238E27FC236}">
                  <a16:creationId xmlns:a16="http://schemas.microsoft.com/office/drawing/2014/main" xmlns="" id="{A94698B5-73E1-B14A-BBFD-75837BD66F78}"/>
                </a:ext>
              </a:extLst>
            </p:cNvPr>
            <p:cNvSpPr/>
            <p:nvPr/>
          </p:nvSpPr>
          <p:spPr>
            <a:xfrm>
              <a:off x="3950223" y="1520477"/>
              <a:ext cx="6219529" cy="831706"/>
            </a:xfrm>
            <a:prstGeom prst="rect">
              <a:avLst/>
            </a:prstGeom>
            <a:noFill/>
            <a:ln w="12700">
              <a:solidFill>
                <a:srgbClr val="29364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Arial" panose="020B0604020202020204" pitchFamily="34" charset="0"/>
                <a:cs typeface="Arial" panose="020B0604020202020204" pitchFamily="34" charset="0"/>
              </a:endParaRPr>
            </a:p>
          </p:txBody>
        </p:sp>
        <p:grpSp>
          <p:nvGrpSpPr>
            <p:cNvPr id="23" name="Group 22">
              <a:extLst>
                <a:ext uri="{FF2B5EF4-FFF2-40B4-BE49-F238E27FC236}">
                  <a16:creationId xmlns:a16="http://schemas.microsoft.com/office/drawing/2014/main" xmlns="" id="{5528A59F-E22C-0447-869C-E8ED3D1E334A}"/>
                </a:ext>
              </a:extLst>
            </p:cNvPr>
            <p:cNvGrpSpPr/>
            <p:nvPr/>
          </p:nvGrpSpPr>
          <p:grpSpPr>
            <a:xfrm>
              <a:off x="3655390" y="1520477"/>
              <a:ext cx="494104" cy="692468"/>
              <a:chOff x="304800" y="4028077"/>
              <a:chExt cx="494104" cy="692468"/>
            </a:xfrm>
          </p:grpSpPr>
          <p:sp>
            <p:nvSpPr>
              <p:cNvPr id="24" name="Hexagon 25">
                <a:extLst>
                  <a:ext uri="{FF2B5EF4-FFF2-40B4-BE49-F238E27FC236}">
                    <a16:creationId xmlns:a16="http://schemas.microsoft.com/office/drawing/2014/main" xmlns="" id="{5B5A7DBD-9F51-E142-A6F1-6B00E80E9131}"/>
                  </a:ext>
                </a:extLst>
              </p:cNvPr>
              <p:cNvSpPr/>
              <p:nvPr/>
            </p:nvSpPr>
            <p:spPr>
              <a:xfrm rot="5400000">
                <a:off x="311715" y="4138583"/>
                <a:ext cx="462519" cy="455129"/>
              </a:xfrm>
              <a:prstGeom prst="teardrop">
                <a:avLst/>
              </a:prstGeom>
              <a:solidFill>
                <a:srgbClr val="293749"/>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5" name="TextBox 24">
                <a:extLst>
                  <a:ext uri="{FF2B5EF4-FFF2-40B4-BE49-F238E27FC236}">
                    <a16:creationId xmlns:a16="http://schemas.microsoft.com/office/drawing/2014/main" xmlns="" id="{D4E7AB8A-F30A-EB4E-A04E-8D2F4897CB7C}"/>
                  </a:ext>
                </a:extLst>
              </p:cNvPr>
              <p:cNvSpPr txBox="1"/>
              <p:nvPr/>
            </p:nvSpPr>
            <p:spPr>
              <a:xfrm>
                <a:off x="304800" y="4028077"/>
                <a:ext cx="494104" cy="692468"/>
              </a:xfrm>
              <a:prstGeom prst="teardrop">
                <a:avLst/>
              </a:prstGeom>
              <a:noFill/>
            </p:spPr>
            <p:txBody>
              <a:bodyPr wrap="none" rtlCol="0">
                <a:spAutoFit/>
              </a:bodyPr>
              <a:lstStyle/>
              <a:p>
                <a:r>
                  <a:rPr lang="en-US" sz="2600" b="1" dirty="0">
                    <a:solidFill>
                      <a:schemeClr val="bg1"/>
                    </a:solidFill>
                    <a:latin typeface="Open Sans" panose="020B0606030504020204" pitchFamily="34" charset="0"/>
                    <a:ea typeface="Open Sans" panose="020B0606030504020204" pitchFamily="34" charset="0"/>
                    <a:cs typeface="Open Sans" panose="020B0606030504020204" pitchFamily="34" charset="0"/>
                  </a:rPr>
                  <a:t>?</a:t>
                </a:r>
              </a:p>
            </p:txBody>
          </p:sp>
        </p:grpSp>
      </p:grpSp>
    </p:spTree>
    <p:extLst>
      <p:ext uri="{BB962C8B-B14F-4D97-AF65-F5344CB8AC3E}">
        <p14:creationId xmlns:p14="http://schemas.microsoft.com/office/powerpoint/2010/main" val="74827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1</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Sensory memory is where brief representations of our environment are stored.</a:t>
            </a:r>
            <a:endParaRPr lang="en-US" sz="2000" dirty="0">
              <a:latin typeface="Arial"/>
              <a:cs typeface="Arial"/>
            </a:endParaRP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076308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1</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Sensory memory is where brief representations of our environment are stored.</a:t>
            </a:r>
            <a:endParaRPr lang="en-US" sz="2000" dirty="0">
              <a:latin typeface="Arial"/>
              <a:cs typeface="Arial"/>
            </a:endParaRPr>
          </a:p>
        </p:txBody>
      </p:sp>
      <p:grpSp>
        <p:nvGrpSpPr>
          <p:cNvPr id="23" name="Group 22"/>
          <p:cNvGrpSpPr/>
          <p:nvPr/>
        </p:nvGrpSpPr>
        <p:grpSpPr>
          <a:xfrm>
            <a:off x="596900" y="2613249"/>
            <a:ext cx="1183375" cy="877944"/>
            <a:chOff x="596900" y="2613249"/>
            <a:chExt cx="1183375" cy="877944"/>
          </a:xfrm>
        </p:grpSpPr>
        <p:sp>
          <p:nvSpPr>
            <p:cNvPr id="24" name="Oval 23"/>
            <p:cNvSpPr/>
            <p:nvPr/>
          </p:nvSpPr>
          <p:spPr>
            <a:xfrm>
              <a:off x="596900" y="2667000"/>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7" name="Oval 26"/>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8509882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2</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Iconic memory is place where auditory information is briefly held and echoic memory is where visual information is briefly held.</a:t>
            </a:r>
            <a:endParaRPr lang="en-US" sz="2000" dirty="0">
              <a:latin typeface="Arial"/>
              <a:cs typeface="Arial"/>
            </a:endParaRP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071014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2</a:t>
            </a:r>
          </a:p>
        </p:txBody>
      </p:sp>
      <p:sp>
        <p:nvSpPr>
          <p:cNvPr id="4" name="Content Placeholder 1"/>
          <p:cNvSpPr>
            <a:spLocks noGrp="1"/>
          </p:cNvSpPr>
          <p:nvPr>
            <p:ph sz="quarter" idx="10"/>
          </p:nvPr>
        </p:nvSpPr>
        <p:spPr>
          <a:xfrm>
            <a:off x="304800" y="1137257"/>
            <a:ext cx="11582400" cy="1094665"/>
          </a:xfrm>
        </p:spPr>
        <p:txBody>
          <a:bodyPr/>
          <a:lstStyle/>
          <a:p>
            <a:r>
              <a:rPr lang="en-US" sz="2000" dirty="0"/>
              <a:t>True or False?</a:t>
            </a:r>
            <a:br>
              <a:rPr lang="en-US" sz="2000" dirty="0"/>
            </a:br>
            <a:r>
              <a:rPr lang="en-US" sz="2000" dirty="0"/>
              <a:t/>
            </a:r>
            <a:br>
              <a:rPr lang="en-US" sz="2000" dirty="0"/>
            </a:br>
            <a:r>
              <a:rPr lang="en-US" sz="2000" dirty="0"/>
              <a:t>Iconic memory is place where auditory information is briefly held and echoic memory is where visual information is briefly held.</a:t>
            </a:r>
            <a:endParaRPr lang="en-US" sz="2000" dirty="0">
              <a:latin typeface="Arial"/>
              <a:cs typeface="Arial"/>
            </a:endParaRPr>
          </a:p>
        </p:txBody>
      </p:sp>
      <p:grpSp>
        <p:nvGrpSpPr>
          <p:cNvPr id="11" name="Group 10"/>
          <p:cNvGrpSpPr/>
          <p:nvPr/>
        </p:nvGrpSpPr>
        <p:grpSpPr>
          <a:xfrm>
            <a:off x="596900" y="2613249"/>
            <a:ext cx="1183375" cy="877944"/>
            <a:chOff x="596900" y="2613249"/>
            <a:chExt cx="1183375" cy="877944"/>
          </a:xfrm>
        </p:grpSpPr>
        <p:sp>
          <p:nvSpPr>
            <p:cNvPr id="19" name="Oval 18"/>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2" name="Oval 21"/>
            <p:cNvSpPr/>
            <p:nvPr/>
          </p:nvSpPr>
          <p:spPr>
            <a:xfrm>
              <a:off x="596900" y="3144834"/>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329486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3</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Sperling was interested in the capacity of iconic memory.</a:t>
            </a:r>
            <a:endParaRPr lang="en-US" sz="2000" dirty="0">
              <a:latin typeface="Arial"/>
              <a:cs typeface="Arial"/>
            </a:endParaRP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579649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3</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Sperling was interested in the capacity of iconic memory.</a:t>
            </a:r>
            <a:endParaRPr lang="en-US" sz="2000" dirty="0">
              <a:latin typeface="Arial"/>
              <a:cs typeface="Arial"/>
            </a:endParaRPr>
          </a:p>
        </p:txBody>
      </p:sp>
      <p:grpSp>
        <p:nvGrpSpPr>
          <p:cNvPr id="23" name="Group 22"/>
          <p:cNvGrpSpPr/>
          <p:nvPr/>
        </p:nvGrpSpPr>
        <p:grpSpPr>
          <a:xfrm>
            <a:off x="596900" y="2613249"/>
            <a:ext cx="1183375" cy="877944"/>
            <a:chOff x="596900" y="2613249"/>
            <a:chExt cx="1183375" cy="877944"/>
          </a:xfrm>
        </p:grpSpPr>
        <p:sp>
          <p:nvSpPr>
            <p:cNvPr id="24" name="Oval 23"/>
            <p:cNvSpPr/>
            <p:nvPr/>
          </p:nvSpPr>
          <p:spPr>
            <a:xfrm>
              <a:off x="596900" y="2667000"/>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7" name="Oval 26"/>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3796411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4</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The full report procedure produces an inaccurate measure of the capacity of sensory memory</a:t>
            </a:r>
            <a:endParaRPr lang="en-US" sz="2000" dirty="0">
              <a:latin typeface="Arial"/>
              <a:cs typeface="Arial"/>
            </a:endParaRPr>
          </a:p>
        </p:txBody>
      </p:sp>
      <p:grpSp>
        <p:nvGrpSpPr>
          <p:cNvPr id="16" name="Group 15"/>
          <p:cNvGrpSpPr/>
          <p:nvPr/>
        </p:nvGrpSpPr>
        <p:grpSpPr>
          <a:xfrm>
            <a:off x="596900" y="2613249"/>
            <a:ext cx="1183375" cy="877944"/>
            <a:chOff x="596900" y="2613249"/>
            <a:chExt cx="1183375" cy="877944"/>
          </a:xfrm>
        </p:grpSpPr>
        <p:sp>
          <p:nvSpPr>
            <p:cNvPr id="7" name="Oval 6"/>
            <p:cNvSpPr/>
            <p:nvPr/>
          </p:nvSpPr>
          <p:spPr>
            <a:xfrm>
              <a:off x="596900" y="2667000"/>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13" name="Oval 12"/>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12416264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700"/>
            <a:ext cx="11887200" cy="774405"/>
          </a:xfrm>
        </p:spPr>
        <p:txBody>
          <a:bodyPr/>
          <a:lstStyle/>
          <a:p>
            <a:r>
              <a:rPr lang="en-US" dirty="0"/>
              <a:t>Study Guide 4</a:t>
            </a:r>
          </a:p>
        </p:txBody>
      </p:sp>
      <p:sp>
        <p:nvSpPr>
          <p:cNvPr id="4" name="Content Placeholder 1"/>
          <p:cNvSpPr>
            <a:spLocks noGrp="1"/>
          </p:cNvSpPr>
          <p:nvPr>
            <p:ph sz="quarter" idx="10"/>
          </p:nvPr>
        </p:nvSpPr>
        <p:spPr>
          <a:xfrm>
            <a:off x="304800" y="1137258"/>
            <a:ext cx="11582400" cy="1048730"/>
          </a:xfrm>
        </p:spPr>
        <p:txBody>
          <a:bodyPr/>
          <a:lstStyle/>
          <a:p>
            <a:r>
              <a:rPr lang="en-US" sz="2000" dirty="0">
                <a:latin typeface="Arial"/>
                <a:cs typeface="Arial"/>
              </a:rPr>
              <a:t>True or False?</a:t>
            </a:r>
            <a:br>
              <a:rPr lang="en-US" sz="2000" dirty="0">
                <a:latin typeface="Arial"/>
                <a:cs typeface="Arial"/>
              </a:rPr>
            </a:br>
            <a:r>
              <a:rPr lang="en-US" sz="2000" dirty="0">
                <a:latin typeface="Arial"/>
                <a:cs typeface="Arial"/>
              </a:rPr>
              <a:t/>
            </a:r>
            <a:br>
              <a:rPr lang="en-US" sz="2000" dirty="0">
                <a:latin typeface="Arial"/>
                <a:cs typeface="Arial"/>
              </a:rPr>
            </a:br>
            <a:r>
              <a:rPr lang="en-US" sz="2000" dirty="0"/>
              <a:t>The full report procedure produces an inaccurate measure of the capacity of sensory memory</a:t>
            </a:r>
            <a:endParaRPr lang="en-US" sz="2000" dirty="0">
              <a:latin typeface="Arial"/>
              <a:cs typeface="Arial"/>
            </a:endParaRPr>
          </a:p>
        </p:txBody>
      </p:sp>
      <p:grpSp>
        <p:nvGrpSpPr>
          <p:cNvPr id="23" name="Group 22"/>
          <p:cNvGrpSpPr/>
          <p:nvPr/>
        </p:nvGrpSpPr>
        <p:grpSpPr>
          <a:xfrm>
            <a:off x="596900" y="2613249"/>
            <a:ext cx="1183375" cy="877944"/>
            <a:chOff x="596900" y="2613249"/>
            <a:chExt cx="1183375" cy="877944"/>
          </a:xfrm>
        </p:grpSpPr>
        <p:sp>
          <p:nvSpPr>
            <p:cNvPr id="24" name="Oval 23"/>
            <p:cNvSpPr/>
            <p:nvPr/>
          </p:nvSpPr>
          <p:spPr>
            <a:xfrm>
              <a:off x="596900" y="2667000"/>
              <a:ext cx="292608" cy="292608"/>
            </a:xfrm>
            <a:prstGeom prst="ellipse">
              <a:avLst/>
            </a:prstGeom>
            <a:solidFill>
              <a:srgbClr val="54BD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674624" y="2744724"/>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67232" y="2613249"/>
              <a:ext cx="702565" cy="400110"/>
            </a:xfrm>
            <a:prstGeom prst="rect">
              <a:avLst/>
            </a:prstGeom>
            <a:noFill/>
          </p:spPr>
          <p:txBody>
            <a:bodyPr wrap="none" rtlCol="0">
              <a:spAutoFit/>
            </a:bodyPr>
            <a:lstStyle/>
            <a:p>
              <a:r>
                <a:rPr lang="en-US" sz="2000" dirty="0">
                  <a:latin typeface="Arial" charset="0"/>
                  <a:ea typeface="Arial" charset="0"/>
                  <a:cs typeface="Arial" charset="0"/>
                </a:rPr>
                <a:t>True</a:t>
              </a:r>
            </a:p>
          </p:txBody>
        </p:sp>
        <p:sp>
          <p:nvSpPr>
            <p:cNvPr id="27" name="Oval 26"/>
            <p:cNvSpPr/>
            <p:nvPr/>
          </p:nvSpPr>
          <p:spPr>
            <a:xfrm>
              <a:off x="596900" y="3144834"/>
              <a:ext cx="292608" cy="292608"/>
            </a:xfrm>
            <a:prstGeom prst="ellipse">
              <a:avLst/>
            </a:prstGeom>
            <a:solidFill>
              <a:schemeClr val="tx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674624" y="3222558"/>
              <a:ext cx="137160" cy="1371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967232" y="3091083"/>
              <a:ext cx="813043" cy="400110"/>
            </a:xfrm>
            <a:prstGeom prst="rect">
              <a:avLst/>
            </a:prstGeom>
            <a:noFill/>
          </p:spPr>
          <p:txBody>
            <a:bodyPr wrap="none" rtlCol="0">
              <a:spAutoFit/>
            </a:bodyPr>
            <a:lstStyle/>
            <a:p>
              <a:r>
                <a:rPr lang="en-US" sz="2000" dirty="0">
                  <a:latin typeface="Arial" charset="0"/>
                  <a:ea typeface="Arial" charset="0"/>
                  <a:cs typeface="Arial" charset="0"/>
                </a:rPr>
                <a:t>False</a:t>
              </a:r>
            </a:p>
          </p:txBody>
        </p:sp>
      </p:grpSp>
    </p:spTree>
    <p:extLst>
      <p:ext uri="{BB962C8B-B14F-4D97-AF65-F5344CB8AC3E}">
        <p14:creationId xmlns:p14="http://schemas.microsoft.com/office/powerpoint/2010/main" val="2544002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46399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Kenneth J. Malmberg, PhD</a:t>
            </a:r>
          </a:p>
        </p:txBody>
      </p:sp>
      <p:sp>
        <p:nvSpPr>
          <p:cNvPr id="3" name="Text Placeholder 2"/>
          <p:cNvSpPr>
            <a:spLocks noGrp="1"/>
          </p:cNvSpPr>
          <p:nvPr>
            <p:ph type="body" sz="quarter" idx="11"/>
          </p:nvPr>
        </p:nvSpPr>
        <p:spPr/>
        <p:txBody>
          <a:bodyPr/>
          <a:lstStyle/>
          <a:p>
            <a:r>
              <a:rPr lang="en-US" dirty="0">
                <a:latin typeface="Arial" panose="020B0604020202020204" pitchFamily="34" charset="0"/>
                <a:cs typeface="Arial" panose="020B0604020202020204" pitchFamily="34" charset="0"/>
              </a:rPr>
              <a:t>ICONIC AND ECHOIC MEMORY</a:t>
            </a:r>
          </a:p>
        </p:txBody>
      </p:sp>
    </p:spTree>
    <p:extLst>
      <p:ext uri="{BB962C8B-B14F-4D97-AF65-F5344CB8AC3E}">
        <p14:creationId xmlns:p14="http://schemas.microsoft.com/office/powerpoint/2010/main" val="1986859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402"/>
            <a:ext cx="11887200" cy="774405"/>
          </a:xfrm>
        </p:spPr>
        <p:txBody>
          <a:bodyPr/>
          <a:lstStyle/>
          <a:p>
            <a:r>
              <a:rPr lang="en-US" dirty="0"/>
              <a:t>The Modal </a:t>
            </a:r>
            <a:r>
              <a:rPr lang="en-US" dirty="0" smtClean="0"/>
              <a:t>Model</a:t>
            </a:r>
            <a:endParaRPr lang="en-US" dirty="0"/>
          </a:p>
        </p:txBody>
      </p:sp>
      <p:sp>
        <p:nvSpPr>
          <p:cNvPr id="15" name="object 3">
            <a:extLst>
              <a:ext uri="{FF2B5EF4-FFF2-40B4-BE49-F238E27FC236}">
                <a16:creationId xmlns:a16="http://schemas.microsoft.com/office/drawing/2014/main" xmlns="" id="{EEF9BAC7-9779-854A-A36F-0F973DAEFDF5}"/>
              </a:ext>
            </a:extLst>
          </p:cNvPr>
          <p:cNvSpPr txBox="1"/>
          <p:nvPr/>
        </p:nvSpPr>
        <p:spPr>
          <a:xfrm>
            <a:off x="655209" y="1140255"/>
            <a:ext cx="5157193" cy="307777"/>
          </a:xfrm>
          <a:prstGeom prst="rect">
            <a:avLst/>
          </a:prstGeom>
        </p:spPr>
        <p:txBody>
          <a:bodyPr vert="horz" wrap="square" lIns="0" tIns="0" rIns="0" bIns="0" rtlCol="0">
            <a:spAutoFit/>
          </a:bodyPr>
          <a:lstStyle/>
          <a:p>
            <a:pPr marL="12700">
              <a:lnSpc>
                <a:spcPct val="100000"/>
              </a:lnSpc>
            </a:pPr>
            <a:r>
              <a:rPr lang="en-US" sz="2000" dirty="0">
                <a:latin typeface="Arial" panose="020B0604020202020204" pitchFamily="34" charset="0"/>
                <a:cs typeface="Arial" panose="020B0604020202020204" pitchFamily="34" charset="0"/>
              </a:rPr>
              <a:t>The Modal Model - </a:t>
            </a:r>
            <a:r>
              <a:rPr sz="2000" dirty="0">
                <a:latin typeface="Arial" panose="020B0604020202020204" pitchFamily="34" charset="0"/>
                <a:cs typeface="Arial" panose="020B0604020202020204" pitchFamily="34" charset="0"/>
              </a:rPr>
              <a:t>Atkinson &amp; Shiffrin</a:t>
            </a:r>
            <a:r>
              <a:rPr lang="en-US" sz="2000" dirty="0">
                <a:latin typeface="Arial" panose="020B0604020202020204" pitchFamily="34" charset="0"/>
                <a:cs typeface="Arial" panose="020B0604020202020204" pitchFamily="34" charset="0"/>
              </a:rPr>
              <a:t> </a:t>
            </a:r>
            <a:r>
              <a:rPr sz="2000" dirty="0">
                <a:latin typeface="Arial" panose="020B0604020202020204" pitchFamily="34" charset="0"/>
                <a:cs typeface="Arial" panose="020B0604020202020204" pitchFamily="34" charset="0"/>
              </a:rPr>
              <a:t>(1968)</a:t>
            </a:r>
          </a:p>
        </p:txBody>
      </p:sp>
      <p:sp>
        <p:nvSpPr>
          <p:cNvPr id="7" name="object 5">
            <a:extLst>
              <a:ext uri="{FF2B5EF4-FFF2-40B4-BE49-F238E27FC236}">
                <a16:creationId xmlns:a16="http://schemas.microsoft.com/office/drawing/2014/main" xmlns="" id="{494E88C0-0A46-3A4B-8EAE-34062B4EC71C}"/>
              </a:ext>
            </a:extLst>
          </p:cNvPr>
          <p:cNvSpPr/>
          <p:nvPr/>
        </p:nvSpPr>
        <p:spPr>
          <a:xfrm>
            <a:off x="2437180" y="1615680"/>
            <a:ext cx="7317640" cy="2708351"/>
          </a:xfrm>
          <a:prstGeom prst="rect">
            <a:avLst/>
          </a:prstGeom>
          <a:blipFill>
            <a:blip r:embed="rId3" cstate="print"/>
            <a:stretch>
              <a:fillRect/>
            </a:stretch>
          </a:blipFill>
        </p:spPr>
        <p:txBody>
          <a:bodyPr wrap="square" lIns="0" tIns="0" rIns="0" bIns="0" rtlCol="0"/>
          <a:lstStyle/>
          <a:p>
            <a:endParaRPr/>
          </a:p>
        </p:txBody>
      </p:sp>
      <p:sp>
        <p:nvSpPr>
          <p:cNvPr id="8" name="object 4">
            <a:extLst>
              <a:ext uri="{FF2B5EF4-FFF2-40B4-BE49-F238E27FC236}">
                <a16:creationId xmlns:a16="http://schemas.microsoft.com/office/drawing/2014/main" xmlns="" id="{E24DA69E-B219-DE43-9B8D-6D5A6BAD921A}"/>
              </a:ext>
            </a:extLst>
          </p:cNvPr>
          <p:cNvSpPr txBox="1"/>
          <p:nvPr/>
        </p:nvSpPr>
        <p:spPr>
          <a:xfrm>
            <a:off x="655209" y="4491679"/>
            <a:ext cx="11128623" cy="2039020"/>
          </a:xfrm>
          <a:prstGeom prst="rect">
            <a:avLst/>
          </a:prstGeom>
        </p:spPr>
        <p:txBody>
          <a:bodyPr vert="horz" wrap="square" lIns="0" tIns="0" rIns="0" bIns="0" rtlCol="0">
            <a:spAutoFit/>
          </a:bodyPr>
          <a:lstStyle/>
          <a:p>
            <a:pPr marL="12700">
              <a:lnSpc>
                <a:spcPct val="150000"/>
              </a:lnSpc>
            </a:pPr>
            <a:r>
              <a:rPr sz="2000" b="1" dirty="0">
                <a:latin typeface="Arial" panose="020B0604020202020204" pitchFamily="34" charset="0"/>
                <a:cs typeface="Arial" panose="020B0604020202020204" pitchFamily="34" charset="0"/>
              </a:rPr>
              <a:t>Structures:</a:t>
            </a:r>
            <a:r>
              <a:rPr sz="2000" dirty="0">
                <a:latin typeface="Arial" panose="020B0604020202020204" pitchFamily="34" charset="0"/>
                <a:cs typeface="Arial" panose="020B0604020202020204" pitchFamily="34" charset="0"/>
              </a:rPr>
              <a:t> Invariant properties of memory</a:t>
            </a:r>
          </a:p>
          <a:p>
            <a:pPr marL="355600" marR="5080" indent="-342900">
              <a:lnSpc>
                <a:spcPct val="150000"/>
              </a:lnSpc>
              <a:spcBef>
                <a:spcPts val="480"/>
              </a:spcBef>
              <a:buAutoNum type="arabicPeriod"/>
              <a:tabLst>
                <a:tab pos="355600" algn="l"/>
              </a:tabLst>
            </a:pPr>
            <a:r>
              <a:rPr sz="2000" i="1" dirty="0">
                <a:latin typeface="Arial" panose="020B0604020202020204" pitchFamily="34" charset="0"/>
                <a:cs typeface="Arial" panose="020B0604020202020204" pitchFamily="34" charset="0"/>
              </a:rPr>
              <a:t>Sensory Memo</a:t>
            </a:r>
            <a:r>
              <a:rPr lang="en-US" sz="2000" i="1" dirty="0">
                <a:latin typeface="Arial" panose="020B0604020202020204" pitchFamily="34" charset="0"/>
                <a:cs typeface="Arial" panose="020B0604020202020204" pitchFamily="34" charset="0"/>
              </a:rPr>
              <a:t>ry</a:t>
            </a:r>
            <a:r>
              <a:rPr sz="2000" i="1" dirty="0">
                <a:latin typeface="Arial" panose="020B0604020202020204" pitchFamily="34" charset="0"/>
                <a:cs typeface="Arial" panose="020B0604020202020204" pitchFamily="34" charset="0"/>
              </a:rPr>
              <a:t>: </a:t>
            </a:r>
            <a:r>
              <a:rPr sz="2000" dirty="0">
                <a:latin typeface="Arial" panose="020B0604020202020204" pitchFamily="34" charset="0"/>
                <a:cs typeface="Arial" panose="020B0604020202020204" pitchFamily="34" charset="0"/>
              </a:rPr>
              <a:t>holds all incoming information for seconds or fractions of seconds</a:t>
            </a:r>
          </a:p>
          <a:p>
            <a:pPr marL="355600" marR="53975" indent="-342900">
              <a:lnSpc>
                <a:spcPct val="150000"/>
              </a:lnSpc>
              <a:spcBef>
                <a:spcPts val="480"/>
              </a:spcBef>
              <a:buAutoNum type="arabicPeriod"/>
              <a:tabLst>
                <a:tab pos="355600" algn="l"/>
              </a:tabLst>
            </a:pPr>
            <a:r>
              <a:rPr sz="2000" i="1" dirty="0">
                <a:latin typeface="Arial" panose="020B0604020202020204" pitchFamily="34" charset="0"/>
                <a:cs typeface="Arial" panose="020B0604020202020204" pitchFamily="34" charset="0"/>
              </a:rPr>
              <a:t>Short-term Memory (STM): </a:t>
            </a:r>
            <a:r>
              <a:rPr sz="2000" dirty="0">
                <a:latin typeface="Arial" panose="020B0604020202020204" pitchFamily="34" charset="0"/>
                <a:cs typeface="Arial" panose="020B0604020202020204" pitchFamily="34" charset="0"/>
              </a:rPr>
              <a:t>limited capacity, holds information for 15-30 seconds</a:t>
            </a:r>
          </a:p>
          <a:p>
            <a:pPr marL="355600" marR="275590" indent="-342900">
              <a:lnSpc>
                <a:spcPct val="150000"/>
              </a:lnSpc>
              <a:spcBef>
                <a:spcPts val="480"/>
              </a:spcBef>
              <a:buAutoNum type="arabicPeriod"/>
              <a:tabLst>
                <a:tab pos="355600" algn="l"/>
              </a:tabLst>
            </a:pPr>
            <a:r>
              <a:rPr sz="2000" i="1" dirty="0">
                <a:latin typeface="Arial" panose="020B0604020202020204" pitchFamily="34" charset="0"/>
                <a:cs typeface="Arial" panose="020B0604020202020204" pitchFamily="34" charset="0"/>
              </a:rPr>
              <a:t>Long-term Memory (LTM): </a:t>
            </a:r>
            <a:r>
              <a:rPr sz="2000" dirty="0">
                <a:latin typeface="Arial" panose="020B0604020202020204" pitchFamily="34" charset="0"/>
                <a:cs typeface="Arial" panose="020B0604020202020204" pitchFamily="34" charset="0"/>
              </a:rPr>
              <a:t>holds large amount of information perhaps permanently</a:t>
            </a:r>
          </a:p>
        </p:txBody>
      </p:sp>
    </p:spTree>
    <p:extLst>
      <p:ext uri="{BB962C8B-B14F-4D97-AF65-F5344CB8AC3E}">
        <p14:creationId xmlns:p14="http://schemas.microsoft.com/office/powerpoint/2010/main" val="633061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152400" y="12402"/>
            <a:ext cx="11887200" cy="774405"/>
          </a:xfrm>
        </p:spPr>
        <p:txBody>
          <a:bodyPr/>
          <a:lstStyle/>
          <a:p>
            <a:r>
              <a:rPr lang="en-US" dirty="0" smtClean="0"/>
              <a:t>Sensory </a:t>
            </a:r>
            <a:r>
              <a:rPr lang="en-US" dirty="0"/>
              <a:t>Memory</a:t>
            </a:r>
          </a:p>
        </p:txBody>
      </p:sp>
      <p:sp>
        <p:nvSpPr>
          <p:cNvPr id="6" name="object 4">
            <a:extLst>
              <a:ext uri="{FF2B5EF4-FFF2-40B4-BE49-F238E27FC236}">
                <a16:creationId xmlns:a16="http://schemas.microsoft.com/office/drawing/2014/main" xmlns="" id="{B1324C65-AC17-4C4B-A61A-D73DB2FFC1FC}"/>
              </a:ext>
            </a:extLst>
          </p:cNvPr>
          <p:cNvSpPr/>
          <p:nvPr/>
        </p:nvSpPr>
        <p:spPr>
          <a:xfrm>
            <a:off x="1771484" y="1165872"/>
            <a:ext cx="8649031" cy="5481635"/>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157243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xmlns="" id="{DA356AC4-4F83-394A-B184-BAC32D84F402}"/>
              </a:ext>
            </a:extLst>
          </p:cNvPr>
          <p:cNvSpPr>
            <a:spLocks noGrp="1"/>
          </p:cNvSpPr>
          <p:nvPr>
            <p:ph idx="1"/>
          </p:nvPr>
        </p:nvSpPr>
        <p:spPr>
          <a:xfrm>
            <a:off x="1179816" y="1779088"/>
            <a:ext cx="3854172" cy="4073828"/>
          </a:xfrm>
        </p:spPr>
        <p:txBody>
          <a:bodyPr/>
          <a:lstStyle/>
          <a:p>
            <a:pPr marL="12700"/>
            <a:r>
              <a:rPr lang="en-US" sz="2000" dirty="0"/>
              <a:t>Sperling (1960)</a:t>
            </a:r>
          </a:p>
          <a:p>
            <a:pPr marL="12700"/>
            <a:r>
              <a:rPr lang="en-US" sz="2000" dirty="0" smtClean="0"/>
              <a:t>Briefly </a:t>
            </a:r>
            <a:r>
              <a:rPr lang="en-US" sz="2000" dirty="0"/>
              <a:t>flash arrays of letters</a:t>
            </a:r>
          </a:p>
          <a:p>
            <a:pPr marL="12700"/>
            <a:r>
              <a:rPr lang="en-US" sz="2000" dirty="0" smtClean="0"/>
              <a:t>Follow </a:t>
            </a:r>
            <a:r>
              <a:rPr lang="en-US" sz="2000" dirty="0"/>
              <a:t>with a mask</a:t>
            </a:r>
          </a:p>
          <a:p>
            <a:pPr marL="12700"/>
            <a:r>
              <a:rPr lang="en-US" sz="2000" dirty="0" smtClean="0"/>
              <a:t>Cue </a:t>
            </a:r>
            <a:r>
              <a:rPr lang="en-US" sz="2000" dirty="0"/>
              <a:t>memory with a tone</a:t>
            </a:r>
          </a:p>
          <a:p>
            <a:pPr marL="12700"/>
            <a:endParaRPr lang="en-US" sz="2000" dirty="0"/>
          </a:p>
          <a:p>
            <a:pPr marL="12700">
              <a:lnSpc>
                <a:spcPct val="100000"/>
              </a:lnSpc>
            </a:pPr>
            <a:r>
              <a:rPr lang="en-US" sz="2000" dirty="0"/>
              <a:t>IV: Vary the number of letters</a:t>
            </a:r>
          </a:p>
          <a:p>
            <a:pPr marL="12700">
              <a:lnSpc>
                <a:spcPct val="100000"/>
              </a:lnSpc>
              <a:spcBef>
                <a:spcPts val="620"/>
              </a:spcBef>
            </a:pPr>
            <a:r>
              <a:rPr lang="en-US" sz="2000" dirty="0"/>
              <a:t>DV: number of letters </a:t>
            </a:r>
            <a:r>
              <a:rPr lang="en-US" sz="2000" dirty="0" smtClean="0"/>
              <a:t>reported</a:t>
            </a:r>
          </a:p>
          <a:p>
            <a:pPr marL="12700"/>
            <a:endParaRPr lang="en-US" sz="2000" dirty="0" smtClean="0"/>
          </a:p>
          <a:p>
            <a:endParaRPr lang="en-US" dirty="0"/>
          </a:p>
        </p:txBody>
      </p:sp>
      <p:sp>
        <p:nvSpPr>
          <p:cNvPr id="4" name="Text Placeholder 3">
            <a:extLst>
              <a:ext uri="{FF2B5EF4-FFF2-40B4-BE49-F238E27FC236}">
                <a16:creationId xmlns:a16="http://schemas.microsoft.com/office/drawing/2014/main" xmlns="" id="{4BBD24C0-3766-134C-A71A-6251247E8C6D}"/>
              </a:ext>
            </a:extLst>
          </p:cNvPr>
          <p:cNvSpPr>
            <a:spLocks noGrp="1"/>
          </p:cNvSpPr>
          <p:nvPr>
            <p:ph type="body" sz="quarter" idx="12"/>
          </p:nvPr>
        </p:nvSpPr>
        <p:spPr>
          <a:xfrm>
            <a:off x="152400" y="13570"/>
            <a:ext cx="11887200" cy="762000"/>
          </a:xfrm>
        </p:spPr>
        <p:txBody>
          <a:bodyPr/>
          <a:lstStyle/>
          <a:p>
            <a:r>
              <a:rPr lang="en-US" dirty="0"/>
              <a:t>Sperling’s Work on Sensory Memory</a:t>
            </a:r>
          </a:p>
        </p:txBody>
      </p:sp>
      <p:sp>
        <p:nvSpPr>
          <p:cNvPr id="8" name="object 5">
            <a:extLst>
              <a:ext uri="{FF2B5EF4-FFF2-40B4-BE49-F238E27FC236}">
                <a16:creationId xmlns:a16="http://schemas.microsoft.com/office/drawing/2014/main" xmlns="" id="{804974F7-5ED0-C842-9B01-BAAD91FEA6AD}"/>
              </a:ext>
            </a:extLst>
          </p:cNvPr>
          <p:cNvSpPr/>
          <p:nvPr/>
        </p:nvSpPr>
        <p:spPr>
          <a:xfrm>
            <a:off x="6221260" y="1223845"/>
            <a:ext cx="4393297" cy="5184313"/>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010679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E2DE0491-158A-C24C-9F15-358B6D41C44F}"/>
              </a:ext>
            </a:extLst>
          </p:cNvPr>
          <p:cNvSpPr>
            <a:spLocks noGrp="1"/>
          </p:cNvSpPr>
          <p:nvPr>
            <p:ph sz="quarter" idx="10"/>
          </p:nvPr>
        </p:nvSpPr>
        <p:spPr>
          <a:xfrm>
            <a:off x="304800" y="1143000"/>
            <a:ext cx="6346521" cy="1061581"/>
          </a:xfrm>
        </p:spPr>
        <p:txBody>
          <a:bodyPr/>
          <a:lstStyle/>
          <a:p>
            <a:pPr marL="12700">
              <a:tabLst>
                <a:tab pos="1818005" algn="l"/>
              </a:tabLst>
            </a:pPr>
            <a:r>
              <a:rPr lang="en-US" sz="2000" i="1" dirty="0"/>
              <a:t>Full Report: </a:t>
            </a:r>
            <a:r>
              <a:rPr lang="en-US" sz="2000" dirty="0"/>
              <a:t>Report all the Items</a:t>
            </a:r>
          </a:p>
          <a:p>
            <a:pPr marL="12700">
              <a:tabLst>
                <a:tab pos="1818005" algn="l"/>
              </a:tabLst>
            </a:pPr>
            <a:r>
              <a:rPr lang="en-US" sz="2000" i="1" dirty="0"/>
              <a:t>Partial Report: </a:t>
            </a:r>
            <a:r>
              <a:rPr lang="en-US" sz="2000" dirty="0"/>
              <a:t>Report only items from a specific row</a:t>
            </a:r>
          </a:p>
          <a:p>
            <a:endParaRPr lang="en-US" dirty="0"/>
          </a:p>
        </p:txBody>
      </p:sp>
      <p:sp>
        <p:nvSpPr>
          <p:cNvPr id="3" name="Text Placeholder 2">
            <a:extLst>
              <a:ext uri="{FF2B5EF4-FFF2-40B4-BE49-F238E27FC236}">
                <a16:creationId xmlns:a16="http://schemas.microsoft.com/office/drawing/2014/main" xmlns="" id="{322FE00D-E08B-D245-8C4E-9A2FC2F1570E}"/>
              </a:ext>
            </a:extLst>
          </p:cNvPr>
          <p:cNvSpPr>
            <a:spLocks noGrp="1"/>
          </p:cNvSpPr>
          <p:nvPr>
            <p:ph type="body" sz="quarter" idx="11"/>
          </p:nvPr>
        </p:nvSpPr>
        <p:spPr>
          <a:xfrm>
            <a:off x="152400" y="13570"/>
            <a:ext cx="11887200" cy="774405"/>
          </a:xfrm>
        </p:spPr>
        <p:txBody>
          <a:bodyPr/>
          <a:lstStyle/>
          <a:p>
            <a:r>
              <a:rPr lang="en-US" dirty="0"/>
              <a:t>Sperling’s Work: Critical Manipulation</a:t>
            </a:r>
          </a:p>
        </p:txBody>
      </p:sp>
      <p:sp>
        <p:nvSpPr>
          <p:cNvPr id="4" name="object 4">
            <a:extLst>
              <a:ext uri="{FF2B5EF4-FFF2-40B4-BE49-F238E27FC236}">
                <a16:creationId xmlns:a16="http://schemas.microsoft.com/office/drawing/2014/main" xmlns="" id="{A2E2202F-8A20-064E-9E29-9D83622E7538}"/>
              </a:ext>
            </a:extLst>
          </p:cNvPr>
          <p:cNvSpPr/>
          <p:nvPr/>
        </p:nvSpPr>
        <p:spPr>
          <a:xfrm>
            <a:off x="1016174" y="2496976"/>
            <a:ext cx="10134600" cy="4125493"/>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124119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E2DE0491-158A-C24C-9F15-358B6D41C44F}"/>
              </a:ext>
            </a:extLst>
          </p:cNvPr>
          <p:cNvSpPr>
            <a:spLocks noGrp="1"/>
          </p:cNvSpPr>
          <p:nvPr>
            <p:ph sz="quarter" idx="10"/>
          </p:nvPr>
        </p:nvSpPr>
        <p:spPr>
          <a:xfrm>
            <a:off x="304800" y="1143000"/>
            <a:ext cx="11582400" cy="998951"/>
          </a:xfrm>
        </p:spPr>
        <p:txBody>
          <a:bodyPr/>
          <a:lstStyle/>
          <a:p>
            <a:pPr marL="12700">
              <a:tabLst>
                <a:tab pos="1818005" algn="l"/>
              </a:tabLst>
            </a:pPr>
            <a:r>
              <a:rPr lang="en-US" sz="2000" i="1" dirty="0"/>
              <a:t>Full Report: </a:t>
            </a:r>
            <a:r>
              <a:rPr lang="en-US" sz="2000" dirty="0"/>
              <a:t>Report all the Items</a:t>
            </a:r>
          </a:p>
          <a:p>
            <a:pPr marL="12700">
              <a:tabLst>
                <a:tab pos="1818005" algn="l"/>
              </a:tabLst>
            </a:pPr>
            <a:r>
              <a:rPr lang="en-US" sz="2000" i="1" dirty="0"/>
              <a:t>Partial Report: </a:t>
            </a:r>
            <a:r>
              <a:rPr lang="en-US" sz="2000" dirty="0"/>
              <a:t>Report only items from a specific row</a:t>
            </a:r>
          </a:p>
          <a:p>
            <a:endParaRPr lang="en-US" dirty="0"/>
          </a:p>
        </p:txBody>
      </p:sp>
      <p:sp>
        <p:nvSpPr>
          <p:cNvPr id="3" name="Text Placeholder 2">
            <a:extLst>
              <a:ext uri="{FF2B5EF4-FFF2-40B4-BE49-F238E27FC236}">
                <a16:creationId xmlns:a16="http://schemas.microsoft.com/office/drawing/2014/main" xmlns="" id="{322FE00D-E08B-D245-8C4E-9A2FC2F1570E}"/>
              </a:ext>
            </a:extLst>
          </p:cNvPr>
          <p:cNvSpPr>
            <a:spLocks noGrp="1"/>
          </p:cNvSpPr>
          <p:nvPr>
            <p:ph type="body" sz="quarter" idx="11"/>
          </p:nvPr>
        </p:nvSpPr>
        <p:spPr>
          <a:xfrm>
            <a:off x="152400" y="13570"/>
            <a:ext cx="11887200" cy="774405"/>
          </a:xfrm>
        </p:spPr>
        <p:txBody>
          <a:bodyPr/>
          <a:lstStyle/>
          <a:p>
            <a:r>
              <a:rPr lang="en-US" dirty="0"/>
              <a:t>Sperling’s Work: Findings</a:t>
            </a:r>
          </a:p>
        </p:txBody>
      </p:sp>
      <p:sp>
        <p:nvSpPr>
          <p:cNvPr id="5" name="object 5">
            <a:extLst>
              <a:ext uri="{FF2B5EF4-FFF2-40B4-BE49-F238E27FC236}">
                <a16:creationId xmlns:a16="http://schemas.microsoft.com/office/drawing/2014/main" xmlns="" id="{766DDAC6-4DA4-1F40-86DF-A4DDD2AA2C86}"/>
              </a:ext>
            </a:extLst>
          </p:cNvPr>
          <p:cNvSpPr/>
          <p:nvPr/>
        </p:nvSpPr>
        <p:spPr>
          <a:xfrm>
            <a:off x="3254465" y="2332171"/>
            <a:ext cx="5658015" cy="3193634"/>
          </a:xfrm>
          <a:prstGeom prst="rect">
            <a:avLst/>
          </a:prstGeom>
          <a:blipFill>
            <a:blip r:embed="rId3" cstate="print"/>
            <a:stretch>
              <a:fillRect/>
            </a:stretch>
          </a:blipFill>
        </p:spPr>
        <p:txBody>
          <a:bodyPr wrap="square" lIns="0" tIns="0" rIns="0" bIns="0" rtlCol="0"/>
          <a:lstStyle/>
          <a:p>
            <a:endParaRPr/>
          </a:p>
        </p:txBody>
      </p:sp>
      <p:sp>
        <p:nvSpPr>
          <p:cNvPr id="6" name="object 4">
            <a:extLst>
              <a:ext uri="{FF2B5EF4-FFF2-40B4-BE49-F238E27FC236}">
                <a16:creationId xmlns:a16="http://schemas.microsoft.com/office/drawing/2014/main" xmlns="" id="{5707C93A-79C8-3D43-990E-A8EE0DC24141}"/>
              </a:ext>
            </a:extLst>
          </p:cNvPr>
          <p:cNvSpPr txBox="1"/>
          <p:nvPr/>
        </p:nvSpPr>
        <p:spPr>
          <a:xfrm>
            <a:off x="304800" y="5893356"/>
            <a:ext cx="11582400" cy="307777"/>
          </a:xfrm>
          <a:prstGeom prst="rect">
            <a:avLst/>
          </a:prstGeom>
        </p:spPr>
        <p:txBody>
          <a:bodyPr vert="horz" wrap="square" lIns="0" tIns="0" rIns="0" bIns="0" rtlCol="0">
            <a:spAutoFit/>
          </a:bodyPr>
          <a:lstStyle/>
          <a:p>
            <a:pPr marL="1762125" marR="5080" indent="-1750060" algn="ctr">
              <a:lnSpc>
                <a:spcPct val="100000"/>
              </a:lnSpc>
            </a:pPr>
            <a:r>
              <a:rPr sz="2000" dirty="0">
                <a:latin typeface="Arial" panose="020B0604020202020204" pitchFamily="34" charset="0"/>
                <a:cs typeface="Arial" panose="020B0604020202020204" pitchFamily="34" charset="0"/>
              </a:rPr>
              <a:t>After a delay subjects report approximately the same number letters in bot</a:t>
            </a:r>
            <a:r>
              <a:rPr lang="en-US" sz="2000" dirty="0">
                <a:latin typeface="Arial" panose="020B0604020202020204" pitchFamily="34" charset="0"/>
                <a:cs typeface="Arial" panose="020B0604020202020204" pitchFamily="34" charset="0"/>
              </a:rPr>
              <a:t>h </a:t>
            </a:r>
            <a:r>
              <a:rPr sz="2000" dirty="0">
                <a:latin typeface="Arial" panose="020B0604020202020204" pitchFamily="34" charset="0"/>
                <a:cs typeface="Arial" panose="020B0604020202020204" pitchFamily="34" charset="0"/>
              </a:rPr>
              <a:t>tasks.</a:t>
            </a:r>
          </a:p>
        </p:txBody>
      </p:sp>
    </p:spTree>
    <p:extLst>
      <p:ext uri="{BB962C8B-B14F-4D97-AF65-F5344CB8AC3E}">
        <p14:creationId xmlns:p14="http://schemas.microsoft.com/office/powerpoint/2010/main" val="2495511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7406B65B-E0A4-D04D-A3A5-C7D751B02E91}"/>
              </a:ext>
            </a:extLst>
          </p:cNvPr>
          <p:cNvSpPr>
            <a:spLocks noGrp="1"/>
          </p:cNvSpPr>
          <p:nvPr>
            <p:ph sz="quarter" idx="10"/>
          </p:nvPr>
        </p:nvSpPr>
        <p:spPr/>
        <p:txBody>
          <a:bodyPr/>
          <a:lstStyle/>
          <a:p>
            <a:r>
              <a:rPr lang="en-US" sz="2000" dirty="0"/>
              <a:t>Darwin, Turvey &amp; Crowder (1972)</a:t>
            </a:r>
          </a:p>
        </p:txBody>
      </p:sp>
      <p:sp>
        <p:nvSpPr>
          <p:cNvPr id="3" name="Text Placeholder 2">
            <a:extLst>
              <a:ext uri="{FF2B5EF4-FFF2-40B4-BE49-F238E27FC236}">
                <a16:creationId xmlns:a16="http://schemas.microsoft.com/office/drawing/2014/main" xmlns="" id="{4E05B800-4BE5-4B42-93E1-9876A7512783}"/>
              </a:ext>
            </a:extLst>
          </p:cNvPr>
          <p:cNvSpPr>
            <a:spLocks noGrp="1"/>
          </p:cNvSpPr>
          <p:nvPr>
            <p:ph type="body" sz="quarter" idx="11"/>
          </p:nvPr>
        </p:nvSpPr>
        <p:spPr>
          <a:xfrm>
            <a:off x="152400" y="13570"/>
            <a:ext cx="11887200" cy="774405"/>
          </a:xfrm>
        </p:spPr>
        <p:txBody>
          <a:bodyPr/>
          <a:lstStyle/>
          <a:p>
            <a:r>
              <a:rPr lang="en-US" dirty="0"/>
              <a:t>Echoic Memory</a:t>
            </a:r>
          </a:p>
        </p:txBody>
      </p:sp>
      <p:sp>
        <p:nvSpPr>
          <p:cNvPr id="4" name="object 4">
            <a:extLst>
              <a:ext uri="{FF2B5EF4-FFF2-40B4-BE49-F238E27FC236}">
                <a16:creationId xmlns:a16="http://schemas.microsoft.com/office/drawing/2014/main" xmlns="" id="{104A1F8D-A506-A746-A517-17412A02E9EB}"/>
              </a:ext>
            </a:extLst>
          </p:cNvPr>
          <p:cNvSpPr/>
          <p:nvPr/>
        </p:nvSpPr>
        <p:spPr>
          <a:xfrm>
            <a:off x="3190823" y="2140927"/>
            <a:ext cx="5810353" cy="3338146"/>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0329809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7406B65B-E0A4-D04D-A3A5-C7D751B02E91}"/>
              </a:ext>
            </a:extLst>
          </p:cNvPr>
          <p:cNvSpPr>
            <a:spLocks noGrp="1"/>
          </p:cNvSpPr>
          <p:nvPr>
            <p:ph sz="quarter" idx="10"/>
          </p:nvPr>
        </p:nvSpPr>
        <p:spPr/>
        <p:txBody>
          <a:bodyPr/>
          <a:lstStyle/>
          <a:p>
            <a:r>
              <a:rPr lang="en-US" sz="2000" dirty="0"/>
              <a:t>Darwin, Turvey &amp; Crowder (1972) Results</a:t>
            </a:r>
          </a:p>
        </p:txBody>
      </p:sp>
      <p:sp>
        <p:nvSpPr>
          <p:cNvPr id="3" name="Text Placeholder 2">
            <a:extLst>
              <a:ext uri="{FF2B5EF4-FFF2-40B4-BE49-F238E27FC236}">
                <a16:creationId xmlns:a16="http://schemas.microsoft.com/office/drawing/2014/main" xmlns="" id="{4E05B800-4BE5-4B42-93E1-9876A7512783}"/>
              </a:ext>
            </a:extLst>
          </p:cNvPr>
          <p:cNvSpPr>
            <a:spLocks noGrp="1"/>
          </p:cNvSpPr>
          <p:nvPr>
            <p:ph type="body" sz="quarter" idx="11"/>
          </p:nvPr>
        </p:nvSpPr>
        <p:spPr>
          <a:xfrm>
            <a:off x="152400" y="13570"/>
            <a:ext cx="11887200" cy="774405"/>
          </a:xfrm>
        </p:spPr>
        <p:txBody>
          <a:bodyPr/>
          <a:lstStyle/>
          <a:p>
            <a:r>
              <a:rPr lang="en-US" dirty="0"/>
              <a:t>Echoic Memory: Findings</a:t>
            </a:r>
          </a:p>
        </p:txBody>
      </p:sp>
      <p:sp>
        <p:nvSpPr>
          <p:cNvPr id="5" name="object 4">
            <a:extLst>
              <a:ext uri="{FF2B5EF4-FFF2-40B4-BE49-F238E27FC236}">
                <a16:creationId xmlns:a16="http://schemas.microsoft.com/office/drawing/2014/main" xmlns="" id="{B931C565-0EAB-9140-91E3-F07A73A5F4F2}"/>
              </a:ext>
            </a:extLst>
          </p:cNvPr>
          <p:cNvSpPr/>
          <p:nvPr/>
        </p:nvSpPr>
        <p:spPr>
          <a:xfrm>
            <a:off x="2999093" y="2084164"/>
            <a:ext cx="6194246" cy="3602653"/>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92973754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LAYERLOGOHEIGHT" val="140"/>
  <p:tag name="PLAYERLOGOWIDTH" val="233"/>
  <p:tag name="LMS_PUBLISH" val="No"/>
  <p:tag name="ARTICULATE_TEMPLATE" val="eLearning"/>
  <p:tag name="ARTICULATE_TEMPLATE_GUID" val="a1fdf926-7bdf-43cc-8381-83bd9cb77f11"/>
  <p:tag name="ARTICULATE_LOGO" val="(None selected)"/>
  <p:tag name="ARTICULATE_PRESENTER" val="(None selected)"/>
  <p:tag name="ARTICULATE_PRESENTER_GUID" val="9869030842"/>
  <p:tag name="PRESENTER_PREVIEW_MODE_REFRESH" val="0"/>
  <p:tag name="PRESENTER_PREVIEW_MODE" val="0"/>
  <p:tag name="ARTICULATE_PROJECT_CHECK" val="0"/>
  <p:tag name="ARTICULATE_REFERENCE_COUNT" val="0"/>
  <p:tag name="ARTICULATE_PLAYER_GLOSSARY_XML" val="&lt;?xml version=&quot;1.0&quot; encoding=&quot;utf-16&quot;?&gt;&lt;glossary xmlns:xsi=&quot;http://www.w3.org/2001/XMLSchema-instance&quot; xmlns:xsd=&quot;http://www.w3.org/2001/XMLSchema&quot;&gt;&lt;terms /&gt;&lt;/glossary&gt;"/>
  <p:tag name="TAG_BACKING_FORM_KEY" val="459592-\\vmware-host\shared folders\mediainnovationteam on my mac\_courses\ined\inedpilot\usf_branded_templates\usf-biology\presentation_layouts\biology_template.potx"/>
  <p:tag name="ARTICULATE_PRESENTER_VERSION" val="7"/>
  <p:tag name="ARTICULATE_USED_PAGE_ORIENTATION" val="1"/>
  <p:tag name="ARTICULATE_USED_PAGE_SIZE" val="1"/>
  <p:tag name="ARTICULATE_SLIDE_THUMBNAIL_REFRESH" val="1"/>
  <p:tag name="ARTICULATE_PROJECT_OPEN" val="0"/>
  <p:tag name="ARTICULATE_SLIDE_COUNT" val="3"/>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egi6936_ppt_template">
  <a:themeElements>
    <a:clrScheme name="art_theme_colors">
      <a:dk1>
        <a:srgbClr val="333333"/>
      </a:dk1>
      <a:lt1>
        <a:srgbClr val="F6F6F4"/>
      </a:lt1>
      <a:dk2>
        <a:srgbClr val="493249"/>
      </a:dk2>
      <a:lt2>
        <a:srgbClr val="E3C048"/>
      </a:lt2>
      <a:accent1>
        <a:srgbClr val="856183"/>
      </a:accent1>
      <a:accent2>
        <a:srgbClr val="9CCB3B"/>
      </a:accent2>
      <a:accent3>
        <a:srgbClr val="DBE120"/>
      </a:accent3>
      <a:accent4>
        <a:srgbClr val="529CA9"/>
      </a:accent4>
      <a:accent5>
        <a:srgbClr val="EC704C"/>
      </a:accent5>
      <a:accent6>
        <a:srgbClr val="B5193D"/>
      </a:accent6>
      <a:hlink>
        <a:srgbClr val="0000FF"/>
      </a:hlink>
      <a:folHlink>
        <a:srgbClr val="800080"/>
      </a:folHlink>
    </a:clrScheme>
    <a:fontScheme name="egi6936_fonts">
      <a:majorFont>
        <a:latin typeface="Century Gothic"/>
        <a:ea typeface=""/>
        <a:cs typeface=""/>
      </a:majorFont>
      <a:minorFont>
        <a:latin typeface="Century Gothic"/>
        <a:ea typeface=""/>
        <a:cs typeface=""/>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_Arts_basic" id="{3DB69BE1-1081-40F8-89A3-776E364D9BBD}" vid="{1C3ABEEF-719A-4AD9-BD9C-4302E851DF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arts_opt2_template</Template>
  <TotalTime>640</TotalTime>
  <Words>1050</Words>
  <Application>Microsoft Macintosh PowerPoint</Application>
  <PresentationFormat>Widescreen</PresentationFormat>
  <Paragraphs>123</Paragraphs>
  <Slides>19</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Calibri</vt:lpstr>
      <vt:lpstr>Century Gothic</vt:lpstr>
      <vt:lpstr>Open Sans</vt:lpstr>
      <vt:lpstr>Wingdings</vt:lpstr>
      <vt:lpstr>Arial</vt:lpstr>
      <vt:lpstr>egi6936_ppt_template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Wei</dc:creator>
  <cp:lastModifiedBy>Ozdemir, Ozgur</cp:lastModifiedBy>
  <cp:revision>105</cp:revision>
  <dcterms:created xsi:type="dcterms:W3CDTF">2016-01-21T17:08:20Z</dcterms:created>
  <dcterms:modified xsi:type="dcterms:W3CDTF">2018-03-16T16:14:51Z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e-learning_blank_template</vt:lpwstr>
  </property>
  <property fmtid="{D5CDD505-2E9C-101B-9397-08002B2CF9AE}" pid="4" name="ArticulateProjectVersion">
    <vt:lpwstr>7</vt:lpwstr>
  </property>
  <property fmtid="{D5CDD505-2E9C-101B-9397-08002B2CF9AE}" pid="5" name="ArticulateGUID">
    <vt:lpwstr>B7D8FA9A-88B8-4F5A-9A5D-7E4C1614F0B8</vt:lpwstr>
  </property>
  <property fmtid="{D5CDD505-2E9C-101B-9397-08002B2CF9AE}" pid="6" name="ArticulateProjectFull">
    <vt:lpwstr>\\vmware-host\Shared Folders\mediainnovationteam On My Mac\_courses\InEd\InEdPilot\usf_branded_templates\USF-Biology\presentation_layouts\biology_template.ppta</vt:lpwstr>
  </property>
</Properties>
</file>