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notesSlides/notesSlide5.xml" ContentType="application/vnd.openxmlformats-officedocument.presentationml.notesSlide+xml"/>
  <Override PartName="/ppt/media/image5.jpg" ContentType="image/jpg"/>
  <Override PartName="/ppt/tags/tag25.xml" ContentType="application/vnd.openxmlformats-officedocument.presentationml.tags+xml"/>
  <Override PartName="/ppt/notesSlides/notesSlide6.xml" ContentType="application/vnd.openxmlformats-officedocument.presentationml.notesSlide+xml"/>
  <Override PartName="/ppt/media/image6.jpg" ContentType="image/jpg"/>
  <Override PartName="/ppt/tags/tag26.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9" r:id="rId2"/>
    <p:sldId id="256" r:id="rId3"/>
    <p:sldId id="322" r:id="rId4"/>
    <p:sldId id="323" r:id="rId5"/>
    <p:sldId id="325" r:id="rId6"/>
    <p:sldId id="326" r:id="rId7"/>
    <p:sldId id="327" r:id="rId8"/>
    <p:sldId id="321" r:id="rId9"/>
    <p:sldId id="296" r:id="rId10"/>
    <p:sldId id="314" r:id="rId11"/>
    <p:sldId id="315" r:id="rId12"/>
    <p:sldId id="328" r:id="rId13"/>
    <p:sldId id="329" r:id="rId14"/>
    <p:sldId id="330" r:id="rId15"/>
    <p:sldId id="331" r:id="rId16"/>
    <p:sldId id="332" r:id="rId17"/>
    <p:sldId id="333" r:id="rId18"/>
    <p:sldId id="267" r:id="rId19"/>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F3F"/>
    <a:srgbClr val="54BDA3"/>
    <a:srgbClr val="FFFFFF"/>
    <a:srgbClr val="293749"/>
    <a:srgbClr val="D9B042"/>
    <a:srgbClr val="323334"/>
    <a:srgbClr val="DBB336"/>
    <a:srgbClr val="293648"/>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11" autoAdjust="0"/>
    <p:restoredTop sz="77907" autoAdjust="0"/>
  </p:normalViewPr>
  <p:slideViewPr>
    <p:cSldViewPr snapToGrid="0">
      <p:cViewPr varScale="1">
        <p:scale>
          <a:sx n="90" d="100"/>
          <a:sy n="90" d="100"/>
        </p:scale>
        <p:origin x="175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4/10/2018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4/10/2018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2003419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179242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1098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2691259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243129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flashbulb memories are not necessarily very accurate, should we believe the testimony of eyewitnesses? This is a tricky question. As in any other type of retrieval, memories appear to be constructed from information representing what actually happened plus additional factors that did not actually happen.</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Since, encoding is incomplete and error prone, the challenge for retrieval is to make sense of the information that was stored. This too can be thought of as an inferential process. That is one might try to infer what happened based on the partial information that is available.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idea that remembering involves the retrieval of information about what actually occurred and information that one might reasonably expect might have occurred is referred to as reconstruction.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Bartlett’s “War of the Ghosts” Study is perhaps the most well-known investigation of reconstructed memory.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study, subjects in England were read a story about a tribe in a jungle who took a canoe trip up river to wage war on another tribe. At various retention intervals, their memory of the story was tested.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results showed that:</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Participants in the UK increasingly forgot aspects of the story as the retention interval increased.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reproductions were shorter as the retention interval increased.</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But perhaps most interestingly, the errors tended to reflect the participants own culture and the culture described in the story. That is, the subjects’ version of what occurred changed in peculiar manner. It began to reflect their world view more and more.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instance, the subject began to report that tribe took a “ship” upriver, which is consistent with the sort of transportation that they might take up river, rather than a canoe that is more common in other cultures.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786131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Bartlett’s study suggests that when retrieving memory, we actually attempt to interpret contents of memory based on what typically occurs. We also seem to be biased to remember events in way that presents ourselves in a favorable light.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are the results of a study by </a:t>
            </a:r>
            <a:r>
              <a:rPr lang="en-US" sz="1200" kern="1200" dirty="0" err="1">
                <a:solidFill>
                  <a:schemeClr val="tx1"/>
                </a:solidFill>
                <a:effectLst/>
                <a:latin typeface="+mn-lt"/>
                <a:ea typeface="+mn-ea"/>
                <a:cs typeface="+mn-cs"/>
              </a:rPr>
              <a:t>Bahrick</a:t>
            </a:r>
            <a:r>
              <a:rPr lang="en-US" sz="1200" kern="1200" dirty="0">
                <a:solidFill>
                  <a:schemeClr val="tx1"/>
                </a:solidFill>
                <a:effectLst/>
                <a:latin typeface="+mn-lt"/>
                <a:ea typeface="+mn-ea"/>
                <a:cs typeface="+mn-cs"/>
              </a:rPr>
              <a:t> . He obtained the high school records of his students.  He then compared the grades that subjects actually received in high school with the grades that subject reported that they received.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79 out of 99 students inflated their grades by remembering some of them as being higher than what they really were.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3985938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eyewitness memory it is often important to remember where and when something occurred.  People also have a terrible time remembering where they received information. Memory for where, when, or from whom is often referred to as Source Memory.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was explored by Jacoby.  In this experiment, subjects first read a list of names randomly selected from a telephone book, after which subjects were shown some of these names as well as some names of famous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subjects’ task was simple. Determine which names are famous and which names are not famous. Subjects were very good at identifying the famous names.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their memory was again tested 24 hours later, the subjects began to identify the names that were randomly selected from the phonebook as being famous names.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Jacoby proposed that this is because they knew they had heard the name before, but they forgot where they heard it.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2243285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began by asking whether or not we should trust eyewitness testimony. Given all these results, it is probably not surprising to you that memory for a crime or tragic event can be altered.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experiment conducted by Loftus, subjects viewed a videotape of a car accident. Later their memory for the accident was tested.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subjects were asked to estimate how fast the car was going when it “hit” the other car.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other subjects were asked to estimate how fast the car was going when it “smashed” into the other car.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Subjects who were asked how fast the car was going when it smashed into the other car estimated its speed to be almost 25% faster than those who were asked how fast the car was going when it hit the other car.</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108311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You can watch a </a:t>
            </a:r>
            <a:r>
              <a:rPr lang="en-US" sz="1200" dirty="0" err="1" smtClean="0"/>
              <a:t>youtube</a:t>
            </a:r>
            <a:r>
              <a:rPr lang="en-US" sz="1200" dirty="0" smtClean="0"/>
              <a:t> video entitled “</a:t>
            </a:r>
            <a:r>
              <a:rPr lang="en-US" sz="1200" dirty="0" smtClean="0">
                <a:latin typeface="Arial" panose="020B0604020202020204" pitchFamily="34" charset="0"/>
                <a:cs typeface="Arial" panose="020B0604020202020204" pitchFamily="34" charset="0"/>
              </a:rPr>
              <a:t>Heroin in the Heartland, Le </a:t>
            </a:r>
            <a:r>
              <a:rPr lang="en-US" sz="1200" smtClean="0">
                <a:latin typeface="Arial" panose="020B0604020202020204" pitchFamily="34" charset="0"/>
                <a:cs typeface="Arial" panose="020B0604020202020204" pitchFamily="34" charset="0"/>
              </a:rPr>
              <a:t>Carré</a:t>
            </a:r>
            <a:r>
              <a:rPr lang="en-US" sz="1200" smtClean="0"/>
              <a:t>” </a:t>
            </a:r>
            <a:r>
              <a:rPr lang="en-US" sz="1200" dirty="0" smtClean="0"/>
              <a:t>available </a:t>
            </a:r>
            <a:r>
              <a:rPr lang="en-US" sz="1200" baseline="0" dirty="0" smtClean="0"/>
              <a:t>in this module </a:t>
            </a:r>
            <a:r>
              <a:rPr lang="en-US" sz="1200" dirty="0" smtClean="0"/>
              <a:t>to learn more about this concept.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349683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2220205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1112214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custDataLst>
      <p:tags r:id="rId1"/>
    </p:custDataLst>
    <p:extLst>
      <p:ext uri="{BB962C8B-B14F-4D97-AF65-F5344CB8AC3E}">
        <p14:creationId xmlns:p14="http://schemas.microsoft.com/office/powerpoint/2010/main" val="32724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Over time, details are lost from memory, but other than that the content is not altered.</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2076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Over time, details are lost from memory, but other than that the content is not altered.</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78444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Source memory is memory for where or when something occurred.</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794150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Source memory is memory for where or when something occurred.</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144701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According to Gary Wells on the 60 Minutes segment, simultaneous lineups enhance the accuracy of convictions.</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284082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According to Gary Wells on the 60 Minutes segment, simultaneous lineups enhance the accuracy of convictions.</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718208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Memories change overtime, but are not susceptible to our own biases.</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67058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Memories change overtime, but are not susceptible to our own biases.</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101437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EYEWITNESS MEMORY</a:t>
            </a:r>
          </a:p>
        </p:txBody>
      </p:sp>
    </p:spTree>
    <p:extLst>
      <p:ext uri="{BB962C8B-B14F-4D97-AF65-F5344CB8AC3E}">
        <p14:creationId xmlns:p14="http://schemas.microsoft.com/office/powerpoint/2010/main" val="198685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0134EF-1BB7-174D-B60D-5EA7E4CD0B33}"/>
              </a:ext>
            </a:extLst>
          </p:cNvPr>
          <p:cNvSpPr>
            <a:spLocks noGrp="1"/>
          </p:cNvSpPr>
          <p:nvPr>
            <p:ph sz="quarter" idx="10"/>
          </p:nvPr>
        </p:nvSpPr>
        <p:spPr/>
        <p:txBody>
          <a:bodyPr/>
          <a:lstStyle/>
          <a:p>
            <a:pPr marL="12700" algn="just">
              <a:spcAft>
                <a:spcPts val="0"/>
              </a:spcAft>
            </a:pPr>
            <a:r>
              <a:rPr lang="en-US" sz="2000" b="1" dirty="0"/>
              <a:t>Bartlett’s “War of the Ghosts” Experiment</a:t>
            </a:r>
          </a:p>
          <a:p>
            <a:pPr marL="12700" algn="just">
              <a:spcBef>
                <a:spcPts val="2500"/>
              </a:spcBef>
              <a:spcAft>
                <a:spcPts val="0"/>
              </a:spcAft>
            </a:pPr>
            <a:r>
              <a:rPr lang="en-US" sz="2000" dirty="0"/>
              <a:t>Participants increasingly forgot aspects of the story as the retention interval increased.</a:t>
            </a:r>
          </a:p>
          <a:p>
            <a:pPr marL="12700" algn="just">
              <a:spcBef>
                <a:spcPts val="2495"/>
              </a:spcBef>
              <a:spcAft>
                <a:spcPts val="0"/>
              </a:spcAft>
            </a:pPr>
            <a:r>
              <a:rPr lang="en-US" sz="2000" dirty="0"/>
              <a:t>The reproductions were shorter.</a:t>
            </a:r>
          </a:p>
          <a:p>
            <a:pPr marL="12700" marR="147320" algn="just">
              <a:spcBef>
                <a:spcPts val="2495"/>
              </a:spcBef>
              <a:spcAft>
                <a:spcPts val="0"/>
              </a:spcAft>
            </a:pPr>
            <a:r>
              <a:rPr lang="en-US" sz="2000" dirty="0"/>
              <a:t>The errors tended to reflect the participants own culture and the culture described in the story.</a:t>
            </a:r>
          </a:p>
          <a:p>
            <a:endParaRPr lang="en-US" dirty="0"/>
          </a:p>
        </p:txBody>
      </p:sp>
      <p:sp>
        <p:nvSpPr>
          <p:cNvPr id="3" name="Text Placeholder 2">
            <a:extLst>
              <a:ext uri="{FF2B5EF4-FFF2-40B4-BE49-F238E27FC236}">
                <a16:creationId xmlns:a16="http://schemas.microsoft.com/office/drawing/2014/main" id="{FA1C55ED-AA26-2843-8FCF-AD4A0EB493C8}"/>
              </a:ext>
            </a:extLst>
          </p:cNvPr>
          <p:cNvSpPr>
            <a:spLocks noGrp="1"/>
          </p:cNvSpPr>
          <p:nvPr>
            <p:ph type="body" sz="quarter" idx="11"/>
          </p:nvPr>
        </p:nvSpPr>
        <p:spPr>
          <a:xfrm>
            <a:off x="152400" y="9294"/>
            <a:ext cx="11887200" cy="774405"/>
          </a:xfrm>
        </p:spPr>
        <p:txBody>
          <a:bodyPr/>
          <a:lstStyle/>
          <a:p>
            <a:r>
              <a:rPr lang="en-US" dirty="0"/>
              <a:t>Memory Errors and Culture</a:t>
            </a:r>
          </a:p>
        </p:txBody>
      </p:sp>
    </p:spTree>
    <p:custDataLst>
      <p:tags r:id="rId1"/>
    </p:custDataLst>
    <p:extLst>
      <p:ext uri="{BB962C8B-B14F-4D97-AF65-F5344CB8AC3E}">
        <p14:creationId xmlns:p14="http://schemas.microsoft.com/office/powerpoint/2010/main" val="136343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3FD6D1-6CA1-444F-93F6-68F8070D908D}"/>
              </a:ext>
            </a:extLst>
          </p:cNvPr>
          <p:cNvSpPr>
            <a:spLocks noGrp="1"/>
          </p:cNvSpPr>
          <p:nvPr>
            <p:ph sz="quarter" idx="10"/>
          </p:nvPr>
        </p:nvSpPr>
        <p:spPr/>
        <p:txBody>
          <a:bodyPr/>
          <a:lstStyle/>
          <a:p>
            <a:pPr marL="12700" marR="5080"/>
            <a:r>
              <a:rPr lang="en-US" sz="2000" i="1" dirty="0"/>
              <a:t>Constructed Memories: </a:t>
            </a:r>
            <a:r>
              <a:rPr lang="en-US" sz="2000" dirty="0"/>
              <a:t>recollected events are constructed by the person based on what actually happened plus additional factors that did not actually happen.</a:t>
            </a:r>
          </a:p>
          <a:p>
            <a:pPr>
              <a:spcBef>
                <a:spcPts val="16"/>
              </a:spcBef>
            </a:pPr>
            <a:endParaRPr lang="en-US" sz="2000" dirty="0"/>
          </a:p>
          <a:p>
            <a:pPr marL="12700"/>
            <a:r>
              <a:rPr lang="en-US" sz="2000" b="1" dirty="0"/>
              <a:t>Educated Guesses about High School Grades</a:t>
            </a:r>
          </a:p>
          <a:p>
            <a:pPr marL="12700">
              <a:spcBef>
                <a:spcPts val="525"/>
              </a:spcBef>
            </a:pPr>
            <a:r>
              <a:rPr lang="en-US" sz="2000" dirty="0" err="1"/>
              <a:t>Bahrick</a:t>
            </a:r>
            <a:r>
              <a:rPr lang="en-US" sz="2000" dirty="0"/>
              <a:t> et al., 1996</a:t>
            </a:r>
          </a:p>
          <a:p>
            <a:pPr>
              <a:spcBef>
                <a:spcPts val="18"/>
              </a:spcBef>
            </a:pPr>
            <a:endParaRPr lang="en-US" sz="2000" dirty="0"/>
          </a:p>
          <a:p>
            <a:pPr marL="12700"/>
            <a:r>
              <a:rPr lang="en-US" sz="2000" dirty="0"/>
              <a:t>A : 89%</a:t>
            </a:r>
          </a:p>
          <a:p>
            <a:pPr marL="12700">
              <a:spcBef>
                <a:spcPts val="525"/>
              </a:spcBef>
            </a:pPr>
            <a:r>
              <a:rPr lang="en-US" sz="2000" dirty="0"/>
              <a:t>D : 29%</a:t>
            </a:r>
          </a:p>
          <a:p>
            <a:pPr>
              <a:spcBef>
                <a:spcPts val="19"/>
              </a:spcBef>
            </a:pPr>
            <a:endParaRPr lang="en-US" sz="2000" dirty="0"/>
          </a:p>
          <a:p>
            <a:pPr marL="12700"/>
            <a:r>
              <a:rPr lang="en-US" sz="2000" dirty="0"/>
              <a:t>79 out of 99 students inflated their grades by remembering some of them as being higher than what they really were.</a:t>
            </a:r>
          </a:p>
          <a:p>
            <a:endParaRPr lang="en-US" dirty="0"/>
          </a:p>
        </p:txBody>
      </p:sp>
      <p:sp>
        <p:nvSpPr>
          <p:cNvPr id="3" name="Text Placeholder 2">
            <a:extLst>
              <a:ext uri="{FF2B5EF4-FFF2-40B4-BE49-F238E27FC236}">
                <a16:creationId xmlns:a16="http://schemas.microsoft.com/office/drawing/2014/main" id="{3D09AAB7-5D48-284B-97D8-DB6872D6B979}"/>
              </a:ext>
            </a:extLst>
          </p:cNvPr>
          <p:cNvSpPr>
            <a:spLocks noGrp="1"/>
          </p:cNvSpPr>
          <p:nvPr>
            <p:ph type="body" sz="quarter" idx="11"/>
          </p:nvPr>
        </p:nvSpPr>
        <p:spPr>
          <a:xfrm>
            <a:off x="152400" y="9294"/>
            <a:ext cx="11887200" cy="774405"/>
          </a:xfrm>
        </p:spPr>
        <p:txBody>
          <a:bodyPr/>
          <a:lstStyle/>
          <a:p>
            <a:r>
              <a:rPr lang="en-US" dirty="0"/>
              <a:t>Constructed Memories and Bias</a:t>
            </a:r>
          </a:p>
        </p:txBody>
      </p:sp>
    </p:spTree>
    <p:custDataLst>
      <p:tags r:id="rId1"/>
    </p:custDataLst>
    <p:extLst>
      <p:ext uri="{BB962C8B-B14F-4D97-AF65-F5344CB8AC3E}">
        <p14:creationId xmlns:p14="http://schemas.microsoft.com/office/powerpoint/2010/main" val="3076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BC4A2F-E0E6-5644-9CAD-5012C471C59B}"/>
              </a:ext>
            </a:extLst>
          </p:cNvPr>
          <p:cNvSpPr>
            <a:spLocks noGrp="1"/>
          </p:cNvSpPr>
          <p:nvPr>
            <p:ph sz="quarter" idx="10"/>
          </p:nvPr>
        </p:nvSpPr>
        <p:spPr/>
        <p:txBody>
          <a:bodyPr/>
          <a:lstStyle/>
          <a:p>
            <a:r>
              <a:rPr lang="en-US" sz="2000" b="1" dirty="0"/>
              <a:t>Source Monitoring: Jacoby et al. (1989)</a:t>
            </a:r>
          </a:p>
          <a:p>
            <a:endParaRPr lang="en-US" dirty="0"/>
          </a:p>
        </p:txBody>
      </p:sp>
      <p:sp>
        <p:nvSpPr>
          <p:cNvPr id="3" name="Text Placeholder 2">
            <a:extLst>
              <a:ext uri="{FF2B5EF4-FFF2-40B4-BE49-F238E27FC236}">
                <a16:creationId xmlns:a16="http://schemas.microsoft.com/office/drawing/2014/main" id="{BEF8480D-EEAD-544D-B549-EAAD81F5B5B1}"/>
              </a:ext>
            </a:extLst>
          </p:cNvPr>
          <p:cNvSpPr>
            <a:spLocks noGrp="1"/>
          </p:cNvSpPr>
          <p:nvPr>
            <p:ph type="body" sz="quarter" idx="11"/>
          </p:nvPr>
        </p:nvSpPr>
        <p:spPr>
          <a:xfrm>
            <a:off x="152400" y="9294"/>
            <a:ext cx="11887200" cy="774405"/>
          </a:xfrm>
        </p:spPr>
        <p:txBody>
          <a:bodyPr/>
          <a:lstStyle/>
          <a:p>
            <a:r>
              <a:rPr lang="en-US" dirty="0"/>
              <a:t>Source Monitoring</a:t>
            </a:r>
          </a:p>
        </p:txBody>
      </p:sp>
      <p:sp>
        <p:nvSpPr>
          <p:cNvPr id="4" name="object 4">
            <a:extLst>
              <a:ext uri="{FF2B5EF4-FFF2-40B4-BE49-F238E27FC236}">
                <a16:creationId xmlns:a16="http://schemas.microsoft.com/office/drawing/2014/main" id="{EF4BC9F1-5AA7-2240-83B8-B6BBF962391A}"/>
              </a:ext>
            </a:extLst>
          </p:cNvPr>
          <p:cNvSpPr/>
          <p:nvPr/>
        </p:nvSpPr>
        <p:spPr>
          <a:xfrm>
            <a:off x="1284249" y="2022181"/>
            <a:ext cx="9623502" cy="3975315"/>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1577877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8AC290-130A-674C-A3CA-E785B26D69FE}"/>
              </a:ext>
            </a:extLst>
          </p:cNvPr>
          <p:cNvSpPr>
            <a:spLocks noGrp="1"/>
          </p:cNvSpPr>
          <p:nvPr>
            <p:ph sz="quarter" idx="10"/>
          </p:nvPr>
        </p:nvSpPr>
        <p:spPr/>
        <p:txBody>
          <a:bodyPr/>
          <a:lstStyle/>
          <a:p>
            <a:pPr marL="12700">
              <a:lnSpc>
                <a:spcPct val="100000"/>
              </a:lnSpc>
            </a:pPr>
            <a:r>
              <a:rPr lang="en-US" sz="2000" b="1" dirty="0"/>
              <a:t>Memory Can Be Modified or Created by Suggestion</a:t>
            </a:r>
          </a:p>
          <a:p>
            <a:pPr marL="12700">
              <a:lnSpc>
                <a:spcPct val="100000"/>
              </a:lnSpc>
              <a:spcBef>
                <a:spcPts val="1725"/>
              </a:spcBef>
              <a:tabLst>
                <a:tab pos="5152390" algn="l"/>
              </a:tabLst>
            </a:pPr>
            <a:r>
              <a:rPr lang="en-US" sz="2000" i="1" dirty="0"/>
              <a:t>Misleading Post event Information (MPI): </a:t>
            </a:r>
            <a:r>
              <a:rPr lang="en-US" sz="2000" dirty="0"/>
              <a:t>information presented after a memory traces has been stored that alters its contents.</a:t>
            </a:r>
          </a:p>
          <a:p>
            <a:pPr>
              <a:lnSpc>
                <a:spcPct val="100000"/>
              </a:lnSpc>
              <a:spcBef>
                <a:spcPts val="7"/>
              </a:spcBef>
            </a:pPr>
            <a:endParaRPr lang="en-US" sz="2000" dirty="0"/>
          </a:p>
          <a:p>
            <a:pPr marL="12700">
              <a:lnSpc>
                <a:spcPct val="100000"/>
              </a:lnSpc>
            </a:pPr>
            <a:r>
              <a:rPr lang="en-US" sz="2000" i="1" dirty="0" smtClean="0"/>
              <a:t>“</a:t>
            </a:r>
            <a:r>
              <a:rPr lang="en-US" sz="2000" i="1" dirty="0"/>
              <a:t>hit”: </a:t>
            </a:r>
            <a:r>
              <a:rPr lang="en-US" sz="2000" dirty="0"/>
              <a:t>34 mph</a:t>
            </a:r>
          </a:p>
          <a:p>
            <a:pPr>
              <a:lnSpc>
                <a:spcPct val="100000"/>
              </a:lnSpc>
              <a:spcBef>
                <a:spcPts val="9"/>
              </a:spcBef>
            </a:pPr>
            <a:endParaRPr lang="en-US" sz="2000" dirty="0" smtClean="0"/>
          </a:p>
          <a:p>
            <a:pPr marL="12700">
              <a:lnSpc>
                <a:spcPct val="100000"/>
              </a:lnSpc>
            </a:pPr>
            <a:r>
              <a:rPr lang="en-US" sz="2000" i="1" dirty="0" smtClean="0"/>
              <a:t>“</a:t>
            </a:r>
            <a:r>
              <a:rPr lang="en-US" sz="2000" i="1" dirty="0"/>
              <a:t>smashed”: </a:t>
            </a:r>
            <a:r>
              <a:rPr lang="en-US" sz="2000" dirty="0"/>
              <a:t>43 mph</a:t>
            </a:r>
          </a:p>
          <a:p>
            <a:endParaRPr lang="en-US" dirty="0"/>
          </a:p>
        </p:txBody>
      </p:sp>
      <p:sp>
        <p:nvSpPr>
          <p:cNvPr id="3" name="Text Placeholder 2">
            <a:extLst>
              <a:ext uri="{FF2B5EF4-FFF2-40B4-BE49-F238E27FC236}">
                <a16:creationId xmlns:a16="http://schemas.microsoft.com/office/drawing/2014/main" id="{8F34D2E5-275A-6240-98FF-AD553BB9F46C}"/>
              </a:ext>
            </a:extLst>
          </p:cNvPr>
          <p:cNvSpPr>
            <a:spLocks noGrp="1"/>
          </p:cNvSpPr>
          <p:nvPr>
            <p:ph type="body" sz="quarter" idx="11"/>
          </p:nvPr>
        </p:nvSpPr>
        <p:spPr>
          <a:xfrm>
            <a:off x="152400" y="9294"/>
            <a:ext cx="11887200" cy="774405"/>
          </a:xfrm>
        </p:spPr>
        <p:txBody>
          <a:bodyPr/>
          <a:lstStyle/>
          <a:p>
            <a:r>
              <a:rPr lang="en-US" dirty="0"/>
              <a:t>Suggestibility and Memory</a:t>
            </a:r>
          </a:p>
        </p:txBody>
      </p:sp>
      <p:sp>
        <p:nvSpPr>
          <p:cNvPr id="4" name="object 5">
            <a:extLst>
              <a:ext uri="{FF2B5EF4-FFF2-40B4-BE49-F238E27FC236}">
                <a16:creationId xmlns:a16="http://schemas.microsoft.com/office/drawing/2014/main" id="{02F5A824-DA23-DC42-BE57-05431BE72671}"/>
              </a:ext>
            </a:extLst>
          </p:cNvPr>
          <p:cNvSpPr/>
          <p:nvPr/>
        </p:nvSpPr>
        <p:spPr>
          <a:xfrm>
            <a:off x="3328076" y="2601850"/>
            <a:ext cx="5535848" cy="3730184"/>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2983828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3C5CCD-F112-214E-91DD-540FED705016}"/>
              </a:ext>
            </a:extLst>
          </p:cNvPr>
          <p:cNvSpPr>
            <a:spLocks noGrp="1"/>
          </p:cNvSpPr>
          <p:nvPr>
            <p:ph type="body" sz="quarter" idx="11"/>
          </p:nvPr>
        </p:nvSpPr>
        <p:spPr>
          <a:xfrm>
            <a:off x="152400" y="9294"/>
            <a:ext cx="11887200" cy="774405"/>
          </a:xfrm>
        </p:spPr>
        <p:txBody>
          <a:bodyPr/>
          <a:lstStyle/>
          <a:p>
            <a:r>
              <a:rPr lang="en-US" dirty="0"/>
              <a:t>Eyewitness Testimony</a:t>
            </a:r>
          </a:p>
        </p:txBody>
      </p:sp>
      <p:sp>
        <p:nvSpPr>
          <p:cNvPr id="4" name="Round Single Corner Rectangle 3"/>
          <p:cNvSpPr/>
          <p:nvPr/>
        </p:nvSpPr>
        <p:spPr>
          <a:xfrm>
            <a:off x="2366227" y="3088601"/>
            <a:ext cx="7035800" cy="637300"/>
          </a:xfrm>
          <a:prstGeom prst="round1Rect">
            <a:avLst>
              <a:gd name="adj" fmla="val 21064"/>
            </a:avLst>
          </a:prstGeom>
          <a:solidFill>
            <a:srgbClr val="232F3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rIns="182880" rtlCol="0" anchor="ctr" anchorCtr="0"/>
          <a:lstStyle/>
          <a:p>
            <a:pPr algn="ctr"/>
            <a:r>
              <a:rPr lang="en-US" sz="1400" dirty="0" smtClean="0">
                <a:latin typeface="Arial" panose="020B0604020202020204" pitchFamily="34" charset="0"/>
                <a:cs typeface="Arial" panose="020B0604020202020204" pitchFamily="34" charset="0"/>
              </a:rPr>
              <a:t>Watch CBS </a:t>
            </a:r>
            <a:r>
              <a:rPr lang="en-US" sz="1400" dirty="0" smtClean="0">
                <a:latin typeface="Arial" panose="020B0604020202020204" pitchFamily="34" charset="0"/>
                <a:cs typeface="Arial" panose="020B0604020202020204" pitchFamily="34" charset="0"/>
              </a:rPr>
              <a:t>60 Minutes Videos </a:t>
            </a:r>
            <a:r>
              <a:rPr lang="en-US" sz="1400" smtClean="0">
                <a:latin typeface="Arial" panose="020B0604020202020204" pitchFamily="34" charset="0"/>
                <a:cs typeface="Arial" panose="020B0604020202020204" pitchFamily="34" charset="0"/>
              </a:rPr>
              <a:t>Eyewitness Testimony Part 1 and Part 2</a:t>
            </a:r>
            <a:r>
              <a:rPr lang="en-US" sz="140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11156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Eyewitness testimony is most often used to convicted people of a crime.</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2204577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Eyewitness testimony is most often used to convicted people of a crime.</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509882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859</TotalTime>
  <Words>1072</Words>
  <Application>Microsoft Office PowerPoint</Application>
  <PresentationFormat>Widescreen</PresentationFormat>
  <Paragraphs>126</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Open Sans</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Malmberg, Kenneth</cp:lastModifiedBy>
  <cp:revision>166</cp:revision>
  <dcterms:created xsi:type="dcterms:W3CDTF">2016-01-21T17:08:20Z</dcterms:created>
  <dcterms:modified xsi:type="dcterms:W3CDTF">2018-04-10T14:46:24Z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