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5.jpg" ContentType="image/jpg"/>
  <Override PartName="/ppt/notesSlides/notesSlide5.xml" ContentType="application/vnd.openxmlformats-officedocument.presentationml.notesSlide+xml"/>
  <Override PartName="/ppt/media/image6.jpg" ContentType="image/jpg"/>
  <Override PartName="/ppt/notesSlides/notesSlide6.xml" ContentType="application/vnd.openxmlformats-officedocument.presentationml.notesSlide+xml"/>
  <Override PartName="/ppt/media/image7.jpg" ContentType="image/jp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10.jpg" ContentType="image/jpg"/>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11.jpg" ContentType="image/jpg"/>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12.jpg" ContentType="image/jpg"/>
  <Override PartName="/ppt/notesSlides/notesSlide15.xml" ContentType="application/vnd.openxmlformats-officedocument.presentationml.notesSlide+xml"/>
  <Override PartName="/ppt/media/image13.jpg" ContentType="image/jpg"/>
  <Override PartName="/ppt/media/image14.jpg" ContentType="image/jpg"/>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60" r:id="rId2"/>
    <p:sldId id="261" r:id="rId3"/>
    <p:sldId id="257" r:id="rId4"/>
    <p:sldId id="263" r:id="rId5"/>
    <p:sldId id="264" r:id="rId6"/>
    <p:sldId id="265" r:id="rId7"/>
    <p:sldId id="277" r:id="rId8"/>
    <p:sldId id="266" r:id="rId9"/>
    <p:sldId id="267" r:id="rId10"/>
    <p:sldId id="268" r:id="rId11"/>
    <p:sldId id="269" r:id="rId12"/>
    <p:sldId id="270" r:id="rId13"/>
    <p:sldId id="272" r:id="rId14"/>
    <p:sldId id="273" r:id="rId15"/>
    <p:sldId id="274" r:id="rId16"/>
    <p:sldId id="275" r:id="rId17"/>
    <p:sldId id="276" r:id="rId18"/>
    <p:sldId id="278" r:id="rId19"/>
    <p:sldId id="279" r:id="rId20"/>
    <p:sldId id="280" r:id="rId21"/>
    <p:sldId id="281" r:id="rId22"/>
    <p:sldId id="282" r:id="rId23"/>
    <p:sldId id="283" r:id="rId24"/>
    <p:sldId id="284" r:id="rId25"/>
    <p:sldId id="285" r:id="rId26"/>
    <p:sldId id="286" r:id="rId27"/>
    <p:sldId id="287" r:id="rId28"/>
    <p:sldId id="262" r:id="rId29"/>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2DFE5"/>
    <a:srgbClr val="D9B042"/>
    <a:srgbClr val="54BDA3"/>
    <a:srgbClr val="293749"/>
    <a:srgbClr val="99D5C3"/>
    <a:srgbClr val="7CCCB6"/>
    <a:srgbClr val="EDDBAE"/>
    <a:srgbClr val="E7D093"/>
    <a:srgbClr val="E1C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12" autoAdjust="0"/>
    <p:restoredTop sz="88663" autoAdjust="0"/>
  </p:normalViewPr>
  <p:slideViewPr>
    <p:cSldViewPr snapToGrid="0">
      <p:cViewPr>
        <p:scale>
          <a:sx n="90" d="100"/>
          <a:sy n="90" d="100"/>
        </p:scale>
        <p:origin x="1080" y="5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41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tags" Target="tags/tag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47F719B-F475-480E-B538-5B8C43560A82}" type="datetimeFigureOut">
              <a:rPr lang="en-US" smtClean="0"/>
              <a:t>3/22/18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B42A14-DC5F-4CFD-B1CC-C39BFA668166}" type="slidenum">
              <a:rPr lang="en-US" smtClean="0"/>
              <a:t>‹#›</a:t>
            </a:fld>
            <a:endParaRPr lang="en-US"/>
          </a:p>
        </p:txBody>
      </p:sp>
    </p:spTree>
    <p:extLst>
      <p:ext uri="{BB962C8B-B14F-4D97-AF65-F5344CB8AC3E}">
        <p14:creationId xmlns:p14="http://schemas.microsoft.com/office/powerpoint/2010/main" val="3568010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5105A7-C230-4FBB-8DCE-F34BFD16411D}" type="datetimeFigureOut">
              <a:rPr lang="en-US" smtClean="0"/>
              <a:t>3/22/18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C6DC9D-B8F8-4B1B-8451-EEF99A8DF844}" type="slidenum">
              <a:rPr lang="en-US" smtClean="0"/>
              <a:t>‹#›</a:t>
            </a:fld>
            <a:endParaRPr lang="en-US"/>
          </a:p>
        </p:txBody>
      </p:sp>
    </p:spTree>
    <p:extLst>
      <p:ext uri="{BB962C8B-B14F-4D97-AF65-F5344CB8AC3E}">
        <p14:creationId xmlns:p14="http://schemas.microsoft.com/office/powerpoint/2010/main" val="1718158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of the big ideas in this course is that mind has a remarkable capacity for effectively dealing with sparse information.  Rarely is it the case that we have all the information needed to completely represent a given situations. For this reason, the mind often relies on heuristics.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heuristic can be thought of as a rule or some or default decision.  They are particularly useful when one has incomplete information.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7C6DC9D-B8F8-4B1B-8451-EEF99A8DF844}" type="slidenum">
              <a:rPr lang="en-US" smtClean="0"/>
              <a:t>2</a:t>
            </a:fld>
            <a:endParaRPr lang="en-US"/>
          </a:p>
        </p:txBody>
      </p:sp>
    </p:spTree>
    <p:extLst>
      <p:ext uri="{BB962C8B-B14F-4D97-AF65-F5344CB8AC3E}">
        <p14:creationId xmlns:p14="http://schemas.microsoft.com/office/powerpoint/2010/main" val="1526517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the key thing to remember is that perceptual systems are designed to make sense of out of ambiguous information.</a:t>
            </a:r>
          </a:p>
          <a:p>
            <a:r>
              <a:rPr lang="en-US" sz="1200" kern="1200" dirty="0" smtClean="0">
                <a:solidFill>
                  <a:schemeClr val="tx1"/>
                </a:solidFill>
                <a:effectLst/>
                <a:latin typeface="+mn-lt"/>
                <a:ea typeface="+mn-ea"/>
                <a:cs typeface="+mn-cs"/>
              </a:rPr>
              <a:t>Take for example, this line drawing.  Can you tell what it is?</a:t>
            </a:r>
          </a:p>
          <a:p>
            <a:r>
              <a:rPr lang="en-US" sz="1200" kern="1200" dirty="0" smtClean="0">
                <a:solidFill>
                  <a:schemeClr val="tx1"/>
                </a:solidFill>
                <a:effectLst/>
                <a:latin typeface="+mn-lt"/>
                <a:ea typeface="+mn-ea"/>
                <a:cs typeface="+mn-cs"/>
              </a:rPr>
              <a:t>Ah yes, many of you see a martini glass.  But that is only because I just should you picture of martini glass.</a:t>
            </a:r>
          </a:p>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11</a:t>
            </a:fld>
            <a:endParaRPr lang="en-US"/>
          </a:p>
        </p:txBody>
      </p:sp>
    </p:spTree>
    <p:extLst>
      <p:ext uri="{BB962C8B-B14F-4D97-AF65-F5344CB8AC3E}">
        <p14:creationId xmlns:p14="http://schemas.microsoft.com/office/powerpoint/2010/main" val="398417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I had shown you think picture instead, you may have said that the ambiguous object was actually a set of bikini bottoms.</a:t>
            </a:r>
          </a:p>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12</a:t>
            </a:fld>
            <a:endParaRPr lang="en-US"/>
          </a:p>
        </p:txBody>
      </p:sp>
    </p:spTree>
    <p:extLst>
      <p:ext uri="{BB962C8B-B14F-4D97-AF65-F5344CB8AC3E}">
        <p14:creationId xmlns:p14="http://schemas.microsoft.com/office/powerpoint/2010/main" val="355617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known as the Bikini-martini illusion.</a:t>
            </a:r>
          </a:p>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13</a:t>
            </a:fld>
            <a:endParaRPr lang="en-US"/>
          </a:p>
        </p:txBody>
      </p:sp>
    </p:spTree>
    <p:extLst>
      <p:ext uri="{BB962C8B-B14F-4D97-AF65-F5344CB8AC3E}">
        <p14:creationId xmlns:p14="http://schemas.microsoft.com/office/powerpoint/2010/main" val="410400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fact that it works indicates that what we perceive is influenced by both the sensations that we receive from the environment and the knowledge that we have about the world.</a:t>
            </a:r>
          </a:p>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14</a:t>
            </a:fld>
            <a:endParaRPr lang="en-US"/>
          </a:p>
        </p:txBody>
      </p:sp>
    </p:spTree>
    <p:extLst>
      <p:ext uri="{BB962C8B-B14F-4D97-AF65-F5344CB8AC3E}">
        <p14:creationId xmlns:p14="http://schemas.microsoft.com/office/powerpoint/2010/main" val="2023280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Processing information that we receive from the world in order to identify an object is known as bottom-up processing, and use of our knowledge about the world to identify an object is known as top-down processing. In general, our experience is mixture of both bottom-up and two-down processing.</a:t>
            </a:r>
          </a:p>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15</a:t>
            </a:fld>
            <a:endParaRPr lang="en-US"/>
          </a:p>
        </p:txBody>
      </p:sp>
    </p:spTree>
    <p:extLst>
      <p:ext uri="{BB962C8B-B14F-4D97-AF65-F5344CB8AC3E}">
        <p14:creationId xmlns:p14="http://schemas.microsoft.com/office/powerpoint/2010/main" val="2012221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is an example.</a:t>
            </a:r>
          </a:p>
          <a:p>
            <a:r>
              <a:rPr lang="en-US" sz="1200" kern="1200" dirty="0" smtClean="0">
                <a:solidFill>
                  <a:schemeClr val="tx1"/>
                </a:solidFill>
                <a:effectLst/>
                <a:latin typeface="+mn-lt"/>
                <a:ea typeface="+mn-ea"/>
                <a:cs typeface="+mn-cs"/>
              </a:rPr>
              <a:t>In this experiment, subjects were briefly shown this scene. After it was removed from sight subjects were asked to report the objects in the scene.</a:t>
            </a:r>
          </a:p>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16</a:t>
            </a:fld>
            <a:endParaRPr lang="en-US"/>
          </a:p>
        </p:txBody>
      </p:sp>
    </p:spTree>
    <p:extLst>
      <p:ext uri="{BB962C8B-B14F-4D97-AF65-F5344CB8AC3E}">
        <p14:creationId xmlns:p14="http://schemas.microsoft.com/office/powerpoint/2010/main" val="828479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Of course, all subject recognized the scene as kitchen.  But what was important was the type of objects that were reported as having been in the scene.  For instance, 83% reported see the loaf of bread, even though it was not there, whereas only 40% reported seeing a mailbox.  </a:t>
            </a:r>
            <a:r>
              <a:rPr lang="en-US" sz="1200" kern="1200" smtClean="0">
                <a:solidFill>
                  <a:schemeClr val="tx1"/>
                </a:solidFill>
                <a:effectLst/>
                <a:latin typeface="+mn-lt"/>
                <a:ea typeface="+mn-ea"/>
                <a:cs typeface="+mn-cs"/>
              </a:rPr>
              <a:t>Thus, subjects inferred the presence of the bread simply because they recognized the scene as a kitchen as bread if often found in kitchens.</a:t>
            </a:r>
          </a:p>
          <a:p>
            <a:endParaRPr lang="en-US"/>
          </a:p>
        </p:txBody>
      </p:sp>
      <p:sp>
        <p:nvSpPr>
          <p:cNvPr id="4" name="Slide Number Placeholder 3"/>
          <p:cNvSpPr>
            <a:spLocks noGrp="1"/>
          </p:cNvSpPr>
          <p:nvPr>
            <p:ph type="sldNum" sz="quarter" idx="10"/>
          </p:nvPr>
        </p:nvSpPr>
        <p:spPr/>
        <p:txBody>
          <a:bodyPr/>
          <a:lstStyle/>
          <a:p>
            <a:fld id="{F7C6DC9D-B8F8-4B1B-8451-EEF99A8DF844}" type="slidenum">
              <a:rPr lang="en-US" smtClean="0"/>
              <a:t>17</a:t>
            </a:fld>
            <a:endParaRPr lang="en-US"/>
          </a:p>
        </p:txBody>
      </p:sp>
    </p:spTree>
    <p:extLst>
      <p:ext uri="{BB962C8B-B14F-4D97-AF65-F5344CB8AC3E}">
        <p14:creationId xmlns:p14="http://schemas.microsoft.com/office/powerpoint/2010/main" val="2112237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18</a:t>
            </a:fld>
            <a:endParaRPr lang="en-US"/>
          </a:p>
        </p:txBody>
      </p:sp>
    </p:spTree>
    <p:extLst>
      <p:ext uri="{BB962C8B-B14F-4D97-AF65-F5344CB8AC3E}">
        <p14:creationId xmlns:p14="http://schemas.microsoft.com/office/powerpoint/2010/main" val="1310759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19</a:t>
            </a:fld>
            <a:endParaRPr lang="en-US"/>
          </a:p>
        </p:txBody>
      </p:sp>
    </p:spTree>
    <p:extLst>
      <p:ext uri="{BB962C8B-B14F-4D97-AF65-F5344CB8AC3E}">
        <p14:creationId xmlns:p14="http://schemas.microsoft.com/office/powerpoint/2010/main" val="1928000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20</a:t>
            </a:fld>
            <a:endParaRPr lang="en-US"/>
          </a:p>
        </p:txBody>
      </p:sp>
    </p:spTree>
    <p:extLst>
      <p:ext uri="{BB962C8B-B14F-4D97-AF65-F5344CB8AC3E}">
        <p14:creationId xmlns:p14="http://schemas.microsoft.com/office/powerpoint/2010/main" val="1589638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even the case visual perception, where the Occlusion Heuristic plays an important role in our representation of the world.</a:t>
            </a:r>
          </a:p>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3</a:t>
            </a:fld>
            <a:endParaRPr lang="en-US"/>
          </a:p>
        </p:txBody>
      </p:sp>
    </p:spTree>
    <p:extLst>
      <p:ext uri="{BB962C8B-B14F-4D97-AF65-F5344CB8AC3E}">
        <p14:creationId xmlns:p14="http://schemas.microsoft.com/office/powerpoint/2010/main" val="200878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21</a:t>
            </a:fld>
            <a:endParaRPr lang="en-US"/>
          </a:p>
        </p:txBody>
      </p:sp>
    </p:spTree>
    <p:extLst>
      <p:ext uri="{BB962C8B-B14F-4D97-AF65-F5344CB8AC3E}">
        <p14:creationId xmlns:p14="http://schemas.microsoft.com/office/powerpoint/2010/main" val="673549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22</a:t>
            </a:fld>
            <a:endParaRPr lang="en-US"/>
          </a:p>
        </p:txBody>
      </p:sp>
    </p:spTree>
    <p:extLst>
      <p:ext uri="{BB962C8B-B14F-4D97-AF65-F5344CB8AC3E}">
        <p14:creationId xmlns:p14="http://schemas.microsoft.com/office/powerpoint/2010/main" val="491728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23</a:t>
            </a:fld>
            <a:endParaRPr lang="en-US"/>
          </a:p>
        </p:txBody>
      </p:sp>
    </p:spTree>
    <p:extLst>
      <p:ext uri="{BB962C8B-B14F-4D97-AF65-F5344CB8AC3E}">
        <p14:creationId xmlns:p14="http://schemas.microsoft.com/office/powerpoint/2010/main" val="1661635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24</a:t>
            </a:fld>
            <a:endParaRPr lang="en-US"/>
          </a:p>
        </p:txBody>
      </p:sp>
    </p:spTree>
    <p:extLst>
      <p:ext uri="{BB962C8B-B14F-4D97-AF65-F5344CB8AC3E}">
        <p14:creationId xmlns:p14="http://schemas.microsoft.com/office/powerpoint/2010/main" val="506134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25</a:t>
            </a:fld>
            <a:endParaRPr lang="en-US"/>
          </a:p>
        </p:txBody>
      </p:sp>
    </p:spTree>
    <p:extLst>
      <p:ext uri="{BB962C8B-B14F-4D97-AF65-F5344CB8AC3E}">
        <p14:creationId xmlns:p14="http://schemas.microsoft.com/office/powerpoint/2010/main" val="1578993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26</a:t>
            </a:fld>
            <a:endParaRPr lang="en-US"/>
          </a:p>
        </p:txBody>
      </p:sp>
    </p:spTree>
    <p:extLst>
      <p:ext uri="{BB962C8B-B14F-4D97-AF65-F5344CB8AC3E}">
        <p14:creationId xmlns:p14="http://schemas.microsoft.com/office/powerpoint/2010/main" val="2018143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27</a:t>
            </a:fld>
            <a:endParaRPr lang="en-US"/>
          </a:p>
        </p:txBody>
      </p:sp>
    </p:spTree>
    <p:extLst>
      <p:ext uri="{BB962C8B-B14F-4D97-AF65-F5344CB8AC3E}">
        <p14:creationId xmlns:p14="http://schemas.microsoft.com/office/powerpoint/2010/main" val="1934571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word occlusion is related to the word occlude, which means to close up or block off.</a:t>
            </a:r>
          </a:p>
          <a:p>
            <a:r>
              <a:rPr lang="en-US" sz="1200" kern="1200" dirty="0" smtClean="0">
                <a:solidFill>
                  <a:schemeClr val="tx1"/>
                </a:solidFill>
                <a:effectLst/>
                <a:latin typeface="+mn-lt"/>
                <a:ea typeface="+mn-ea"/>
                <a:cs typeface="+mn-cs"/>
              </a:rPr>
              <a:t>As is often the case, we must make sense of world in which the objects in our environment are partially occluded.</a:t>
            </a:r>
          </a:p>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4</a:t>
            </a:fld>
            <a:endParaRPr lang="en-US"/>
          </a:p>
        </p:txBody>
      </p:sp>
    </p:spTree>
    <p:extLst>
      <p:ext uri="{BB962C8B-B14F-4D97-AF65-F5344CB8AC3E}">
        <p14:creationId xmlns:p14="http://schemas.microsoft.com/office/powerpoint/2010/main" val="320387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occlusion heuristic states that when a large object is partially covered by smaller occluding object, we see the larger one as continuing behind the smaller </a:t>
            </a:r>
            <a:r>
              <a:rPr lang="en-US" sz="1200" kern="1200" dirty="0" err="1" smtClean="0">
                <a:solidFill>
                  <a:schemeClr val="tx1"/>
                </a:solidFill>
                <a:effectLst/>
                <a:latin typeface="+mn-lt"/>
                <a:ea typeface="+mn-ea"/>
                <a:cs typeface="+mn-cs"/>
              </a:rPr>
              <a:t>occluder</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 here that without the grey object serving as the </a:t>
            </a:r>
            <a:r>
              <a:rPr lang="en-US" sz="1200" kern="1200" dirty="0" err="1" smtClean="0">
                <a:solidFill>
                  <a:schemeClr val="tx1"/>
                </a:solidFill>
                <a:effectLst/>
                <a:latin typeface="+mn-lt"/>
                <a:ea typeface="+mn-ea"/>
                <a:cs typeface="+mn-cs"/>
              </a:rPr>
              <a:t>occluder</a:t>
            </a:r>
            <a:r>
              <a:rPr lang="en-US" sz="1200" kern="1200" dirty="0" smtClean="0">
                <a:solidFill>
                  <a:schemeClr val="tx1"/>
                </a:solidFill>
                <a:effectLst/>
                <a:latin typeface="+mn-lt"/>
                <a:ea typeface="+mn-ea"/>
                <a:cs typeface="+mn-cs"/>
              </a:rPr>
              <a:t>, it is very difficult that blue area consists of three capitol </a:t>
            </a:r>
            <a:r>
              <a:rPr lang="en-US" sz="1200" kern="1200" dirty="0" err="1" smtClean="0">
                <a:solidFill>
                  <a:schemeClr val="tx1"/>
                </a:solidFill>
                <a:effectLst/>
                <a:latin typeface="+mn-lt"/>
                <a:ea typeface="+mn-ea"/>
                <a:cs typeface="+mn-cs"/>
              </a:rPr>
              <a:t>Bs</a:t>
            </a:r>
            <a:r>
              <a:rPr lang="en-US" sz="1200" kern="1200" dirty="0" smtClean="0">
                <a:solidFill>
                  <a:schemeClr val="tx1"/>
                </a:solidFill>
                <a:effectLst/>
                <a:latin typeface="+mn-lt"/>
                <a:ea typeface="+mn-ea"/>
                <a:cs typeface="+mn-cs"/>
              </a:rPr>
              <a:t>.  In this case, the remarkable thing is that perception is actually aided by the </a:t>
            </a:r>
            <a:r>
              <a:rPr lang="en-US" sz="1200" kern="1200" dirty="0" err="1" smtClean="0">
                <a:solidFill>
                  <a:schemeClr val="tx1"/>
                </a:solidFill>
                <a:effectLst/>
                <a:latin typeface="+mn-lt"/>
                <a:ea typeface="+mn-ea"/>
                <a:cs typeface="+mn-cs"/>
              </a:rPr>
              <a:t>occluder</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5</a:t>
            </a:fld>
            <a:endParaRPr lang="en-US"/>
          </a:p>
        </p:txBody>
      </p:sp>
    </p:spTree>
    <p:extLst>
      <p:ext uri="{BB962C8B-B14F-4D97-AF65-F5344CB8AC3E}">
        <p14:creationId xmlns:p14="http://schemas.microsoft.com/office/powerpoint/2010/main" val="1011276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heuristic that is critically important for depth perception is the Light-from-Above Heuristic.  It states that we assume that light comes from above.  In doing so, we make inferences about where shadows should be given certain sorts of objects.  If we have a concave object, like the dimple on a golf ball, then the light from above should cast a shadow on the top of the object. If we have a convex object, like a pimple, then light from above should cause a shadow on the bottom of the object.</a:t>
            </a:r>
          </a:p>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6</a:t>
            </a:fld>
            <a:endParaRPr lang="en-US"/>
          </a:p>
        </p:txBody>
      </p:sp>
    </p:spTree>
    <p:extLst>
      <p:ext uri="{BB962C8B-B14F-4D97-AF65-F5344CB8AC3E}">
        <p14:creationId xmlns:p14="http://schemas.microsoft.com/office/powerpoint/2010/main" val="1341897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influence of the light from above heuristic can be appreciated when viewing these two photos.  They look like completely different landscapes, but they are actually the same.  One is simple upside down cause the shadows to fall upward instead of downward. Here the light-from-above heuristic is making it very difficult to notice that they are same objects.</a:t>
            </a:r>
          </a:p>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7</a:t>
            </a:fld>
            <a:endParaRPr lang="en-US"/>
          </a:p>
        </p:txBody>
      </p:sp>
    </p:spTree>
    <p:extLst>
      <p:ext uri="{BB962C8B-B14F-4D97-AF65-F5344CB8AC3E}">
        <p14:creationId xmlns:p14="http://schemas.microsoft.com/office/powerpoint/2010/main" val="401971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Many researchers are working on developing machines that can see, but this discussion should cause us to ask what we mean by “to see”.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7C6DC9D-B8F8-4B1B-8451-EEF99A8DF844}" type="slidenum">
              <a:rPr lang="en-US" smtClean="0"/>
              <a:t>8</a:t>
            </a:fld>
            <a:endParaRPr lang="en-US"/>
          </a:p>
        </p:txBody>
      </p:sp>
    </p:spTree>
    <p:extLst>
      <p:ext uri="{BB962C8B-B14F-4D97-AF65-F5344CB8AC3E}">
        <p14:creationId xmlns:p14="http://schemas.microsoft.com/office/powerpoint/2010/main" val="141217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Remember this guy? He proposed that we do not really perceive what is in our environment. That is, we experience an internal representation of the environment that may or may not be accurate.</a:t>
            </a:r>
          </a:p>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9</a:t>
            </a:fld>
            <a:endParaRPr lang="en-US"/>
          </a:p>
        </p:txBody>
      </p:sp>
    </p:spTree>
    <p:extLst>
      <p:ext uri="{BB962C8B-B14F-4D97-AF65-F5344CB8AC3E}">
        <p14:creationId xmlns:p14="http://schemas.microsoft.com/office/powerpoint/2010/main" val="2096426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like after having a few of these…things may begin to look different to you.</a:t>
            </a:r>
          </a:p>
          <a:p>
            <a:endParaRPr lang="en-US" dirty="0"/>
          </a:p>
        </p:txBody>
      </p:sp>
      <p:sp>
        <p:nvSpPr>
          <p:cNvPr id="4" name="Slide Number Placeholder 3"/>
          <p:cNvSpPr>
            <a:spLocks noGrp="1"/>
          </p:cNvSpPr>
          <p:nvPr>
            <p:ph type="sldNum" sz="quarter" idx="10"/>
          </p:nvPr>
        </p:nvSpPr>
        <p:spPr/>
        <p:txBody>
          <a:bodyPr/>
          <a:lstStyle/>
          <a:p>
            <a:fld id="{F7C6DC9D-B8F8-4B1B-8451-EEF99A8DF844}" type="slidenum">
              <a:rPr lang="en-US" smtClean="0"/>
              <a:t>10</a:t>
            </a:fld>
            <a:endParaRPr lang="en-US"/>
          </a:p>
        </p:txBody>
      </p:sp>
    </p:spTree>
    <p:extLst>
      <p:ext uri="{BB962C8B-B14F-4D97-AF65-F5344CB8AC3E}">
        <p14:creationId xmlns:p14="http://schemas.microsoft.com/office/powerpoint/2010/main" val="875014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Master" Target="../slideMasters/slideMaster1.xml"/><Relationship Id="rId3" Type="http://schemas.openxmlformats.org/officeDocument/2006/relationships/image" Target="../media/image1.jpg"/></Relationships>
</file>

<file path=ppt/slideLayouts/_rels/slideLayout11.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Master" Target="../slideMasters/slideMaster1.xml"/><Relationship Id="rId3" Type="http://schemas.openxmlformats.org/officeDocument/2006/relationships/image" Target="../media/image1.jpg"/></Relationships>
</file>

<file path=ppt/slideLayouts/_rels/slideLayout12.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Master" Target="../slideMasters/slideMaster1.xml"/><Relationship Id="rId3"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Master" Target="../slideMasters/slideMaster1.xml"/><Relationship Id="rId3"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Master" Target="../slideMasters/slideMaster1.xml"/><Relationship Id="rId3" Type="http://schemas.openxmlformats.org/officeDocument/2006/relationships/image" Target="../media/image2.jpg"/></Relationships>
</file>

<file path=ppt/slideLayouts/_rels/slideLayout15.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Master" Target="../slideMasters/slideMaster1.xml"/><Relationship Id="rId3" Type="http://schemas.openxmlformats.org/officeDocument/2006/relationships/image" Target="../media/image3.jpg"/></Relationships>
</file>

<file path=ppt/slideLayouts/_rels/slideLayout16.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Master" Target="../slideMasters/slideMaster1.xml"/><Relationship Id="rId3" Type="http://schemas.openxmlformats.org/officeDocument/2006/relationships/image" Target="../media/image2.jpg"/></Relationships>
</file>

<file path=ppt/slideLayouts/_rels/slideLayout17.xml.rels><?xml version="1.0" encoding="UTF-8" standalone="yes"?>
<Relationships xmlns="http://schemas.openxmlformats.org/package/2006/relationships"><Relationship Id="rId1" Type="http://schemas.openxmlformats.org/officeDocument/2006/relationships/tags" Target="../tags/tag19.xml"/><Relationship Id="rId2" Type="http://schemas.openxmlformats.org/officeDocument/2006/relationships/slideMaster" Target="../slideMasters/slideMaster1.xml"/><Relationship Id="rId3" Type="http://schemas.openxmlformats.org/officeDocument/2006/relationships/image" Target="../media/image2.jpg"/></Relationships>
</file>

<file path=ppt/slideLayouts/_rels/slideLayout18.xml.rels><?xml version="1.0" encoding="UTF-8" standalone="yes"?>
<Relationships xmlns="http://schemas.openxmlformats.org/package/2006/relationships"><Relationship Id="rId1" Type="http://schemas.openxmlformats.org/officeDocument/2006/relationships/tags" Target="../tags/tag20.xml"/><Relationship Id="rId2" Type="http://schemas.openxmlformats.org/officeDocument/2006/relationships/slideMaster" Target="../slideMasters/slideMaster1.xml"/><Relationship Id="rId3" Type="http://schemas.openxmlformats.org/officeDocument/2006/relationships/image" Target="../media/image1.jpg"/></Relationships>
</file>

<file path=ppt/slideLayouts/_rels/slideLayout19.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Master" Target="../slideMasters/slideMaster1.xml"/><Relationship Id="rId3"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Master" Target="../slideMasters/slideMaster1.xml"/><Relationship Id="rId3"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Master" Target="../slideMasters/slideMaster1.xml"/><Relationship Id="rId3"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Master" Target="../slideMasters/slideMaster1.xml"/><Relationship Id="rId3"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Master" Target="../slideMasters/slideMaster1.xml"/><Relationship Id="rId3"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Master" Target="../slideMasters/slideMaster1.xml"/><Relationship Id="rId3"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Master" Target="../slideMasters/slideMaster1.xml"/><Relationship Id="rId3"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Master" Target="../slideMasters/slideMaster1.xml"/><Relationship Id="rId3"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Master" Target="../slideMasters/slideMaster1.xml"/><Relationship Id="rId3"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ubheading">
    <p:bg>
      <p:bgPr>
        <a:solidFill>
          <a:srgbClr val="293749"/>
        </a:solidFill>
        <a:effectLst/>
      </p:bgPr>
    </p:bg>
    <p:spTree>
      <p:nvGrpSpPr>
        <p:cNvPr id="1" name=""/>
        <p:cNvGrpSpPr/>
        <p:nvPr/>
      </p:nvGrpSpPr>
      <p:grpSpPr>
        <a:xfrm>
          <a:off x="0" y="0"/>
          <a:ext cx="0" cy="0"/>
          <a:chOff x="0" y="0"/>
          <a:chExt cx="0" cy="0"/>
        </a:xfrm>
      </p:grpSpPr>
      <p:sp>
        <p:nvSpPr>
          <p:cNvPr id="3" name="subtitle"/>
          <p:cNvSpPr>
            <a:spLocks noGrp="1"/>
          </p:cNvSpPr>
          <p:nvPr>
            <p:ph type="body" idx="1" hasCustomPrompt="1"/>
          </p:nvPr>
        </p:nvSpPr>
        <p:spPr>
          <a:xfrm>
            <a:off x="863600" y="2604968"/>
            <a:ext cx="10464800" cy="685800"/>
          </a:xfrm>
          <a:prstGeom prst="rect">
            <a:avLst/>
          </a:prstGeom>
        </p:spPr>
        <p:txBody>
          <a:bodyPr anchor="ctr"/>
          <a:lstStyle>
            <a:lvl1pPr marL="0" indent="0" algn="ctr">
              <a:buNone/>
              <a:defRPr sz="2800" baseline="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Subheading</a:t>
            </a:r>
          </a:p>
        </p:txBody>
      </p:sp>
      <p:sp>
        <p:nvSpPr>
          <p:cNvPr id="7" name="heading"/>
          <p:cNvSpPr>
            <a:spLocks noGrp="1"/>
          </p:cNvSpPr>
          <p:nvPr>
            <p:ph type="body" sz="quarter" idx="11" hasCustomPrompt="1"/>
          </p:nvPr>
        </p:nvSpPr>
        <p:spPr>
          <a:xfrm>
            <a:off x="863600" y="1461968"/>
            <a:ext cx="10464800" cy="1143000"/>
          </a:xfrm>
          <a:prstGeom prst="rect">
            <a:avLst/>
          </a:prstGeom>
        </p:spPr>
        <p:txBody>
          <a:bodyPr anchor="b"/>
          <a:lstStyle>
            <a:lvl1pPr algn="ctr">
              <a:defRPr sz="4000" b="0">
                <a:solidFill>
                  <a:srgbClr val="DCB13B"/>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Click to Edit Master Heading</a:t>
            </a:r>
          </a:p>
        </p:txBody>
      </p:sp>
      <p:sp>
        <p:nvSpPr>
          <p:cNvPr id="8" name="Rectangle 7"/>
          <p:cNvSpPr/>
          <p:nvPr userDrawn="1"/>
        </p:nvSpPr>
        <p:spPr>
          <a:xfrm>
            <a:off x="0" y="3567792"/>
            <a:ext cx="12192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ustDataLst>
      <p:tags r:id="rId1"/>
    </p:custDataLst>
    <p:extLst>
      <p:ext uri="{BB962C8B-B14F-4D97-AF65-F5344CB8AC3E}">
        <p14:creationId xmlns:p14="http://schemas.microsoft.com/office/powerpoint/2010/main" val="98899692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in Image-video Headin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cNvSpPr>
            <a:spLocks noGrp="1"/>
          </p:cNvSpPr>
          <p:nvPr>
            <p:ph idx="1"/>
          </p:nvPr>
        </p:nvSpPr>
        <p:spPr>
          <a:xfrm>
            <a:off x="304800" y="5615354"/>
            <a:ext cx="11582400" cy="861646"/>
          </a:xfrm>
          <a:prstGeom prst="rect">
            <a:avLst/>
          </a:prstGeom>
        </p:spPr>
        <p:txBody>
          <a:bodyPr anchor="ctr"/>
          <a:lstStyle>
            <a:lvl1pPr>
              <a:defRPr sz="1400">
                <a:latin typeface="Arial" panose="020B0604020202020204" pitchFamily="34" charset="0"/>
                <a:cs typeface="Arial" panose="020B0604020202020204" pitchFamily="34" charset="0"/>
              </a:defRPr>
            </a:lvl1pPr>
          </a:lstStyle>
          <a:p>
            <a:pPr lvl="0"/>
            <a:r>
              <a:rPr lang="en-US" altLang="zh-CN" smtClean="0"/>
              <a:t>Click to edit Master text styles</a:t>
            </a:r>
          </a:p>
        </p:txBody>
      </p:sp>
      <p:sp>
        <p:nvSpPr>
          <p:cNvPr id="3" name="Content Placeholder 2"/>
          <p:cNvSpPr>
            <a:spLocks noGrp="1"/>
          </p:cNvSpPr>
          <p:nvPr>
            <p:ph sz="quarter" idx="10" hasCustomPrompt="1"/>
          </p:nvPr>
        </p:nvSpPr>
        <p:spPr>
          <a:xfrm>
            <a:off x="406400" y="1209964"/>
            <a:ext cx="11391515" cy="4221018"/>
          </a:xfrm>
          <a:prstGeom prst="rect">
            <a:avLst/>
          </a:prstGeom>
          <a:noFill/>
          <a:ln w="88900" cap="flat" cmpd="sng">
            <a:solidFill>
              <a:srgbClr val="FFFFFF"/>
            </a:solidFill>
            <a:miter lim="800000"/>
          </a:ln>
          <a:effectLst>
            <a:outerShdw blurRad="114300" sx="103000" sy="103000" algn="ctr" rotWithShape="0">
              <a:prstClr val="black">
                <a:alpha val="13000"/>
              </a:prstClr>
            </a:outerShdw>
          </a:effectLst>
        </p:spPr>
        <p:txBody>
          <a:bodyPr vert="horz" lIns="91440" tIns="45720" rIns="91440" bIns="45720" rtlCol="0">
            <a:noAutofit/>
          </a:bodyPr>
          <a:lstStyle>
            <a:lvl1pPr>
              <a:defRPr lang="en-US" sz="1400" dirty="0">
                <a:latin typeface="Arial" panose="020B0604020202020204" pitchFamily="34" charset="0"/>
                <a:cs typeface="Arial" panose="020B0604020202020204" pitchFamily="34" charset="0"/>
              </a:defRPr>
            </a:lvl1pPr>
          </a:lstStyle>
          <a:p>
            <a:pPr lvl="0"/>
            <a:r>
              <a:rPr lang="en-US" dirty="0" smtClean="0"/>
              <a:t>Video/picture</a:t>
            </a:r>
            <a:endParaRPr lang="en-US" dirty="0"/>
          </a:p>
        </p:txBody>
      </p:sp>
      <p:sp>
        <p:nvSpPr>
          <p:cNvPr id="8" name="heading"/>
          <p:cNvSpPr>
            <a:spLocks noGrp="1"/>
          </p:cNvSpPr>
          <p:nvPr>
            <p:ph type="body" sz="quarter" idx="12" hasCustomPrompt="1"/>
          </p:nvPr>
        </p:nvSpPr>
        <p:spPr>
          <a:xfrm>
            <a:off x="152400" y="76200"/>
            <a:ext cx="11887200" cy="762000"/>
          </a:xfrm>
          <a:prstGeom prst="rect">
            <a:avLst/>
          </a:prstGeom>
        </p:spPr>
        <p:txBody>
          <a:bodyPr vert="horz" lIns="91440" tIns="45720" rIns="91440" bIns="45720" rtlCol="0" anchor="ctr">
            <a:noAutofit/>
          </a:bodyPr>
          <a:lstStyle>
            <a:lvl1pPr>
              <a:defRPr lang="en-US" sz="2800" b="0" dirty="0" smtClean="0">
                <a:solidFill>
                  <a:srgbClr val="DBB33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spcBef>
                <a:spcPts val="0"/>
              </a:spcBef>
              <a:spcAft>
                <a:spcPts val="0"/>
              </a:spcAft>
            </a:pPr>
            <a:r>
              <a:rPr lang="en-US" dirty="0" smtClean="0"/>
              <a:t>Click to edit Master Slide Heading</a:t>
            </a:r>
          </a:p>
        </p:txBody>
      </p:sp>
    </p:spTree>
    <p:custDataLst>
      <p:tags r:id="rId1"/>
    </p:custDataLst>
    <p:extLst>
      <p:ext uri="{BB962C8B-B14F-4D97-AF65-F5344CB8AC3E}">
        <p14:creationId xmlns:p14="http://schemas.microsoft.com/office/powerpoint/2010/main" val="1369029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in Image-video Subheadin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cNvSpPr>
            <a:spLocks noGrp="1"/>
          </p:cNvSpPr>
          <p:nvPr>
            <p:ph idx="1"/>
          </p:nvPr>
        </p:nvSpPr>
        <p:spPr>
          <a:xfrm>
            <a:off x="304800" y="5615354"/>
            <a:ext cx="11582400" cy="861646"/>
          </a:xfrm>
          <a:prstGeom prst="rect">
            <a:avLst/>
          </a:prstGeom>
        </p:spPr>
        <p:txBody>
          <a:bodyPr anchor="ctr"/>
          <a:lstStyle>
            <a:lvl1pPr>
              <a:defRPr sz="1400">
                <a:latin typeface="Arial" panose="020B0604020202020204" pitchFamily="34" charset="0"/>
                <a:cs typeface="Arial" panose="020B0604020202020204" pitchFamily="34" charset="0"/>
              </a:defRPr>
            </a:lvl1pPr>
          </a:lstStyle>
          <a:p>
            <a:pPr lvl="0"/>
            <a:r>
              <a:rPr lang="en-US" altLang="zh-CN" smtClean="0"/>
              <a:t>Click to edit Master text styles</a:t>
            </a:r>
          </a:p>
        </p:txBody>
      </p:sp>
      <p:sp>
        <p:nvSpPr>
          <p:cNvPr id="8" name="heading"/>
          <p:cNvSpPr>
            <a:spLocks noGrp="1"/>
          </p:cNvSpPr>
          <p:nvPr>
            <p:ph type="body" sz="quarter" idx="12" hasCustomPrompt="1"/>
          </p:nvPr>
        </p:nvSpPr>
        <p:spPr>
          <a:xfrm>
            <a:off x="152400" y="76200"/>
            <a:ext cx="11887200" cy="762000"/>
          </a:xfrm>
          <a:prstGeom prst="rect">
            <a:avLst/>
          </a:prstGeom>
        </p:spPr>
        <p:txBody>
          <a:bodyPr vert="horz" lIns="91440" tIns="45720" rIns="91440" bIns="45720" rtlCol="0" anchor="ctr">
            <a:noAutofit/>
          </a:bodyPr>
          <a:lstStyle>
            <a:lvl1pPr>
              <a:defRPr lang="en-US" sz="2800" b="0" dirty="0" smtClean="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spcBef>
                <a:spcPts val="0"/>
              </a:spcBef>
              <a:spcAft>
                <a:spcPts val="0"/>
              </a:spcAft>
            </a:pPr>
            <a:r>
              <a:rPr lang="en-US" dirty="0" smtClean="0"/>
              <a:t>Click to edit Master Slide Heading</a:t>
            </a:r>
          </a:p>
        </p:txBody>
      </p:sp>
      <p:sp>
        <p:nvSpPr>
          <p:cNvPr id="7" name="Content Placeholder 3"/>
          <p:cNvSpPr>
            <a:spLocks noGrp="1"/>
          </p:cNvSpPr>
          <p:nvPr>
            <p:ph sz="quarter" idx="13" hasCustomPrompt="1"/>
          </p:nvPr>
        </p:nvSpPr>
        <p:spPr>
          <a:xfrm>
            <a:off x="152400" y="931984"/>
            <a:ext cx="11887200" cy="381000"/>
          </a:xfrm>
          <a:prstGeom prst="rect">
            <a:avLst/>
          </a:prstGeom>
        </p:spPr>
        <p:txBody>
          <a:bodyPr vert="horz" lIns="91440" tIns="45720" rIns="91440" bIns="45720" rtlCol="0">
            <a:noAutofit/>
          </a:bodyPr>
          <a:lstStyle>
            <a:lvl1pPr>
              <a:defRPr lang="en-US" sz="2000" b="0" baseline="0" dirty="0" smtClean="0">
                <a:solidFill>
                  <a:srgbClr val="54BDA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Click to edit master slide subheading</a:t>
            </a:r>
          </a:p>
        </p:txBody>
      </p:sp>
      <p:sp>
        <p:nvSpPr>
          <p:cNvPr id="9" name="Content Placeholder 2"/>
          <p:cNvSpPr>
            <a:spLocks noGrp="1"/>
          </p:cNvSpPr>
          <p:nvPr>
            <p:ph sz="quarter" idx="10" hasCustomPrompt="1"/>
          </p:nvPr>
        </p:nvSpPr>
        <p:spPr>
          <a:xfrm>
            <a:off x="406400" y="1559168"/>
            <a:ext cx="11391515" cy="3871813"/>
          </a:xfrm>
          <a:prstGeom prst="rect">
            <a:avLst/>
          </a:prstGeom>
          <a:noFill/>
          <a:ln w="88900" cap="flat" cmpd="sng">
            <a:solidFill>
              <a:srgbClr val="FFFFFF"/>
            </a:solidFill>
            <a:miter lim="800000"/>
          </a:ln>
          <a:effectLst>
            <a:outerShdw blurRad="114300" sx="103000" sy="103000" algn="ctr" rotWithShape="0">
              <a:prstClr val="black">
                <a:alpha val="13000"/>
              </a:prstClr>
            </a:outerShdw>
          </a:effectLst>
        </p:spPr>
        <p:txBody>
          <a:bodyPr vert="horz" lIns="91440" tIns="45720" rIns="91440" bIns="45720" rtlCol="0">
            <a:noAutofit/>
          </a:bodyPr>
          <a:lstStyle>
            <a:lvl1pPr>
              <a:defRPr lang="en-US" sz="1400" dirty="0">
                <a:latin typeface="Arial" panose="020B0604020202020204" pitchFamily="34" charset="0"/>
                <a:cs typeface="Arial" panose="020B0604020202020204" pitchFamily="34" charset="0"/>
              </a:defRPr>
            </a:lvl1pPr>
          </a:lstStyle>
          <a:p>
            <a:pPr lvl="0"/>
            <a:r>
              <a:rPr lang="en-US" dirty="0" smtClean="0"/>
              <a:t>Video/picture</a:t>
            </a:r>
            <a:endParaRPr lang="en-US" dirty="0"/>
          </a:p>
        </p:txBody>
      </p:sp>
    </p:spTree>
    <p:custDataLst>
      <p:tags r:id="rId1"/>
    </p:custDataLst>
    <p:extLst>
      <p:ext uri="{BB962C8B-B14F-4D97-AF65-F5344CB8AC3E}">
        <p14:creationId xmlns:p14="http://schemas.microsoft.com/office/powerpoint/2010/main" val="416804508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in Image-video Center">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cNvSpPr>
            <a:spLocks noGrp="1"/>
          </p:cNvSpPr>
          <p:nvPr>
            <p:ph idx="1"/>
          </p:nvPr>
        </p:nvSpPr>
        <p:spPr>
          <a:xfrm>
            <a:off x="304800" y="5615354"/>
            <a:ext cx="11582400" cy="861646"/>
          </a:xfrm>
          <a:prstGeom prst="rect">
            <a:avLst/>
          </a:prstGeom>
        </p:spPr>
        <p:txBody>
          <a:bodyPr anchor="ctr"/>
          <a:lstStyle>
            <a:lvl1pPr>
              <a:defRPr sz="1400">
                <a:latin typeface="Arial" panose="020B0604020202020204" pitchFamily="34" charset="0"/>
                <a:cs typeface="Arial" panose="020B0604020202020204" pitchFamily="34" charset="0"/>
              </a:defRPr>
            </a:lvl1pPr>
          </a:lstStyle>
          <a:p>
            <a:pPr lvl="0"/>
            <a:r>
              <a:rPr lang="en-US" altLang="zh-CN" smtClean="0"/>
              <a:t>Click to edit Master text styles</a:t>
            </a:r>
          </a:p>
        </p:txBody>
      </p:sp>
      <p:sp>
        <p:nvSpPr>
          <p:cNvPr id="7" name="Content Placeholder 2"/>
          <p:cNvSpPr>
            <a:spLocks noGrp="1"/>
          </p:cNvSpPr>
          <p:nvPr>
            <p:ph sz="quarter" idx="10" hasCustomPrompt="1"/>
          </p:nvPr>
        </p:nvSpPr>
        <p:spPr>
          <a:xfrm>
            <a:off x="406400" y="563418"/>
            <a:ext cx="11391515" cy="4867564"/>
          </a:xfrm>
          <a:prstGeom prst="rect">
            <a:avLst/>
          </a:prstGeom>
          <a:noFill/>
          <a:ln w="88900" cap="flat" cmpd="sng">
            <a:solidFill>
              <a:srgbClr val="FFFFFF"/>
            </a:solidFill>
            <a:miter lim="800000"/>
          </a:ln>
          <a:effectLst>
            <a:outerShdw blurRad="114300" sx="103000" sy="103000" algn="ctr" rotWithShape="0">
              <a:prstClr val="black">
                <a:alpha val="13000"/>
              </a:prstClr>
            </a:outerShdw>
          </a:effectLst>
        </p:spPr>
        <p:txBody>
          <a:bodyPr vert="horz" lIns="91440" tIns="45720" rIns="91440" bIns="45720" rtlCol="0">
            <a:noAutofit/>
          </a:bodyPr>
          <a:lstStyle>
            <a:lvl1pPr>
              <a:defRPr lang="en-US" sz="1400" dirty="0">
                <a:latin typeface="Arial" panose="020B0604020202020204" pitchFamily="34" charset="0"/>
                <a:cs typeface="Arial" panose="020B0604020202020204" pitchFamily="34" charset="0"/>
              </a:defRPr>
            </a:lvl1pPr>
          </a:lstStyle>
          <a:p>
            <a:pPr lvl="0"/>
            <a:r>
              <a:rPr lang="en-US" dirty="0" smtClean="0"/>
              <a:t>Video/picture</a:t>
            </a:r>
            <a:endParaRPr lang="en-US" dirty="0"/>
          </a:p>
        </p:txBody>
      </p:sp>
    </p:spTree>
    <p:custDataLst>
      <p:tags r:id="rId1"/>
    </p:custDataLst>
    <p:extLst>
      <p:ext uri="{BB962C8B-B14F-4D97-AF65-F5344CB8AC3E}">
        <p14:creationId xmlns:p14="http://schemas.microsoft.com/office/powerpoint/2010/main" val="428627290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headin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1"/>
          <p:cNvSpPr>
            <a:spLocks noGrp="1"/>
          </p:cNvSpPr>
          <p:nvPr>
            <p:ph sz="half" idx="1" hasCustomPrompt="1"/>
          </p:nvPr>
        </p:nvSpPr>
        <p:spPr>
          <a:xfrm>
            <a:off x="265723" y="1087315"/>
            <a:ext cx="5576277" cy="381000"/>
          </a:xfrm>
          <a:prstGeom prst="rect">
            <a:avLst/>
          </a:prstGeom>
        </p:spPr>
        <p:txBody>
          <a:bodyPr vert="horz" lIns="91440" tIns="45720" rIns="91440" bIns="45720" rtlCol="0">
            <a:noAutofit/>
          </a:bodyPr>
          <a:lstStyle>
            <a:lvl1pPr>
              <a:defRPr lang="en-US" sz="2000" b="0" baseline="0" dirty="0" smtClean="0">
                <a:solidFill>
                  <a:srgbClr val="54BDA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Change title here</a:t>
            </a:r>
          </a:p>
          <a:p>
            <a:pPr lvl="0"/>
            <a:endParaRPr lang="en-US" dirty="0" smtClean="0"/>
          </a:p>
        </p:txBody>
      </p:sp>
      <p:sp>
        <p:nvSpPr>
          <p:cNvPr id="6" name="Content 2"/>
          <p:cNvSpPr>
            <a:spLocks noGrp="1"/>
          </p:cNvSpPr>
          <p:nvPr>
            <p:ph sz="half" idx="12"/>
          </p:nvPr>
        </p:nvSpPr>
        <p:spPr>
          <a:xfrm>
            <a:off x="406400" y="1669312"/>
            <a:ext cx="5292651" cy="4761508"/>
          </a:xfrm>
          <a:prstGeom prst="rect">
            <a:avLst/>
          </a:prstGeom>
          <a:noFill/>
          <a:ln w="88900" cap="flat" cmpd="sng">
            <a:solidFill>
              <a:srgbClr val="FFFFFF"/>
            </a:solidFill>
            <a:miter lim="800000"/>
          </a:ln>
          <a:effectLst>
            <a:outerShdw blurRad="114300" sx="103000" sy="103000" algn="ctr" rotWithShape="0">
              <a:prstClr val="black">
                <a:alpha val="13000"/>
              </a:prstClr>
            </a:outerShdw>
          </a:effectLst>
        </p:spPr>
        <p:txBody>
          <a:bodyPr vert="horz" lIns="91440" tIns="45720" rIns="91440" bIns="45720" rtlCol="0">
            <a:noAutofit/>
          </a:bodyPr>
          <a:lstStyle>
            <a:lvl1pPr>
              <a:defRPr lang="en-US" sz="1400" dirty="0" smtClean="0">
                <a:latin typeface="Arial" panose="020B0604020202020204" pitchFamily="34" charset="0"/>
                <a:cs typeface="Arial" panose="020B0604020202020204" pitchFamily="34" charset="0"/>
              </a:defRPr>
            </a:lvl1pPr>
          </a:lstStyle>
          <a:p>
            <a:pPr lvl="0"/>
            <a:r>
              <a:rPr lang="en-US" altLang="zh-CN" smtClean="0"/>
              <a:t>Click to edit Master text styles</a:t>
            </a:r>
          </a:p>
        </p:txBody>
      </p:sp>
      <p:sp>
        <p:nvSpPr>
          <p:cNvPr id="7" name="Content 1"/>
          <p:cNvSpPr>
            <a:spLocks noGrp="1"/>
          </p:cNvSpPr>
          <p:nvPr>
            <p:ph sz="half" idx="13" hasCustomPrompt="1"/>
          </p:nvPr>
        </p:nvSpPr>
        <p:spPr>
          <a:xfrm>
            <a:off x="6350000" y="1087315"/>
            <a:ext cx="5560645" cy="381000"/>
          </a:xfrm>
          <a:prstGeom prst="rect">
            <a:avLst/>
          </a:prstGeom>
        </p:spPr>
        <p:txBody>
          <a:bodyPr vert="horz" lIns="91440" tIns="45720" rIns="91440" bIns="45720" rtlCol="0">
            <a:noAutofit/>
          </a:bodyPr>
          <a:lstStyle>
            <a:lvl1pPr>
              <a:defRPr lang="en-US" sz="2000" b="0" baseline="0" dirty="0" smtClean="0">
                <a:solidFill>
                  <a:srgbClr val="54BDA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Change title here</a:t>
            </a:r>
          </a:p>
          <a:p>
            <a:pPr lvl="0"/>
            <a:endParaRPr lang="en-US" dirty="0" smtClean="0"/>
          </a:p>
        </p:txBody>
      </p:sp>
      <p:sp>
        <p:nvSpPr>
          <p:cNvPr id="10" name="Content 2"/>
          <p:cNvSpPr>
            <a:spLocks noGrp="1"/>
          </p:cNvSpPr>
          <p:nvPr>
            <p:ph sz="half" idx="14"/>
          </p:nvPr>
        </p:nvSpPr>
        <p:spPr>
          <a:xfrm>
            <a:off x="6492950" y="1669312"/>
            <a:ext cx="5304965" cy="4761508"/>
          </a:xfrm>
          <a:prstGeom prst="rect">
            <a:avLst/>
          </a:prstGeom>
          <a:noFill/>
          <a:ln w="88900" cap="flat" cmpd="sng">
            <a:solidFill>
              <a:srgbClr val="FFFFFF"/>
            </a:solidFill>
            <a:miter lim="800000"/>
          </a:ln>
          <a:effectLst>
            <a:outerShdw blurRad="114300" sx="103000" sy="103000" algn="ctr" rotWithShape="0">
              <a:prstClr val="black">
                <a:alpha val="13000"/>
              </a:prstClr>
            </a:outerShdw>
          </a:effectLst>
        </p:spPr>
        <p:txBody>
          <a:bodyPr vert="horz" lIns="91440" tIns="45720" rIns="91440" bIns="45720" rtlCol="0">
            <a:noAutofit/>
          </a:bodyPr>
          <a:lstStyle>
            <a:lvl1pPr>
              <a:defRPr lang="en-US" sz="1400" dirty="0" smtClean="0">
                <a:latin typeface="Arial" panose="020B0604020202020204" pitchFamily="34" charset="0"/>
                <a:cs typeface="Arial" panose="020B0604020202020204" pitchFamily="34" charset="0"/>
              </a:defRPr>
            </a:lvl1pPr>
          </a:lstStyle>
          <a:p>
            <a:pPr lvl="0"/>
            <a:r>
              <a:rPr lang="en-US" altLang="zh-CN" smtClean="0"/>
              <a:t>Click to edit Master text styles</a:t>
            </a:r>
          </a:p>
        </p:txBody>
      </p:sp>
      <p:sp>
        <p:nvSpPr>
          <p:cNvPr id="8" name="heading"/>
          <p:cNvSpPr>
            <a:spLocks noGrp="1"/>
          </p:cNvSpPr>
          <p:nvPr>
            <p:ph type="body" sz="quarter" idx="15" hasCustomPrompt="1"/>
          </p:nvPr>
        </p:nvSpPr>
        <p:spPr>
          <a:xfrm>
            <a:off x="152400" y="76200"/>
            <a:ext cx="11887200" cy="762000"/>
          </a:xfrm>
          <a:prstGeom prst="rect">
            <a:avLst/>
          </a:prstGeom>
        </p:spPr>
        <p:txBody>
          <a:bodyPr vert="horz" lIns="91440" tIns="45720" rIns="91440" bIns="45720" rtlCol="0" anchor="ctr">
            <a:noAutofit/>
          </a:bodyPr>
          <a:lstStyle>
            <a:lvl1pPr>
              <a:defRPr lang="en-US" sz="2800" b="0" dirty="0" smtClean="0">
                <a:solidFill>
                  <a:srgbClr val="DBB33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spcBef>
                <a:spcPts val="0"/>
              </a:spcBef>
              <a:spcAft>
                <a:spcPts val="0"/>
              </a:spcAft>
            </a:pPr>
            <a:r>
              <a:rPr lang="en-US" dirty="0" smtClean="0"/>
              <a:t>Click to edit Master Slide Heading</a:t>
            </a:r>
          </a:p>
        </p:txBody>
      </p:sp>
    </p:spTree>
    <p:custDataLst>
      <p:tags r:id="rId1"/>
    </p:custDataLst>
    <p:extLst>
      <p:ext uri="{BB962C8B-B14F-4D97-AF65-F5344CB8AC3E}">
        <p14:creationId xmlns:p14="http://schemas.microsoft.com/office/powerpoint/2010/main" val="229009392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no headin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Content 1"/>
          <p:cNvSpPr>
            <a:spLocks noGrp="1"/>
          </p:cNvSpPr>
          <p:nvPr>
            <p:ph sz="half" idx="1" hasCustomPrompt="1"/>
          </p:nvPr>
        </p:nvSpPr>
        <p:spPr>
          <a:xfrm>
            <a:off x="265723" y="477719"/>
            <a:ext cx="5576277" cy="381000"/>
          </a:xfrm>
          <a:prstGeom prst="rect">
            <a:avLst/>
          </a:prstGeom>
        </p:spPr>
        <p:txBody>
          <a:bodyPr vert="horz" lIns="91440" tIns="45720" rIns="91440" bIns="45720" rtlCol="0">
            <a:noAutofit/>
          </a:bodyPr>
          <a:lstStyle>
            <a:lvl1pPr>
              <a:defRPr lang="en-US" sz="2000" b="0" baseline="0" dirty="0"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Change title here</a:t>
            </a:r>
          </a:p>
          <a:p>
            <a:pPr lvl="0"/>
            <a:endParaRPr lang="en-US" dirty="0" smtClean="0"/>
          </a:p>
        </p:txBody>
      </p:sp>
      <p:sp>
        <p:nvSpPr>
          <p:cNvPr id="8" name="Content 2"/>
          <p:cNvSpPr>
            <a:spLocks noGrp="1"/>
          </p:cNvSpPr>
          <p:nvPr>
            <p:ph sz="half" idx="12"/>
          </p:nvPr>
        </p:nvSpPr>
        <p:spPr>
          <a:xfrm>
            <a:off x="406400" y="1222744"/>
            <a:ext cx="5292651" cy="5254256"/>
          </a:xfrm>
          <a:prstGeom prst="rect">
            <a:avLst/>
          </a:prstGeom>
          <a:noFill/>
          <a:ln w="88900" cap="flat" cmpd="sng">
            <a:solidFill>
              <a:srgbClr val="FFFFFF"/>
            </a:solidFill>
            <a:miter lim="800000"/>
          </a:ln>
          <a:effectLst>
            <a:outerShdw blurRad="114300" sx="103000" sy="103000" algn="ctr" rotWithShape="0">
              <a:prstClr val="black">
                <a:alpha val="13000"/>
              </a:prstClr>
            </a:outerShdw>
          </a:effectLst>
        </p:spPr>
        <p:txBody>
          <a:bodyPr vert="horz" lIns="91440" tIns="45720" rIns="91440" bIns="45720" rtlCol="0">
            <a:noAutofit/>
          </a:bodyPr>
          <a:lstStyle>
            <a:lvl1pPr>
              <a:defRPr lang="en-US" sz="1400" dirty="0" smtClean="0">
                <a:latin typeface="Arial" panose="020B0604020202020204" pitchFamily="34" charset="0"/>
                <a:cs typeface="Arial" panose="020B0604020202020204" pitchFamily="34" charset="0"/>
              </a:defRPr>
            </a:lvl1pPr>
          </a:lstStyle>
          <a:p>
            <a:pPr lvl="0"/>
            <a:r>
              <a:rPr lang="en-US" altLang="zh-CN" smtClean="0"/>
              <a:t>Click to edit Master text styles</a:t>
            </a:r>
          </a:p>
        </p:txBody>
      </p:sp>
      <p:sp>
        <p:nvSpPr>
          <p:cNvPr id="11" name="Content 1"/>
          <p:cNvSpPr>
            <a:spLocks noGrp="1"/>
          </p:cNvSpPr>
          <p:nvPr>
            <p:ph sz="half" idx="13" hasCustomPrompt="1"/>
          </p:nvPr>
        </p:nvSpPr>
        <p:spPr>
          <a:xfrm>
            <a:off x="6350000" y="477719"/>
            <a:ext cx="5560645" cy="381000"/>
          </a:xfrm>
          <a:prstGeom prst="rect">
            <a:avLst/>
          </a:prstGeom>
        </p:spPr>
        <p:txBody>
          <a:bodyPr vert="horz" lIns="91440" tIns="45720" rIns="91440" bIns="45720" rtlCol="0">
            <a:noAutofit/>
          </a:bodyPr>
          <a:lstStyle>
            <a:lvl1pPr>
              <a:defRPr lang="en-US" sz="2000" b="0" baseline="0" dirty="0"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Change title here</a:t>
            </a:r>
          </a:p>
          <a:p>
            <a:pPr lvl="0"/>
            <a:endParaRPr lang="en-US" dirty="0" smtClean="0"/>
          </a:p>
        </p:txBody>
      </p:sp>
      <p:sp>
        <p:nvSpPr>
          <p:cNvPr id="12" name="Content 2"/>
          <p:cNvSpPr>
            <a:spLocks noGrp="1"/>
          </p:cNvSpPr>
          <p:nvPr>
            <p:ph sz="half" idx="14"/>
          </p:nvPr>
        </p:nvSpPr>
        <p:spPr>
          <a:xfrm>
            <a:off x="6492950" y="1222744"/>
            <a:ext cx="5304965" cy="5254256"/>
          </a:xfrm>
          <a:prstGeom prst="rect">
            <a:avLst/>
          </a:prstGeom>
          <a:noFill/>
          <a:ln w="88900" cap="flat" cmpd="sng">
            <a:solidFill>
              <a:srgbClr val="FFFFFF"/>
            </a:solidFill>
            <a:miter lim="800000"/>
          </a:ln>
          <a:effectLst>
            <a:outerShdw blurRad="114300" sx="103000" sy="103000" algn="ctr" rotWithShape="0">
              <a:prstClr val="black">
                <a:alpha val="13000"/>
              </a:prstClr>
            </a:outerShdw>
          </a:effectLst>
        </p:spPr>
        <p:txBody>
          <a:bodyPr vert="horz" lIns="91440" tIns="45720" rIns="91440" bIns="45720" rtlCol="0">
            <a:noAutofit/>
          </a:bodyPr>
          <a:lstStyle>
            <a:lvl1pPr>
              <a:defRPr lang="en-US" sz="1400" dirty="0" smtClean="0">
                <a:latin typeface="Arial" panose="020B0604020202020204" pitchFamily="34" charset="0"/>
                <a:cs typeface="Arial" panose="020B0604020202020204" pitchFamily="34" charset="0"/>
              </a:defRPr>
            </a:lvl1pPr>
          </a:lstStyle>
          <a:p>
            <a:pPr lvl="0"/>
            <a:r>
              <a:rPr lang="en-US" altLang="zh-CN" smtClean="0"/>
              <a:t>Click to edit Master text styles</a:t>
            </a:r>
          </a:p>
        </p:txBody>
      </p:sp>
    </p:spTree>
    <p:custDataLst>
      <p:tags r:id="rId1"/>
    </p:custDataLst>
    <p:extLst>
      <p:ext uri="{BB962C8B-B14F-4D97-AF65-F5344CB8AC3E}">
        <p14:creationId xmlns:p14="http://schemas.microsoft.com/office/powerpoint/2010/main" val="213502840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339516" y="3194324"/>
            <a:ext cx="11488616" cy="461665"/>
          </a:xfrm>
          <a:prstGeom prst="rect">
            <a:avLst/>
          </a:prstGeom>
          <a:noFill/>
        </p:spPr>
        <p:txBody>
          <a:bodyPr wrap="square" rtlCol="0" anchor="ctr">
            <a:spAutoFit/>
          </a:bodyPr>
          <a:lstStyle/>
          <a:p>
            <a:pPr algn="ctr"/>
            <a:r>
              <a:rPr lang="en-US" sz="2400" b="1" dirty="0" smtClean="0">
                <a:solidFill>
                  <a:srgbClr val="493249"/>
                </a:solidFill>
                <a:effectLst/>
                <a:latin typeface="Arial" panose="020B0604020202020204" pitchFamily="34" charset="0"/>
                <a:ea typeface="Open Sans" panose="020B0606030504020204" pitchFamily="34" charset="0"/>
                <a:cs typeface="Arial" panose="020B0604020202020204" pitchFamily="34" charset="0"/>
              </a:rPr>
              <a:t>You have reached the end of the presentation. </a:t>
            </a:r>
            <a:endParaRPr lang="en-US" sz="2400" b="1" dirty="0">
              <a:solidFill>
                <a:srgbClr val="493249"/>
              </a:solidFill>
              <a:effectLst/>
              <a:latin typeface="Arial" panose="020B0604020202020204" pitchFamily="34" charset="0"/>
              <a:ea typeface="Open Sans" panose="020B0606030504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72233454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ssets">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userDrawn="1"/>
        </p:nvSpPr>
        <p:spPr>
          <a:xfrm>
            <a:off x="1320802" y="414486"/>
            <a:ext cx="9753599"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chemeClr val="tx2"/>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Assets,</a:t>
            </a:r>
            <a:r>
              <a:rPr lang="en-US" sz="3200" b="1" baseline="0" dirty="0" smtClean="0">
                <a:solidFill>
                  <a:schemeClr val="tx2"/>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 not a </a:t>
            </a:r>
            <a:r>
              <a:rPr lang="en-US" sz="3200" b="1" dirty="0" smtClean="0">
                <a:solidFill>
                  <a:schemeClr val="tx2"/>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 Slide</a:t>
            </a:r>
          </a:p>
        </p:txBody>
      </p:sp>
      <p:sp>
        <p:nvSpPr>
          <p:cNvPr id="48" name="Round Single Corner Rectangle 47"/>
          <p:cNvSpPr/>
          <p:nvPr userDrawn="1"/>
        </p:nvSpPr>
        <p:spPr>
          <a:xfrm>
            <a:off x="0" y="5648016"/>
            <a:ext cx="6212115" cy="783772"/>
          </a:xfrm>
          <a:prstGeom prst="round1Rect">
            <a:avLst/>
          </a:prstGeom>
          <a:solidFill>
            <a:srgbClr val="232F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nchorCtr="0"/>
          <a:lstStyle/>
          <a:p>
            <a:pPr algn="l"/>
            <a:r>
              <a:rPr lang="en-US" sz="1400" dirty="0" smtClean="0">
                <a:latin typeface="Arial" panose="020B0604020202020204" pitchFamily="34" charset="0"/>
                <a:cs typeface="Arial" panose="020B0604020202020204" pitchFamily="34" charset="0"/>
              </a:rPr>
              <a:t>On screen instructions go here</a:t>
            </a:r>
            <a:endParaRPr lang="en-US" sz="1400" dirty="0">
              <a:latin typeface="Arial" panose="020B0604020202020204" pitchFamily="34" charset="0"/>
              <a:cs typeface="Arial" panose="020B0604020202020204" pitchFamily="34" charset="0"/>
            </a:endParaRPr>
          </a:p>
        </p:txBody>
      </p:sp>
      <p:sp>
        <p:nvSpPr>
          <p:cNvPr id="59" name="Round Diagonal Corner Rectangle 58"/>
          <p:cNvSpPr/>
          <p:nvPr userDrawn="1"/>
        </p:nvSpPr>
        <p:spPr>
          <a:xfrm>
            <a:off x="390408" y="1273287"/>
            <a:ext cx="5198347" cy="693335"/>
          </a:xfrm>
          <a:prstGeom prst="round2DiagRect">
            <a:avLst/>
          </a:prstGeom>
          <a:solidFill>
            <a:schemeClr val="accent4">
              <a:lumMod val="20000"/>
              <a:lumOff val="80000"/>
            </a:schemeClr>
          </a:solidFill>
          <a:ln w="12700">
            <a:solidFill>
              <a:schemeClr val="accent4">
                <a:lumMod val="40000"/>
                <a:lumOff val="60000"/>
              </a:schemeClr>
            </a:solidFill>
          </a:ln>
          <a:effectLst>
            <a:outerShdw blurRad="635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gn="l"/>
            <a:r>
              <a:rPr lang="en-US" sz="1400" dirty="0" smtClean="0">
                <a:solidFill>
                  <a:srgbClr val="363636"/>
                </a:solidFill>
                <a:latin typeface="Arial" panose="020B0604020202020204" pitchFamily="34" charset="0"/>
                <a:cs typeface="Arial" panose="020B0604020202020204" pitchFamily="34" charset="0"/>
              </a:rPr>
              <a:t>Definition:</a:t>
            </a:r>
            <a:r>
              <a:rPr lang="en-US" sz="1400" baseline="0" dirty="0" smtClean="0">
                <a:solidFill>
                  <a:srgbClr val="363636"/>
                </a:solidFill>
                <a:latin typeface="Arial" panose="020B0604020202020204" pitchFamily="34" charset="0"/>
                <a:cs typeface="Arial" panose="020B0604020202020204" pitchFamily="34" charset="0"/>
              </a:rPr>
              <a:t> goes here</a:t>
            </a:r>
            <a:endParaRPr lang="en-US" sz="1400" dirty="0">
              <a:solidFill>
                <a:srgbClr val="363636"/>
              </a:solidFill>
              <a:latin typeface="Arial" panose="020B0604020202020204" pitchFamily="34" charset="0"/>
              <a:cs typeface="Arial" panose="020B0604020202020204" pitchFamily="34" charset="0"/>
            </a:endParaRPr>
          </a:p>
        </p:txBody>
      </p:sp>
      <p:sp>
        <p:nvSpPr>
          <p:cNvPr id="62" name="Rectangle 61"/>
          <p:cNvSpPr/>
          <p:nvPr userDrawn="1"/>
        </p:nvSpPr>
        <p:spPr>
          <a:xfrm>
            <a:off x="617882" y="2170690"/>
            <a:ext cx="4982399" cy="608206"/>
          </a:xfrm>
          <a:prstGeom prst="rect">
            <a:avLst/>
          </a:prstGeom>
          <a:noFill/>
          <a:ln w="12700">
            <a:solidFill>
              <a:srgbClr val="DCB1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2" name="Hexagon 1"/>
          <p:cNvSpPr/>
          <p:nvPr userDrawn="1"/>
        </p:nvSpPr>
        <p:spPr>
          <a:xfrm rot="5400000">
            <a:off x="328151" y="2164550"/>
            <a:ext cx="462519" cy="462430"/>
          </a:xfrm>
          <a:prstGeom prst="teardrop">
            <a:avLst/>
          </a:prstGeom>
          <a:solidFill>
            <a:srgbClr val="DBB33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sp>
        <p:nvSpPr>
          <p:cNvPr id="65" name="TextBox 64"/>
          <p:cNvSpPr txBox="1"/>
          <p:nvPr userDrawn="1"/>
        </p:nvSpPr>
        <p:spPr>
          <a:xfrm>
            <a:off x="360836" y="2049531"/>
            <a:ext cx="420582" cy="692468"/>
          </a:xfrm>
          <a:prstGeom prst="teardrop">
            <a:avLst/>
          </a:prstGeom>
          <a:noFill/>
        </p:spPr>
        <p:txBody>
          <a:bodyPr wrap="none" rtlCol="0">
            <a:spAutoFit/>
          </a:bodyPr>
          <a:lstStyle/>
          <a:p>
            <a:r>
              <a:rPr lang="en-US" sz="2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en-US" sz="2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1" name="Text Placeholder 22"/>
          <p:cNvSpPr>
            <a:spLocks noGrp="1"/>
          </p:cNvSpPr>
          <p:nvPr>
            <p:ph type="body" sz="quarter" idx="12" hasCustomPrompt="1"/>
          </p:nvPr>
        </p:nvSpPr>
        <p:spPr>
          <a:xfrm>
            <a:off x="978729" y="2221151"/>
            <a:ext cx="4474176" cy="514203"/>
          </a:xfrm>
          <a:prstGeom prst="rect">
            <a:avLst/>
          </a:prstGeom>
        </p:spPr>
        <p:txBody>
          <a:bodyPr/>
          <a:lstStyle>
            <a:lvl1pPr>
              <a:defRPr sz="1400" b="0">
                <a:latin typeface="Arial" panose="020B0604020202020204" pitchFamily="34" charset="0"/>
                <a:ea typeface="Open Sans" panose="020B0606030504020204" pitchFamily="34" charset="0"/>
                <a:cs typeface="Arial" panose="020B0604020202020204" pitchFamily="34" charset="0"/>
              </a:defRPr>
            </a:lvl1pPr>
            <a:lvl2pPr>
              <a:defRPr sz="1400">
                <a:latin typeface="Open Sans" panose="020B0606030504020204" pitchFamily="34" charset="0"/>
                <a:ea typeface="Open Sans" panose="020B0606030504020204" pitchFamily="34" charset="0"/>
                <a:cs typeface="Open Sans" panose="020B0606030504020204" pitchFamily="34" charset="0"/>
              </a:defRPr>
            </a:lvl2pPr>
            <a:lvl3pPr>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Consider this…</a:t>
            </a:r>
            <a:endParaRPr lang="en-US" dirty="0"/>
          </a:p>
        </p:txBody>
      </p:sp>
      <p:sp>
        <p:nvSpPr>
          <p:cNvPr id="72" name="Text Placeholder 22"/>
          <p:cNvSpPr>
            <a:spLocks noGrp="1"/>
          </p:cNvSpPr>
          <p:nvPr userDrawn="1">
            <p:ph type="body" sz="quarter" idx="13" hasCustomPrompt="1"/>
          </p:nvPr>
        </p:nvSpPr>
        <p:spPr>
          <a:xfrm>
            <a:off x="996809" y="3169649"/>
            <a:ext cx="4474176" cy="514203"/>
          </a:xfrm>
          <a:prstGeom prst="rect">
            <a:avLst/>
          </a:prstGeom>
        </p:spPr>
        <p:txBody>
          <a:bodyPr/>
          <a:lstStyle>
            <a:lvl1pPr>
              <a:defRPr sz="1400" b="0" baseline="0">
                <a:solidFill>
                  <a:srgbClr val="323334"/>
                </a:solidFill>
                <a:latin typeface="Arial" panose="020B0604020202020204" pitchFamily="34" charset="0"/>
                <a:ea typeface="Open Sans" panose="020B0606030504020204" pitchFamily="34" charset="0"/>
                <a:cs typeface="Arial" panose="020B0604020202020204" pitchFamily="34" charset="0"/>
              </a:defRPr>
            </a:lvl1pPr>
            <a:lvl2pPr>
              <a:defRPr sz="1400">
                <a:latin typeface="Open Sans" panose="020B0606030504020204" pitchFamily="34" charset="0"/>
                <a:ea typeface="Open Sans" panose="020B0606030504020204" pitchFamily="34" charset="0"/>
                <a:cs typeface="Open Sans" panose="020B0606030504020204" pitchFamily="34" charset="0"/>
              </a:defRPr>
            </a:lvl2pPr>
            <a:lvl3pPr>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Think of this…/Formative question…</a:t>
            </a:r>
            <a:endParaRPr lang="en-US" dirty="0"/>
          </a:p>
        </p:txBody>
      </p:sp>
      <p:sp>
        <p:nvSpPr>
          <p:cNvPr id="73" name="Rectangle 72"/>
          <p:cNvSpPr/>
          <p:nvPr userDrawn="1"/>
        </p:nvSpPr>
        <p:spPr>
          <a:xfrm>
            <a:off x="522516" y="3971949"/>
            <a:ext cx="5175088" cy="644135"/>
          </a:xfrm>
          <a:prstGeom prst="rect">
            <a:avLst/>
          </a:prstGeom>
          <a:noFill/>
          <a:ln>
            <a:solidFill>
              <a:srgbClr val="54BD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28" name="Rectangle 27"/>
          <p:cNvSpPr/>
          <p:nvPr userDrawn="1"/>
        </p:nvSpPr>
        <p:spPr>
          <a:xfrm>
            <a:off x="610417" y="3121632"/>
            <a:ext cx="4982399" cy="608206"/>
          </a:xfrm>
          <a:prstGeom prst="rect">
            <a:avLst/>
          </a:prstGeom>
          <a:noFill/>
          <a:ln w="127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26" name="Hexagon 25"/>
          <p:cNvSpPr/>
          <p:nvPr userDrawn="1"/>
        </p:nvSpPr>
        <p:spPr>
          <a:xfrm rot="5400000">
            <a:off x="331803" y="3125328"/>
            <a:ext cx="462519" cy="455129"/>
          </a:xfrm>
          <a:prstGeom prst="teardrop">
            <a:avLst/>
          </a:prstGeom>
          <a:solidFill>
            <a:srgbClr val="29374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sp>
        <p:nvSpPr>
          <p:cNvPr id="70" name="TextBox 69"/>
          <p:cNvSpPr txBox="1"/>
          <p:nvPr userDrawn="1"/>
        </p:nvSpPr>
        <p:spPr>
          <a:xfrm>
            <a:off x="324888" y="3014822"/>
            <a:ext cx="494104" cy="692468"/>
          </a:xfrm>
          <a:prstGeom prst="teardrop">
            <a:avLst/>
          </a:prstGeom>
          <a:noFill/>
        </p:spPr>
        <p:txBody>
          <a:bodyPr wrap="none" rtlCol="0">
            <a:spAutoFit/>
          </a:bodyPr>
          <a:lstStyle/>
          <a:p>
            <a:r>
              <a:rPr lang="en-US" sz="2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en-US" sz="2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Rectangle 29"/>
          <p:cNvSpPr/>
          <p:nvPr userDrawn="1"/>
        </p:nvSpPr>
        <p:spPr>
          <a:xfrm>
            <a:off x="7219202" y="1326114"/>
            <a:ext cx="4257524" cy="253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2"/>
              </a:solidFill>
              <a:latin typeface="Arial" panose="020B0604020202020204" pitchFamily="34" charset="0"/>
              <a:cs typeface="Arial" panose="020B0604020202020204" pitchFamily="34" charset="0"/>
            </a:endParaRPr>
          </a:p>
        </p:txBody>
      </p:sp>
      <p:sp>
        <p:nvSpPr>
          <p:cNvPr id="5" name="Rectangle 4"/>
          <p:cNvSpPr/>
          <p:nvPr userDrawn="1"/>
        </p:nvSpPr>
        <p:spPr>
          <a:xfrm rot="5400000">
            <a:off x="9055108" y="-509796"/>
            <a:ext cx="585707" cy="4257524"/>
          </a:xfrm>
          <a:prstGeom prst="rect">
            <a:avLst/>
          </a:prstGeom>
          <a:solidFill>
            <a:srgbClr val="232F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ffectLst/>
              <a:latin typeface="Arial" panose="020B0604020202020204" pitchFamily="34" charset="0"/>
              <a:cs typeface="Arial" panose="020B0604020202020204" pitchFamily="34" charset="0"/>
            </a:endParaRPr>
          </a:p>
        </p:txBody>
      </p:sp>
      <p:sp>
        <p:nvSpPr>
          <p:cNvPr id="53" name="Text Placeholder 22"/>
          <p:cNvSpPr>
            <a:spLocks noGrp="1"/>
          </p:cNvSpPr>
          <p:nvPr userDrawn="1">
            <p:ph type="body" sz="quarter" idx="16" hasCustomPrompt="1"/>
          </p:nvPr>
        </p:nvSpPr>
        <p:spPr>
          <a:xfrm>
            <a:off x="7312713" y="2078181"/>
            <a:ext cx="4061140" cy="1711326"/>
          </a:xfrm>
          <a:prstGeom prst="rect">
            <a:avLst/>
          </a:prstGeom>
        </p:spPr>
        <p:txBody>
          <a:bodyPr/>
          <a:lstStyle>
            <a:lvl1pPr>
              <a:defRPr sz="1400" b="0" baseline="0">
                <a:solidFill>
                  <a:srgbClr val="323334"/>
                </a:solidFill>
                <a:latin typeface="Arial" panose="020B0604020202020204" pitchFamily="34" charset="0"/>
                <a:ea typeface="Open Sans" panose="020B0606030504020204" pitchFamily="34" charset="0"/>
                <a:cs typeface="Arial" panose="020B0604020202020204" pitchFamily="34" charset="0"/>
              </a:defRPr>
            </a:lvl1pPr>
            <a:lvl2pPr>
              <a:defRPr sz="1400">
                <a:latin typeface="Open Sans" panose="020B0606030504020204" pitchFamily="34" charset="0"/>
                <a:ea typeface="Open Sans" panose="020B0606030504020204" pitchFamily="34" charset="0"/>
                <a:cs typeface="Open Sans" panose="020B0606030504020204" pitchFamily="34" charset="0"/>
              </a:defRPr>
            </a:lvl2pPr>
            <a:lvl3pPr>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Use for quotes or small pieces of content that aren’t voiced</a:t>
            </a:r>
            <a:endParaRPr lang="en-US" dirty="0"/>
          </a:p>
        </p:txBody>
      </p:sp>
      <p:sp>
        <p:nvSpPr>
          <p:cNvPr id="33" name="Text Placeholder 22"/>
          <p:cNvSpPr>
            <a:spLocks noGrp="1"/>
          </p:cNvSpPr>
          <p:nvPr userDrawn="1">
            <p:ph type="body" sz="quarter" idx="18" hasCustomPrompt="1"/>
          </p:nvPr>
        </p:nvSpPr>
        <p:spPr>
          <a:xfrm>
            <a:off x="7187157" y="1485900"/>
            <a:ext cx="4257523" cy="346190"/>
          </a:xfrm>
          <a:prstGeom prst="rect">
            <a:avLst/>
          </a:prstGeom>
        </p:spPr>
        <p:txBody>
          <a:bodyPr/>
          <a:lstStyle>
            <a:lvl1pPr algn="ctr">
              <a:defRPr sz="1600" b="0" baseline="0">
                <a:solidFill>
                  <a:srgbClr val="DBB336"/>
                </a:solidFill>
                <a:latin typeface="Arial" panose="020B0604020202020204" pitchFamily="34" charset="0"/>
                <a:ea typeface="Open Sans" panose="020B0606030504020204" pitchFamily="34" charset="0"/>
                <a:cs typeface="Arial" panose="020B0604020202020204" pitchFamily="34" charset="0"/>
              </a:defRPr>
            </a:lvl1pPr>
            <a:lvl2pPr>
              <a:defRPr sz="1400">
                <a:latin typeface="Open Sans" panose="020B0606030504020204" pitchFamily="34" charset="0"/>
                <a:ea typeface="Open Sans" panose="020B0606030504020204" pitchFamily="34" charset="0"/>
                <a:cs typeface="Open Sans" panose="020B0606030504020204" pitchFamily="34" charset="0"/>
              </a:defRPr>
            </a:lvl2pPr>
            <a:lvl3pPr>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Add Heading/Subheading Here</a:t>
            </a:r>
            <a:endParaRPr lang="en-US" dirty="0"/>
          </a:p>
        </p:txBody>
      </p:sp>
      <p:sp>
        <p:nvSpPr>
          <p:cNvPr id="31" name="Rectangle 30"/>
          <p:cNvSpPr/>
          <p:nvPr userDrawn="1"/>
        </p:nvSpPr>
        <p:spPr>
          <a:xfrm>
            <a:off x="7183101" y="4110536"/>
            <a:ext cx="4257524" cy="1876761"/>
          </a:xfrm>
          <a:prstGeom prst="rect">
            <a:avLst/>
          </a:prstGeom>
          <a:solidFill>
            <a:schemeClr val="bg1"/>
          </a:solidFill>
          <a:ln>
            <a:noFill/>
          </a:ln>
          <a:effectLst>
            <a:outerShdw blurRad="63500" sx="102000" sy="102000" algn="ctr" rotWithShape="0">
              <a:srgbClr val="000000">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2"/>
              </a:solidFill>
              <a:latin typeface="Arial" panose="020B0604020202020204" pitchFamily="34" charset="0"/>
              <a:cs typeface="Arial" panose="020B0604020202020204" pitchFamily="34" charset="0"/>
            </a:endParaRPr>
          </a:p>
        </p:txBody>
      </p:sp>
      <p:sp>
        <p:nvSpPr>
          <p:cNvPr id="34" name="Text Placeholder 22"/>
          <p:cNvSpPr>
            <a:spLocks noGrp="1"/>
          </p:cNvSpPr>
          <p:nvPr userDrawn="1">
            <p:ph type="body" sz="quarter" idx="19" hasCustomPrompt="1"/>
          </p:nvPr>
        </p:nvSpPr>
        <p:spPr>
          <a:xfrm>
            <a:off x="7320381" y="4193253"/>
            <a:ext cx="3998297" cy="1711326"/>
          </a:xfrm>
          <a:prstGeom prst="rect">
            <a:avLst/>
          </a:prstGeom>
        </p:spPr>
        <p:txBody>
          <a:bodyPr/>
          <a:lstStyle>
            <a:lvl1pPr>
              <a:defRPr sz="1400" b="0" baseline="0">
                <a:solidFill>
                  <a:srgbClr val="323334"/>
                </a:solidFill>
                <a:latin typeface="Arial" panose="020B0604020202020204" pitchFamily="34" charset="0"/>
                <a:ea typeface="Open Sans" panose="020B0606030504020204" pitchFamily="34" charset="0"/>
                <a:cs typeface="Arial" panose="020B0604020202020204" pitchFamily="34" charset="0"/>
              </a:defRPr>
            </a:lvl1pPr>
            <a:lvl2pPr>
              <a:defRPr sz="1400">
                <a:latin typeface="Open Sans" panose="020B0606030504020204" pitchFamily="34" charset="0"/>
                <a:ea typeface="Open Sans" panose="020B0606030504020204" pitchFamily="34" charset="0"/>
                <a:cs typeface="Open Sans" panose="020B0606030504020204" pitchFamily="34" charset="0"/>
              </a:defRPr>
            </a:lvl2pPr>
            <a:lvl3pPr>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Use for quotes or small pieces of content that aren’t voiced</a:t>
            </a:r>
            <a:endParaRPr lang="en-US" dirty="0"/>
          </a:p>
        </p:txBody>
      </p:sp>
    </p:spTree>
    <p:custDataLst>
      <p:tags r:id="rId1"/>
    </p:custDataLst>
    <p:extLst>
      <p:ext uri="{BB962C8B-B14F-4D97-AF65-F5344CB8AC3E}">
        <p14:creationId xmlns:p14="http://schemas.microsoft.com/office/powerpoint/2010/main" val="365503233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Assets">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userDrawn="1"/>
        </p:nvSpPr>
        <p:spPr>
          <a:xfrm>
            <a:off x="1320802" y="414486"/>
            <a:ext cx="9753599"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smtClean="0">
                <a:solidFill>
                  <a:schemeClr val="tx2"/>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Assets,</a:t>
            </a:r>
            <a:r>
              <a:rPr lang="en-US" sz="3200" b="1" baseline="0" dirty="0" smtClean="0">
                <a:solidFill>
                  <a:schemeClr val="tx2"/>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 not a </a:t>
            </a:r>
            <a:r>
              <a:rPr lang="en-US" sz="3200" b="1" dirty="0" smtClean="0">
                <a:solidFill>
                  <a:schemeClr val="tx2"/>
                </a:solidFill>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 Slide</a:t>
            </a:r>
          </a:p>
        </p:txBody>
      </p:sp>
      <p:sp>
        <p:nvSpPr>
          <p:cNvPr id="3" name="Line Callout 1 2"/>
          <p:cNvSpPr/>
          <p:nvPr userDrawn="1"/>
        </p:nvSpPr>
        <p:spPr>
          <a:xfrm>
            <a:off x="1083732" y="1371468"/>
            <a:ext cx="3928533" cy="624115"/>
          </a:xfrm>
          <a:prstGeom prst="borderCallout1">
            <a:avLst>
              <a:gd name="adj1" fmla="val 51308"/>
              <a:gd name="adj2" fmla="val -451"/>
              <a:gd name="adj3" fmla="val 103198"/>
              <a:gd name="adj4" fmla="val -22077"/>
            </a:avLst>
          </a:prstGeom>
          <a:solidFill>
            <a:srgbClr val="D2DFE5"/>
          </a:solidFill>
          <a:ln>
            <a:solidFill>
              <a:srgbClr val="D2DFE5"/>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r>
              <a:rPr lang="en-US" sz="1400" dirty="0" smtClean="0">
                <a:solidFill>
                  <a:srgbClr val="363636"/>
                </a:solidFill>
                <a:latin typeface="Arial" panose="020B0604020202020204" pitchFamily="34" charset="0"/>
                <a:cs typeface="Arial" panose="020B0604020202020204" pitchFamily="34" charset="0"/>
              </a:rPr>
              <a:t>Use as callout,</a:t>
            </a:r>
            <a:r>
              <a:rPr lang="en-US" sz="1400" baseline="0" dirty="0" smtClean="0">
                <a:solidFill>
                  <a:srgbClr val="363636"/>
                </a:solidFill>
                <a:latin typeface="Arial" panose="020B0604020202020204" pitchFamily="34" charset="0"/>
                <a:cs typeface="Arial" panose="020B0604020202020204" pitchFamily="34" charset="0"/>
              </a:rPr>
              <a:t> add content here</a:t>
            </a:r>
            <a:endParaRPr lang="en-US" sz="1400" dirty="0">
              <a:solidFill>
                <a:srgbClr val="363636"/>
              </a:solidFill>
              <a:latin typeface="Arial" panose="020B0604020202020204" pitchFamily="34" charset="0"/>
              <a:cs typeface="Arial" panose="020B0604020202020204" pitchFamily="34" charset="0"/>
            </a:endParaRPr>
          </a:p>
        </p:txBody>
      </p:sp>
      <p:cxnSp>
        <p:nvCxnSpPr>
          <p:cNvPr id="30" name="Straight Arrow Connector 29"/>
          <p:cNvCxnSpPr/>
          <p:nvPr userDrawn="1"/>
        </p:nvCxnSpPr>
        <p:spPr>
          <a:xfrm>
            <a:off x="1083732" y="2554515"/>
            <a:ext cx="3512451" cy="0"/>
          </a:xfrm>
          <a:prstGeom prst="straightConnector1">
            <a:avLst/>
          </a:prstGeom>
          <a:ln w="38100">
            <a:solidFill>
              <a:srgbClr val="54BDA3"/>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userDrawn="1"/>
        </p:nvCxnSpPr>
        <p:spPr>
          <a:xfrm>
            <a:off x="1083733" y="2799058"/>
            <a:ext cx="3551156" cy="0"/>
          </a:xfrm>
          <a:prstGeom prst="straightConnector1">
            <a:avLst/>
          </a:prstGeom>
          <a:ln w="38100">
            <a:solidFill>
              <a:srgbClr val="D9B042"/>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userDrawn="1"/>
        </p:nvSpPr>
        <p:spPr>
          <a:xfrm>
            <a:off x="1640486" y="3223712"/>
            <a:ext cx="2415847" cy="404864"/>
          </a:xfrm>
          <a:prstGeom prst="rect">
            <a:avLst/>
          </a:prstGeom>
          <a:solidFill>
            <a:srgbClr val="D2DFE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dirty="0" smtClean="0">
                <a:solidFill>
                  <a:srgbClr val="363636"/>
                </a:solidFill>
                <a:latin typeface="Arial" panose="020B0604020202020204" pitchFamily="34" charset="0"/>
                <a:cs typeface="Arial" panose="020B0604020202020204" pitchFamily="34" charset="0"/>
              </a:rPr>
              <a:t>This</a:t>
            </a:r>
            <a:r>
              <a:rPr lang="en-US" sz="1400" baseline="0" dirty="0" smtClean="0">
                <a:solidFill>
                  <a:srgbClr val="363636"/>
                </a:solidFill>
                <a:latin typeface="Arial" panose="020B0604020202020204" pitchFamily="34" charset="0"/>
                <a:cs typeface="Arial" panose="020B0604020202020204" pitchFamily="34" charset="0"/>
              </a:rPr>
              <a:t> is a tag</a:t>
            </a:r>
            <a:endParaRPr lang="en-US" sz="1400" dirty="0">
              <a:solidFill>
                <a:srgbClr val="363636"/>
              </a:solidFill>
              <a:latin typeface="Arial" panose="020B0604020202020204" pitchFamily="34" charset="0"/>
              <a:cs typeface="Arial" panose="020B0604020202020204" pitchFamily="34" charset="0"/>
            </a:endParaRPr>
          </a:p>
        </p:txBody>
      </p:sp>
      <p:sp>
        <p:nvSpPr>
          <p:cNvPr id="10" name="Oval 9"/>
          <p:cNvSpPr/>
          <p:nvPr userDrawn="1"/>
        </p:nvSpPr>
        <p:spPr>
          <a:xfrm>
            <a:off x="5959366" y="1371468"/>
            <a:ext cx="621792" cy="624115"/>
          </a:xfrm>
          <a:prstGeom prst="ellipse">
            <a:avLst/>
          </a:prstGeom>
          <a:solidFill>
            <a:srgbClr val="293749"/>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Open Sans" panose="020B0606030504020204" pitchFamily="34" charset="0"/>
                <a:ea typeface="Open Sans" panose="020B0606030504020204" pitchFamily="34" charset="0"/>
                <a:cs typeface="Open Sans" panose="020B0606030504020204" pitchFamily="34" charset="0"/>
              </a:rPr>
              <a:t>X</a:t>
            </a:r>
            <a:endParaRPr lang="en-US" sz="2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p:cNvSpPr/>
          <p:nvPr userDrawn="1"/>
        </p:nvSpPr>
        <p:spPr>
          <a:xfrm>
            <a:off x="7464015" y="1103048"/>
            <a:ext cx="4257524" cy="2532876"/>
          </a:xfrm>
          <a:prstGeom prst="rect">
            <a:avLst/>
          </a:prstGeom>
          <a:solidFill>
            <a:srgbClr val="D2DFE5">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t" anchorCtr="0"/>
          <a:lstStyle/>
          <a:p>
            <a:pPr algn="l"/>
            <a:r>
              <a:rPr lang="en-US" sz="1400" dirty="0" smtClean="0">
                <a:solidFill>
                  <a:srgbClr val="293749"/>
                </a:solidFill>
                <a:latin typeface="Arial" panose="020B0604020202020204" pitchFamily="34" charset="0"/>
                <a:cs typeface="Arial" panose="020B0604020202020204" pitchFamily="34" charset="0"/>
              </a:rPr>
              <a:t>Use this as a light box…</a:t>
            </a:r>
            <a:endParaRPr lang="en-US" sz="1400" dirty="0">
              <a:solidFill>
                <a:srgbClr val="293749"/>
              </a:solidFill>
              <a:latin typeface="Arial" panose="020B0604020202020204" pitchFamily="34" charset="0"/>
              <a:cs typeface="Arial" panose="020B0604020202020204" pitchFamily="34" charset="0"/>
            </a:endParaRPr>
          </a:p>
        </p:txBody>
      </p:sp>
      <p:sp>
        <p:nvSpPr>
          <p:cNvPr id="13" name="Rounded Rectangle 12"/>
          <p:cNvSpPr/>
          <p:nvPr userDrawn="1"/>
        </p:nvSpPr>
        <p:spPr>
          <a:xfrm>
            <a:off x="667650" y="4269394"/>
            <a:ext cx="3928533" cy="537029"/>
          </a:xfrm>
          <a:prstGeom prst="rect">
            <a:avLst/>
          </a:prstGeom>
          <a:solidFill>
            <a:srgbClr val="D9B04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55" name="Rounded Rectangle 54"/>
          <p:cNvSpPr/>
          <p:nvPr userDrawn="1"/>
        </p:nvSpPr>
        <p:spPr>
          <a:xfrm>
            <a:off x="667650" y="4910210"/>
            <a:ext cx="3928533" cy="537029"/>
          </a:xfrm>
          <a:prstGeom prst="rect">
            <a:avLst/>
          </a:prstGeom>
          <a:solidFill>
            <a:srgbClr val="E1C27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58" name="Rounded Rectangle 57"/>
          <p:cNvSpPr/>
          <p:nvPr userDrawn="1"/>
        </p:nvSpPr>
        <p:spPr>
          <a:xfrm>
            <a:off x="683692" y="5551026"/>
            <a:ext cx="3928533" cy="537029"/>
          </a:xfrm>
          <a:prstGeom prst="rect">
            <a:avLst/>
          </a:prstGeom>
          <a:solidFill>
            <a:srgbClr val="EDDBA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60" name="Rectangle 59"/>
          <p:cNvSpPr/>
          <p:nvPr userDrawn="1"/>
        </p:nvSpPr>
        <p:spPr>
          <a:xfrm>
            <a:off x="5012266" y="4246933"/>
            <a:ext cx="3928533" cy="537029"/>
          </a:xfrm>
          <a:prstGeom prst="rect">
            <a:avLst/>
          </a:prstGeom>
          <a:solidFill>
            <a:srgbClr val="54BDA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sp>
        <p:nvSpPr>
          <p:cNvPr id="61" name="Rectangle 60"/>
          <p:cNvSpPr/>
          <p:nvPr userDrawn="1"/>
        </p:nvSpPr>
        <p:spPr>
          <a:xfrm>
            <a:off x="5012266" y="4887749"/>
            <a:ext cx="3928533" cy="537029"/>
          </a:xfrm>
          <a:prstGeom prst="rect">
            <a:avLst/>
          </a:prstGeom>
          <a:solidFill>
            <a:srgbClr val="7CCCB6"/>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62" name="Rectangle 61"/>
          <p:cNvSpPr/>
          <p:nvPr userDrawn="1"/>
        </p:nvSpPr>
        <p:spPr>
          <a:xfrm>
            <a:off x="5012266" y="5528565"/>
            <a:ext cx="3928533" cy="537029"/>
          </a:xfrm>
          <a:prstGeom prst="rect">
            <a:avLst/>
          </a:prstGeom>
          <a:solidFill>
            <a:srgbClr val="99D5C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latin typeface="Arial" panose="020B0604020202020204" pitchFamily="34" charset="0"/>
              <a:cs typeface="Arial" panose="020B0604020202020204" pitchFamily="34" charset="0"/>
            </a:endParaRPr>
          </a:p>
        </p:txBody>
      </p:sp>
      <p:sp>
        <p:nvSpPr>
          <p:cNvPr id="63" name="Text Placeholder 22"/>
          <p:cNvSpPr>
            <a:spLocks noGrp="1"/>
          </p:cNvSpPr>
          <p:nvPr userDrawn="1">
            <p:ph type="body" sz="quarter" idx="17" hasCustomPrompt="1"/>
          </p:nvPr>
        </p:nvSpPr>
        <p:spPr>
          <a:xfrm>
            <a:off x="9139160" y="4287970"/>
            <a:ext cx="2743200" cy="1924144"/>
          </a:xfrm>
          <a:prstGeom prst="rect">
            <a:avLst/>
          </a:prstGeom>
        </p:spPr>
        <p:txBody>
          <a:bodyPr/>
          <a:lstStyle>
            <a:lvl1pPr>
              <a:defRPr sz="1400" b="0" baseline="0">
                <a:latin typeface="Arial" panose="020B0604020202020204" pitchFamily="34" charset="0"/>
                <a:ea typeface="Open Sans" panose="020B0606030504020204" pitchFamily="34" charset="0"/>
                <a:cs typeface="Arial" panose="020B0604020202020204" pitchFamily="34" charset="0"/>
              </a:defRPr>
            </a:lvl1pPr>
            <a:lvl2pPr>
              <a:defRPr sz="1400">
                <a:latin typeface="Open Sans" panose="020B0606030504020204" pitchFamily="34" charset="0"/>
                <a:ea typeface="Open Sans" panose="020B0606030504020204" pitchFamily="34" charset="0"/>
                <a:cs typeface="Open Sans" panose="020B0606030504020204" pitchFamily="34" charset="0"/>
              </a:defRPr>
            </a:lvl2pPr>
            <a:lvl3pPr>
              <a:defRPr sz="1400">
                <a:latin typeface="Open Sans" panose="020B0606030504020204" pitchFamily="34" charset="0"/>
                <a:ea typeface="Open Sans" panose="020B0606030504020204" pitchFamily="34" charset="0"/>
                <a:cs typeface="Open Sans" panose="020B0606030504020204" pitchFamily="34" charset="0"/>
              </a:defRPr>
            </a:lvl3pPr>
            <a:lvl4pPr>
              <a:defRPr sz="1400">
                <a:latin typeface="Open Sans" panose="020B0606030504020204" pitchFamily="34" charset="0"/>
                <a:ea typeface="Open Sans" panose="020B0606030504020204" pitchFamily="34" charset="0"/>
                <a:cs typeface="Open Sans" panose="020B0606030504020204" pitchFamily="34" charset="0"/>
              </a:defRPr>
            </a:lvl4pPr>
            <a:lvl5pPr>
              <a:defRPr sz="14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Use this type of shapes, colors (w/guidance from color palette) and effect to build diagrams, unless content requires something different. </a:t>
            </a:r>
            <a:endParaRPr lang="en-US" dirty="0"/>
          </a:p>
        </p:txBody>
      </p:sp>
    </p:spTree>
    <p:custDataLst>
      <p:tags r:id="rId1"/>
    </p:custDataLst>
    <p:extLst>
      <p:ext uri="{BB962C8B-B14F-4D97-AF65-F5344CB8AC3E}">
        <p14:creationId xmlns:p14="http://schemas.microsoft.com/office/powerpoint/2010/main" val="63298935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Headin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81907394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no Headin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5367812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no Subheading">
    <p:bg>
      <p:bgPr>
        <a:solidFill>
          <a:srgbClr val="293749"/>
        </a:solidFill>
        <a:effectLst/>
      </p:bgPr>
    </p:bg>
    <p:spTree>
      <p:nvGrpSpPr>
        <p:cNvPr id="1" name=""/>
        <p:cNvGrpSpPr/>
        <p:nvPr/>
      </p:nvGrpSpPr>
      <p:grpSpPr>
        <a:xfrm>
          <a:off x="0" y="0"/>
          <a:ext cx="0" cy="0"/>
          <a:chOff x="0" y="0"/>
          <a:chExt cx="0" cy="0"/>
        </a:xfrm>
      </p:grpSpPr>
      <p:sp>
        <p:nvSpPr>
          <p:cNvPr id="7" name="heading"/>
          <p:cNvSpPr>
            <a:spLocks noGrp="1"/>
          </p:cNvSpPr>
          <p:nvPr>
            <p:ph type="body" sz="quarter" idx="11" hasCustomPrompt="1"/>
          </p:nvPr>
        </p:nvSpPr>
        <p:spPr>
          <a:xfrm>
            <a:off x="863600" y="1722218"/>
            <a:ext cx="10464800" cy="1143000"/>
          </a:xfrm>
          <a:prstGeom prst="rect">
            <a:avLst/>
          </a:prstGeom>
        </p:spPr>
        <p:txBody>
          <a:bodyPr anchor="b"/>
          <a:lstStyle>
            <a:lvl1pPr algn="ctr">
              <a:defRPr sz="4000" b="0">
                <a:solidFill>
                  <a:srgbClr val="DCB13B"/>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Click to Edit Master Heading</a:t>
            </a:r>
          </a:p>
        </p:txBody>
      </p:sp>
      <p:sp>
        <p:nvSpPr>
          <p:cNvPr id="8" name="Rectangle 7"/>
          <p:cNvSpPr/>
          <p:nvPr userDrawn="1"/>
        </p:nvSpPr>
        <p:spPr>
          <a:xfrm>
            <a:off x="0" y="3567792"/>
            <a:ext cx="12192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ustDataLst>
      <p:tags r:id="rId1"/>
    </p:custDataLst>
    <p:extLst>
      <p:ext uri="{BB962C8B-B14F-4D97-AF65-F5344CB8AC3E}">
        <p14:creationId xmlns:p14="http://schemas.microsoft.com/office/powerpoint/2010/main" val="349056739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Main Titl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7784188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304800" y="1143000"/>
            <a:ext cx="11582400" cy="5334000"/>
          </a:xfrm>
          <a:prstGeom prst="rect">
            <a:avLst/>
          </a:prstGeom>
        </p:spPr>
        <p:txBody>
          <a:bodyPr/>
          <a:lstStyle>
            <a:lvl1pPr algn="l">
              <a:defRPr sz="1400">
                <a:latin typeface="Arial" panose="020B0604020202020204" pitchFamily="34" charset="0"/>
                <a:cs typeface="Arial" panose="020B0604020202020204" pitchFamily="34" charset="0"/>
              </a:defRPr>
            </a:lvl1pPr>
          </a:lstStyle>
          <a:p>
            <a:pPr lvl="0"/>
            <a:r>
              <a:rPr lang="en-US" dirty="0" smtClean="0"/>
              <a:t>Content</a:t>
            </a:r>
            <a:endParaRPr lang="en-US" dirty="0"/>
          </a:p>
        </p:txBody>
      </p:sp>
      <p:sp>
        <p:nvSpPr>
          <p:cNvPr id="7" name="heading"/>
          <p:cNvSpPr>
            <a:spLocks noGrp="1"/>
          </p:cNvSpPr>
          <p:nvPr>
            <p:ph type="body" sz="quarter" idx="11" hasCustomPrompt="1"/>
          </p:nvPr>
        </p:nvSpPr>
        <p:spPr>
          <a:xfrm>
            <a:off x="152400" y="76200"/>
            <a:ext cx="11887200" cy="774405"/>
          </a:xfrm>
          <a:prstGeom prst="rect">
            <a:avLst/>
          </a:prstGeom>
        </p:spPr>
        <p:txBody>
          <a:bodyPr anchor="ctr"/>
          <a:lstStyle>
            <a:lvl1pPr algn="l">
              <a:spcBef>
                <a:spcPts val="0"/>
              </a:spcBef>
              <a:spcAft>
                <a:spcPts val="0"/>
              </a:spcAft>
              <a:defRPr sz="2800" b="0">
                <a:solidFill>
                  <a:srgbClr val="DBB33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dirty="0" smtClean="0"/>
              <a:t>Click to edit Master Slide Heading</a:t>
            </a:r>
          </a:p>
        </p:txBody>
      </p:sp>
    </p:spTree>
    <p:custDataLst>
      <p:tags r:id="rId1"/>
    </p:custDataLst>
    <p:extLst>
      <p:ext uri="{BB962C8B-B14F-4D97-AF65-F5344CB8AC3E}">
        <p14:creationId xmlns:p14="http://schemas.microsoft.com/office/powerpoint/2010/main" val="34463158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1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Content Subheadin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304800" y="1485900"/>
            <a:ext cx="11582400" cy="4991100"/>
          </a:xfrm>
          <a:prstGeom prst="rect">
            <a:avLst/>
          </a:prstGeom>
        </p:spPr>
        <p:txBody>
          <a:bodyPr/>
          <a:lstStyle>
            <a:lvl1pPr algn="l">
              <a:defRPr sz="1400">
                <a:latin typeface="Arial" panose="020B0604020202020204" pitchFamily="34" charset="0"/>
                <a:cs typeface="Arial" panose="020B0604020202020204" pitchFamily="34" charset="0"/>
              </a:defRPr>
            </a:lvl1pPr>
          </a:lstStyle>
          <a:p>
            <a:pPr lvl="0"/>
            <a:r>
              <a:rPr lang="en-US" dirty="0" smtClean="0"/>
              <a:t>Content</a:t>
            </a:r>
            <a:endParaRPr lang="en-US" dirty="0"/>
          </a:p>
        </p:txBody>
      </p:sp>
      <p:sp>
        <p:nvSpPr>
          <p:cNvPr id="4" name="Content Placeholder 3"/>
          <p:cNvSpPr>
            <a:spLocks noGrp="1"/>
          </p:cNvSpPr>
          <p:nvPr>
            <p:ph sz="quarter" idx="12" hasCustomPrompt="1"/>
          </p:nvPr>
        </p:nvSpPr>
        <p:spPr>
          <a:xfrm>
            <a:off x="152400" y="923264"/>
            <a:ext cx="11887200" cy="381000"/>
          </a:xfrm>
          <a:prstGeom prst="rect">
            <a:avLst/>
          </a:prstGeom>
        </p:spPr>
        <p:txBody>
          <a:bodyPr vert="horz" lIns="91440" tIns="45720" rIns="91440" bIns="45720" rtlCol="0">
            <a:noAutofit/>
          </a:bodyPr>
          <a:lstStyle>
            <a:lvl1pPr>
              <a:defRPr lang="en-US" sz="2000" b="0" baseline="0" dirty="0" smtClean="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Click to edit master slide subheading</a:t>
            </a:r>
          </a:p>
        </p:txBody>
      </p:sp>
      <p:sp>
        <p:nvSpPr>
          <p:cNvPr id="8" name="heading"/>
          <p:cNvSpPr>
            <a:spLocks noGrp="1"/>
          </p:cNvSpPr>
          <p:nvPr>
            <p:ph type="body" sz="quarter" idx="11" hasCustomPrompt="1"/>
          </p:nvPr>
        </p:nvSpPr>
        <p:spPr>
          <a:xfrm>
            <a:off x="152400" y="76200"/>
            <a:ext cx="11887200" cy="774405"/>
          </a:xfrm>
          <a:prstGeom prst="rect">
            <a:avLst/>
          </a:prstGeom>
        </p:spPr>
        <p:txBody>
          <a:bodyPr vert="horz" lIns="91440" tIns="45720" rIns="91440" bIns="45720" rtlCol="0" anchor="ctr">
            <a:noAutofit/>
          </a:bodyPr>
          <a:lstStyle>
            <a:lvl1pPr>
              <a:defRPr lang="en-US" sz="2800" b="0" dirty="0" smtClean="0">
                <a:solidFill>
                  <a:srgbClr val="DBB33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spcBef>
                <a:spcPts val="0"/>
              </a:spcBef>
              <a:spcAft>
                <a:spcPts val="0"/>
              </a:spcAft>
            </a:pPr>
            <a:r>
              <a:rPr lang="en-US" dirty="0" smtClean="0"/>
              <a:t>Click to edit Master Slide Heading</a:t>
            </a:r>
          </a:p>
        </p:txBody>
      </p:sp>
    </p:spTree>
    <p:custDataLst>
      <p:tags r:id="rId1"/>
    </p:custDataLst>
    <p:extLst>
      <p:ext uri="{BB962C8B-B14F-4D97-AF65-F5344CB8AC3E}">
        <p14:creationId xmlns:p14="http://schemas.microsoft.com/office/powerpoint/2010/main" val="414205849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1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Content no Headin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sz="quarter" idx="10" hasCustomPrompt="1"/>
          </p:nvPr>
        </p:nvSpPr>
        <p:spPr>
          <a:xfrm>
            <a:off x="304800" y="990600"/>
            <a:ext cx="11582400" cy="5486400"/>
          </a:xfrm>
          <a:prstGeom prst="rect">
            <a:avLst/>
          </a:prstGeom>
        </p:spPr>
        <p:txBody>
          <a:bodyPr/>
          <a:lstStyle>
            <a:lvl1pPr algn="l">
              <a:defRPr sz="1400">
                <a:latin typeface="Arial" panose="020B0604020202020204" pitchFamily="34" charset="0"/>
                <a:cs typeface="Arial" panose="020B0604020202020204" pitchFamily="34" charset="0"/>
              </a:defRPr>
            </a:lvl1pPr>
          </a:lstStyle>
          <a:p>
            <a:pPr lvl="0"/>
            <a:r>
              <a:rPr lang="en-US" dirty="0" smtClean="0"/>
              <a:t>Content</a:t>
            </a:r>
            <a:endParaRPr lang="en-US" dirty="0"/>
          </a:p>
        </p:txBody>
      </p:sp>
      <p:sp>
        <p:nvSpPr>
          <p:cNvPr id="8" name="Content Placeholder 3"/>
          <p:cNvSpPr>
            <a:spLocks noGrp="1"/>
          </p:cNvSpPr>
          <p:nvPr>
            <p:ph sz="quarter" idx="12" hasCustomPrompt="1"/>
          </p:nvPr>
        </p:nvSpPr>
        <p:spPr>
          <a:xfrm>
            <a:off x="152400" y="457200"/>
            <a:ext cx="11887200" cy="381000"/>
          </a:xfrm>
          <a:prstGeom prst="rect">
            <a:avLst/>
          </a:prstGeom>
        </p:spPr>
        <p:txBody>
          <a:bodyPr vert="horz" lIns="91440" tIns="45720" rIns="91440" bIns="45720" rtlCol="0">
            <a:noAutofit/>
          </a:bodyPr>
          <a:lstStyle>
            <a:lvl1pPr>
              <a:defRPr lang="en-US" sz="2000" b="0" baseline="0" dirty="0" smtClean="0">
                <a:solidFill>
                  <a:srgbClr val="54BDA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Click to edit Master Slide Subheading</a:t>
            </a:r>
          </a:p>
        </p:txBody>
      </p:sp>
    </p:spTree>
    <p:custDataLst>
      <p:tags r:id="rId1"/>
    </p:custDataLst>
    <p:extLst>
      <p:ext uri="{BB962C8B-B14F-4D97-AF65-F5344CB8AC3E}">
        <p14:creationId xmlns:p14="http://schemas.microsoft.com/office/powerpoint/2010/main" val="24093927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cNvSpPr>
            <a:spLocks noGrp="1"/>
          </p:cNvSpPr>
          <p:nvPr>
            <p:ph idx="1"/>
          </p:nvPr>
        </p:nvSpPr>
        <p:spPr>
          <a:xfrm>
            <a:off x="304801" y="1143000"/>
            <a:ext cx="6585097" cy="5334000"/>
          </a:xfrm>
          <a:prstGeom prst="rect">
            <a:avLst/>
          </a:prstGeom>
        </p:spPr>
        <p:txBody>
          <a:bodyPr/>
          <a:lstStyle>
            <a:lvl1pPr>
              <a:spcBef>
                <a:spcPts val="1200"/>
              </a:spcBef>
              <a:spcAft>
                <a:spcPts val="1200"/>
              </a:spcAft>
              <a:defRPr sz="1400">
                <a:solidFill>
                  <a:schemeClr val="tx1"/>
                </a:solidFill>
                <a:latin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cs typeface="Arial" panose="020B0604020202020204" pitchFamily="34" charset="0"/>
              </a:defRPr>
            </a:lvl2pPr>
            <a:lvl3pPr marL="914400" indent="0">
              <a:buFont typeface="Century Gothic" panose="020B0502020202020204" pitchFamily="34" charset="0"/>
              <a:buNone/>
              <a:defRPr sz="1400"/>
            </a:lvl3pPr>
          </a:lstStyle>
          <a:p>
            <a:pPr lvl="0"/>
            <a:r>
              <a:rPr lang="en-US" altLang="zh-CN" smtClean="0"/>
              <a:t>Click to edit Master text styles</a:t>
            </a:r>
          </a:p>
          <a:p>
            <a:pPr lvl="1"/>
            <a:r>
              <a:rPr lang="en-US" altLang="zh-CN" smtClean="0"/>
              <a:t>Second level</a:t>
            </a:r>
          </a:p>
        </p:txBody>
      </p:sp>
      <p:sp>
        <p:nvSpPr>
          <p:cNvPr id="5" name="Picture Placeholder 4"/>
          <p:cNvSpPr>
            <a:spLocks noGrp="1"/>
          </p:cNvSpPr>
          <p:nvPr>
            <p:ph type="pic" sz="quarter" idx="11"/>
          </p:nvPr>
        </p:nvSpPr>
        <p:spPr>
          <a:xfrm>
            <a:off x="7364459" y="1209964"/>
            <a:ext cx="4458085" cy="5212080"/>
          </a:xfrm>
          <a:prstGeom prst="rect">
            <a:avLst/>
          </a:prstGeom>
          <a:noFill/>
          <a:ln w="88900" cap="flat" cmpd="sng">
            <a:solidFill>
              <a:srgbClr val="FFFFFF"/>
            </a:solidFill>
            <a:miter lim="800000"/>
          </a:ln>
          <a:effectLst>
            <a:outerShdw blurRad="114300" sx="103000" sy="103000" algn="ctr" rotWithShape="0">
              <a:prstClr val="black">
                <a:alpha val="13000"/>
              </a:prstClr>
            </a:outerShdw>
          </a:effectLst>
        </p:spPr>
        <p:txBody>
          <a:bodyPr vert="horz" lIns="91440" tIns="45720" rIns="91440" bIns="45720" rtlCol="0">
            <a:noAutofit/>
          </a:bodyPr>
          <a:lstStyle>
            <a:lvl1pPr>
              <a:defRPr lang="en-US" sz="1400">
                <a:latin typeface="Arial" panose="020B0604020202020204" pitchFamily="34" charset="0"/>
                <a:cs typeface="Arial" panose="020B0604020202020204" pitchFamily="34" charset="0"/>
              </a:defRPr>
            </a:lvl1pPr>
          </a:lstStyle>
          <a:p>
            <a:pPr lvl="0"/>
            <a:r>
              <a:rPr lang="en-US" altLang="zh-CN" smtClean="0"/>
              <a:t>Drag picture to placeholder or click icon to add</a:t>
            </a:r>
            <a:endParaRPr lang="en-US"/>
          </a:p>
        </p:txBody>
      </p:sp>
      <p:sp>
        <p:nvSpPr>
          <p:cNvPr id="7" name="heading"/>
          <p:cNvSpPr>
            <a:spLocks noGrp="1"/>
          </p:cNvSpPr>
          <p:nvPr>
            <p:ph type="body" sz="quarter" idx="12" hasCustomPrompt="1"/>
          </p:nvPr>
        </p:nvSpPr>
        <p:spPr>
          <a:xfrm>
            <a:off x="152400" y="76200"/>
            <a:ext cx="11887200" cy="762000"/>
          </a:xfrm>
          <a:prstGeom prst="rect">
            <a:avLst/>
          </a:prstGeom>
        </p:spPr>
        <p:txBody>
          <a:bodyPr vert="horz" lIns="91440" tIns="45720" rIns="91440" bIns="45720" rtlCol="0" anchor="ctr">
            <a:noAutofit/>
          </a:bodyPr>
          <a:lstStyle>
            <a:lvl1pPr>
              <a:defRPr lang="en-US" sz="2800" b="0" dirty="0" smtClean="0">
                <a:solidFill>
                  <a:srgbClr val="DBB33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spcBef>
                <a:spcPts val="0"/>
              </a:spcBef>
              <a:spcAft>
                <a:spcPts val="0"/>
              </a:spcAft>
            </a:pPr>
            <a:r>
              <a:rPr lang="en-US" dirty="0" smtClean="0"/>
              <a:t>Click to edit Master Slide Heading</a:t>
            </a:r>
          </a:p>
        </p:txBody>
      </p:sp>
    </p:spTree>
    <p:custDataLst>
      <p:tags r:id="rId1"/>
    </p:custDataLst>
    <p:extLst>
      <p:ext uri="{BB962C8B-B14F-4D97-AF65-F5344CB8AC3E}">
        <p14:creationId xmlns:p14="http://schemas.microsoft.com/office/powerpoint/2010/main" val="3772487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Content Subheadin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cNvSpPr>
            <a:spLocks noGrp="1"/>
          </p:cNvSpPr>
          <p:nvPr>
            <p:ph idx="1"/>
          </p:nvPr>
        </p:nvSpPr>
        <p:spPr>
          <a:xfrm>
            <a:off x="304801" y="1485900"/>
            <a:ext cx="6570921" cy="4991100"/>
          </a:xfrm>
          <a:prstGeom prst="rect">
            <a:avLst/>
          </a:prstGeom>
        </p:spPr>
        <p:txBody>
          <a:bodyPr/>
          <a:lstStyle>
            <a:lvl1pPr>
              <a:spcBef>
                <a:spcPts val="1200"/>
              </a:spcBef>
              <a:spcAft>
                <a:spcPts val="1200"/>
              </a:spcAft>
              <a:defRPr sz="1400">
                <a:solidFill>
                  <a:schemeClr val="tx1"/>
                </a:solidFill>
                <a:latin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cs typeface="Arial" panose="020B0604020202020204" pitchFamily="34" charset="0"/>
              </a:defRPr>
            </a:lvl2pPr>
          </a:lstStyle>
          <a:p>
            <a:pPr lvl="0"/>
            <a:r>
              <a:rPr lang="en-US" altLang="zh-CN" smtClean="0"/>
              <a:t>Click to edit Master text styles</a:t>
            </a:r>
          </a:p>
          <a:p>
            <a:pPr lvl="1"/>
            <a:r>
              <a:rPr lang="en-US" altLang="zh-CN" smtClean="0"/>
              <a:t>Second level</a:t>
            </a:r>
          </a:p>
        </p:txBody>
      </p:sp>
      <p:sp>
        <p:nvSpPr>
          <p:cNvPr id="5" name="Picture Placeholder 4"/>
          <p:cNvSpPr>
            <a:spLocks noGrp="1"/>
          </p:cNvSpPr>
          <p:nvPr>
            <p:ph type="pic" sz="quarter" idx="11"/>
          </p:nvPr>
        </p:nvSpPr>
        <p:spPr>
          <a:xfrm>
            <a:off x="7364459" y="1535722"/>
            <a:ext cx="4458085" cy="4906643"/>
          </a:xfrm>
          <a:prstGeom prst="rect">
            <a:avLst/>
          </a:prstGeom>
          <a:noFill/>
          <a:ln w="88900" cap="flat" cmpd="sng">
            <a:solidFill>
              <a:srgbClr val="FFFFFF"/>
            </a:solidFill>
            <a:miter lim="800000"/>
          </a:ln>
          <a:effectLst>
            <a:outerShdw blurRad="114300" sx="103000" sy="103000" algn="ctr" rotWithShape="0">
              <a:prstClr val="black">
                <a:alpha val="13000"/>
              </a:prstClr>
            </a:outerShdw>
          </a:effectLst>
        </p:spPr>
        <p:txBody>
          <a:bodyPr vert="horz" lIns="91440" tIns="45720" rIns="91440" bIns="45720" rtlCol="0">
            <a:noAutofit/>
          </a:bodyPr>
          <a:lstStyle>
            <a:lvl1pPr>
              <a:defRPr lang="en-US" sz="1400">
                <a:latin typeface="Arial" panose="020B0604020202020204" pitchFamily="34" charset="0"/>
                <a:cs typeface="Arial" panose="020B0604020202020204" pitchFamily="34" charset="0"/>
              </a:defRPr>
            </a:lvl1pPr>
          </a:lstStyle>
          <a:p>
            <a:pPr lvl="0"/>
            <a:r>
              <a:rPr lang="en-US" altLang="zh-CN" smtClean="0"/>
              <a:t>Drag picture to placeholder or click icon to add</a:t>
            </a:r>
            <a:endParaRPr lang="en-US"/>
          </a:p>
        </p:txBody>
      </p:sp>
      <p:sp>
        <p:nvSpPr>
          <p:cNvPr id="7" name="heading"/>
          <p:cNvSpPr>
            <a:spLocks noGrp="1"/>
          </p:cNvSpPr>
          <p:nvPr>
            <p:ph type="body" sz="quarter" idx="12" hasCustomPrompt="1"/>
          </p:nvPr>
        </p:nvSpPr>
        <p:spPr>
          <a:xfrm>
            <a:off x="152400" y="76200"/>
            <a:ext cx="11887200" cy="762000"/>
          </a:xfrm>
          <a:prstGeom prst="rect">
            <a:avLst/>
          </a:prstGeom>
        </p:spPr>
        <p:txBody>
          <a:bodyPr vert="horz" lIns="91440" tIns="45720" rIns="91440" bIns="45720" rtlCol="0" anchor="ctr">
            <a:noAutofit/>
          </a:bodyPr>
          <a:lstStyle>
            <a:lvl1pPr>
              <a:defRPr lang="en-US" sz="2800" b="0" dirty="0" smtClean="0">
                <a:solidFill>
                  <a:srgbClr val="DBB33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spcBef>
                <a:spcPts val="0"/>
              </a:spcBef>
              <a:spcAft>
                <a:spcPts val="0"/>
              </a:spcAft>
            </a:pPr>
            <a:r>
              <a:rPr lang="en-US" dirty="0" smtClean="0"/>
              <a:t>Click to edit Master Slide Heading</a:t>
            </a:r>
          </a:p>
        </p:txBody>
      </p:sp>
      <p:sp>
        <p:nvSpPr>
          <p:cNvPr id="8" name="Content Placeholder 3"/>
          <p:cNvSpPr>
            <a:spLocks noGrp="1"/>
          </p:cNvSpPr>
          <p:nvPr>
            <p:ph sz="quarter" idx="13" hasCustomPrompt="1"/>
          </p:nvPr>
        </p:nvSpPr>
        <p:spPr>
          <a:xfrm>
            <a:off x="152400" y="920261"/>
            <a:ext cx="11887200" cy="381000"/>
          </a:xfrm>
          <a:prstGeom prst="rect">
            <a:avLst/>
          </a:prstGeom>
        </p:spPr>
        <p:txBody>
          <a:bodyPr vert="horz" lIns="91440" tIns="45720" rIns="91440" bIns="45720" rtlCol="0">
            <a:noAutofit/>
          </a:bodyPr>
          <a:lstStyle>
            <a:lvl1pPr>
              <a:defRPr lang="en-US" sz="2000" b="0" baseline="0" dirty="0" smtClean="0">
                <a:solidFill>
                  <a:schemeClr val="accent1"/>
                </a:solidFill>
              </a:defRPr>
            </a:lvl1pPr>
          </a:lstStyle>
          <a:p>
            <a:pPr lvl="0"/>
            <a:r>
              <a:rPr lang="en-US" dirty="0" smtClean="0"/>
              <a:t>Click to edit master slide subheading</a:t>
            </a:r>
          </a:p>
        </p:txBody>
      </p:sp>
    </p:spTree>
    <p:custDataLst>
      <p:tags r:id="rId1"/>
    </p:custDataLst>
    <p:extLst>
      <p:ext uri="{BB962C8B-B14F-4D97-AF65-F5344CB8AC3E}">
        <p14:creationId xmlns:p14="http://schemas.microsoft.com/office/powerpoint/2010/main" val="571363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ight 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ontent"/>
          <p:cNvSpPr>
            <a:spLocks noGrp="1"/>
          </p:cNvSpPr>
          <p:nvPr>
            <p:ph idx="1"/>
          </p:nvPr>
        </p:nvSpPr>
        <p:spPr>
          <a:xfrm>
            <a:off x="5273749" y="1143000"/>
            <a:ext cx="6613451" cy="5334000"/>
          </a:xfrm>
          <a:prstGeom prst="rect">
            <a:avLst/>
          </a:prstGeom>
        </p:spPr>
        <p:txBody>
          <a:bodyPr/>
          <a:lstStyle>
            <a:lvl1pPr>
              <a:spcBef>
                <a:spcPts val="1200"/>
              </a:spcBef>
              <a:spcAft>
                <a:spcPts val="1200"/>
              </a:spcAft>
              <a:defRPr sz="1400">
                <a:solidFill>
                  <a:schemeClr val="tx1"/>
                </a:solidFill>
                <a:latin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cs typeface="Arial" panose="020B0604020202020204" pitchFamily="34" charset="0"/>
              </a:defRPr>
            </a:lvl2pPr>
          </a:lstStyle>
          <a:p>
            <a:pPr lvl="0"/>
            <a:r>
              <a:rPr lang="en-US" altLang="zh-CN" smtClean="0"/>
              <a:t>Click to edit Master text styles</a:t>
            </a:r>
          </a:p>
          <a:p>
            <a:pPr lvl="1"/>
            <a:r>
              <a:rPr lang="en-US" altLang="zh-CN" smtClean="0"/>
              <a:t>Second level</a:t>
            </a:r>
          </a:p>
        </p:txBody>
      </p:sp>
      <p:sp>
        <p:nvSpPr>
          <p:cNvPr id="10" name="Picture Placeholder 4"/>
          <p:cNvSpPr>
            <a:spLocks noGrp="1"/>
          </p:cNvSpPr>
          <p:nvPr>
            <p:ph type="pic" sz="quarter" idx="11"/>
          </p:nvPr>
        </p:nvSpPr>
        <p:spPr>
          <a:xfrm>
            <a:off x="381771" y="1209964"/>
            <a:ext cx="4443059" cy="5200072"/>
          </a:xfrm>
          <a:prstGeom prst="rect">
            <a:avLst/>
          </a:prstGeom>
          <a:noFill/>
          <a:ln w="88900" cap="flat" cmpd="sng">
            <a:solidFill>
              <a:srgbClr val="FFFFFF"/>
            </a:solidFill>
            <a:miter lim="800000"/>
          </a:ln>
          <a:effectLst>
            <a:outerShdw blurRad="114300" sx="103000" sy="103000" algn="ctr" rotWithShape="0">
              <a:prstClr val="black">
                <a:alpha val="13000"/>
              </a:prstClr>
            </a:outerShdw>
          </a:effectLst>
        </p:spPr>
        <p:txBody>
          <a:bodyPr vert="horz" lIns="91440" tIns="45720" rIns="91440" bIns="45720" rtlCol="0">
            <a:noAutofit/>
          </a:bodyPr>
          <a:lstStyle>
            <a:lvl1pPr>
              <a:defRPr lang="en-US" sz="1400">
                <a:latin typeface="Arial" panose="020B0604020202020204" pitchFamily="34" charset="0"/>
                <a:cs typeface="Arial" panose="020B0604020202020204" pitchFamily="34" charset="0"/>
              </a:defRPr>
            </a:lvl1pPr>
          </a:lstStyle>
          <a:p>
            <a:pPr lvl="0"/>
            <a:r>
              <a:rPr lang="en-US" altLang="zh-CN" smtClean="0"/>
              <a:t>Drag picture to placeholder or click icon to add</a:t>
            </a:r>
            <a:endParaRPr lang="en-US"/>
          </a:p>
        </p:txBody>
      </p:sp>
      <p:sp>
        <p:nvSpPr>
          <p:cNvPr id="12" name="heading"/>
          <p:cNvSpPr>
            <a:spLocks noGrp="1"/>
          </p:cNvSpPr>
          <p:nvPr>
            <p:ph type="body" sz="quarter" idx="12" hasCustomPrompt="1"/>
          </p:nvPr>
        </p:nvSpPr>
        <p:spPr>
          <a:xfrm>
            <a:off x="152400" y="76200"/>
            <a:ext cx="11887200" cy="762000"/>
          </a:xfrm>
          <a:prstGeom prst="rect">
            <a:avLst/>
          </a:prstGeom>
        </p:spPr>
        <p:txBody>
          <a:bodyPr vert="horz" lIns="91440" tIns="45720" rIns="91440" bIns="45720" rtlCol="0" anchor="ctr">
            <a:noAutofit/>
          </a:bodyPr>
          <a:lstStyle>
            <a:lvl1pPr>
              <a:defRPr lang="en-US" sz="2800" b="0" dirty="0" smtClean="0">
                <a:solidFill>
                  <a:srgbClr val="DBB33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spcBef>
                <a:spcPts val="0"/>
              </a:spcBef>
              <a:spcAft>
                <a:spcPts val="0"/>
              </a:spcAft>
            </a:pPr>
            <a:r>
              <a:rPr lang="en-US" dirty="0" smtClean="0"/>
              <a:t>Click to edit Master Slide Heading</a:t>
            </a:r>
          </a:p>
        </p:txBody>
      </p:sp>
    </p:spTree>
    <p:custDataLst>
      <p:tags r:id="rId1"/>
    </p:custDataLst>
    <p:extLst>
      <p:ext uri="{BB962C8B-B14F-4D97-AF65-F5344CB8AC3E}">
        <p14:creationId xmlns:p14="http://schemas.microsoft.com/office/powerpoint/2010/main" val="9169580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Content Subheading">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ontent"/>
          <p:cNvSpPr>
            <a:spLocks noGrp="1"/>
          </p:cNvSpPr>
          <p:nvPr>
            <p:ph idx="1"/>
          </p:nvPr>
        </p:nvSpPr>
        <p:spPr>
          <a:xfrm>
            <a:off x="5302102" y="1485900"/>
            <a:ext cx="6585097" cy="4991100"/>
          </a:xfrm>
          <a:prstGeom prst="rect">
            <a:avLst/>
          </a:prstGeom>
        </p:spPr>
        <p:txBody>
          <a:bodyPr/>
          <a:lstStyle>
            <a:lvl1pPr>
              <a:spcBef>
                <a:spcPts val="1200"/>
              </a:spcBef>
              <a:spcAft>
                <a:spcPts val="1200"/>
              </a:spcAft>
              <a:defRPr sz="1400">
                <a:solidFill>
                  <a:schemeClr val="tx1"/>
                </a:solidFill>
                <a:latin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cs typeface="Arial" panose="020B0604020202020204" pitchFamily="34" charset="0"/>
              </a:defRPr>
            </a:lvl2pPr>
          </a:lstStyle>
          <a:p>
            <a:pPr lvl="0"/>
            <a:r>
              <a:rPr lang="en-US" altLang="zh-CN" smtClean="0"/>
              <a:t>Click to edit Master text styles</a:t>
            </a:r>
          </a:p>
          <a:p>
            <a:pPr lvl="1"/>
            <a:r>
              <a:rPr lang="en-US" altLang="zh-CN" smtClean="0"/>
              <a:t>Second level</a:t>
            </a:r>
          </a:p>
        </p:txBody>
      </p:sp>
      <p:sp>
        <p:nvSpPr>
          <p:cNvPr id="10" name="Picture Placeholder 4"/>
          <p:cNvSpPr>
            <a:spLocks noGrp="1"/>
          </p:cNvSpPr>
          <p:nvPr>
            <p:ph type="pic" sz="quarter" idx="11"/>
          </p:nvPr>
        </p:nvSpPr>
        <p:spPr>
          <a:xfrm>
            <a:off x="394086" y="1535723"/>
            <a:ext cx="4455373" cy="4895097"/>
          </a:xfrm>
          <a:prstGeom prst="rect">
            <a:avLst/>
          </a:prstGeom>
          <a:noFill/>
          <a:ln w="88900" cap="flat" cmpd="sng">
            <a:solidFill>
              <a:srgbClr val="FFFFFF"/>
            </a:solidFill>
            <a:miter lim="800000"/>
          </a:ln>
          <a:effectLst>
            <a:outerShdw blurRad="114300" sx="103000" sy="103000" algn="ctr" rotWithShape="0">
              <a:prstClr val="black">
                <a:alpha val="13000"/>
              </a:prstClr>
            </a:outerShdw>
          </a:effectLst>
        </p:spPr>
        <p:txBody>
          <a:bodyPr vert="horz" lIns="91440" tIns="45720" rIns="91440" bIns="45720" rtlCol="0">
            <a:noAutofit/>
          </a:bodyPr>
          <a:lstStyle>
            <a:lvl1pPr>
              <a:defRPr lang="en-US" sz="1400">
                <a:latin typeface="Arial" panose="020B0604020202020204" pitchFamily="34" charset="0"/>
                <a:cs typeface="Arial" panose="020B0604020202020204" pitchFamily="34" charset="0"/>
              </a:defRPr>
            </a:lvl1pPr>
          </a:lstStyle>
          <a:p>
            <a:pPr lvl="0"/>
            <a:r>
              <a:rPr lang="en-US" altLang="zh-CN" smtClean="0"/>
              <a:t>Drag picture to placeholder or click icon to add</a:t>
            </a:r>
            <a:endParaRPr lang="en-US"/>
          </a:p>
        </p:txBody>
      </p:sp>
      <p:sp>
        <p:nvSpPr>
          <p:cNvPr id="12" name="heading"/>
          <p:cNvSpPr>
            <a:spLocks noGrp="1"/>
          </p:cNvSpPr>
          <p:nvPr>
            <p:ph type="body" sz="quarter" idx="12" hasCustomPrompt="1"/>
          </p:nvPr>
        </p:nvSpPr>
        <p:spPr>
          <a:xfrm>
            <a:off x="152400" y="76200"/>
            <a:ext cx="11887200" cy="762000"/>
          </a:xfrm>
          <a:prstGeom prst="rect">
            <a:avLst/>
          </a:prstGeom>
        </p:spPr>
        <p:txBody>
          <a:bodyPr vert="horz" lIns="91440" tIns="45720" rIns="91440" bIns="45720" rtlCol="0" anchor="ctr">
            <a:noAutofit/>
          </a:bodyPr>
          <a:lstStyle>
            <a:lvl1pPr algn="l">
              <a:defRPr lang="en-US" sz="2800" b="0" dirty="0" smtClean="0">
                <a:solidFill>
                  <a:srgbClr val="DBB33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spcBef>
                <a:spcPts val="0"/>
              </a:spcBef>
              <a:spcAft>
                <a:spcPts val="0"/>
              </a:spcAft>
            </a:pPr>
            <a:r>
              <a:rPr lang="en-US" dirty="0" smtClean="0"/>
              <a:t>Click to edit Master Slide Heading</a:t>
            </a:r>
          </a:p>
        </p:txBody>
      </p:sp>
      <p:sp>
        <p:nvSpPr>
          <p:cNvPr id="13" name="Content Placeholder 3"/>
          <p:cNvSpPr>
            <a:spLocks noGrp="1"/>
          </p:cNvSpPr>
          <p:nvPr>
            <p:ph sz="quarter" idx="13" hasCustomPrompt="1"/>
          </p:nvPr>
        </p:nvSpPr>
        <p:spPr>
          <a:xfrm>
            <a:off x="152400" y="920261"/>
            <a:ext cx="11887200" cy="381000"/>
          </a:xfrm>
          <a:prstGeom prst="rect">
            <a:avLst/>
          </a:prstGeom>
        </p:spPr>
        <p:txBody>
          <a:bodyPr vert="horz" lIns="91440" tIns="45720" rIns="91440" bIns="45720" rtlCol="0">
            <a:noAutofit/>
          </a:bodyPr>
          <a:lstStyle>
            <a:lvl1pPr algn="r">
              <a:defRPr lang="en-US" sz="2000" b="0" baseline="0" dirty="0" smtClean="0">
                <a:solidFill>
                  <a:srgbClr val="54BDA3"/>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Click to edit master slide subheading</a:t>
            </a:r>
          </a:p>
        </p:txBody>
      </p:sp>
    </p:spTree>
    <p:custDataLst>
      <p:tags r:id="rId1"/>
    </p:custDataLst>
    <p:extLst>
      <p:ext uri="{BB962C8B-B14F-4D97-AF65-F5344CB8AC3E}">
        <p14:creationId xmlns:p14="http://schemas.microsoft.com/office/powerpoint/2010/main" val="1000984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tags" Target="../tags/tag2.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ustDataLst>
      <p:tags r:id="rId22"/>
    </p:custDataLst>
    <p:extLst>
      <p:ext uri="{BB962C8B-B14F-4D97-AF65-F5344CB8AC3E}">
        <p14:creationId xmlns:p14="http://schemas.microsoft.com/office/powerpoint/2010/main" val="1224614605"/>
      </p:ext>
    </p:extLst>
  </p:cSld>
  <p:clrMap bg1="lt1" tx1="dk1" bg2="lt2" tx2="dk2" accent1="accent1" accent2="accent2" accent3="accent3" accent4="accent4" accent5="accent5" accent6="accent6" hlink="hlink" folHlink="folHlink"/>
  <p:sldLayoutIdLst>
    <p:sldLayoutId id="2147483687" r:id="rId1"/>
    <p:sldLayoutId id="2147483715" r:id="rId2"/>
    <p:sldLayoutId id="2147483708" r:id="rId3"/>
    <p:sldLayoutId id="2147483664" r:id="rId4"/>
    <p:sldLayoutId id="2147483703" r:id="rId5"/>
    <p:sldLayoutId id="2147483689" r:id="rId6"/>
    <p:sldLayoutId id="2147483709" r:id="rId7"/>
    <p:sldLayoutId id="2147483663" r:id="rId8"/>
    <p:sldLayoutId id="2147483710" r:id="rId9"/>
    <p:sldLayoutId id="2147483699" r:id="rId10"/>
    <p:sldLayoutId id="2147483712" r:id="rId11"/>
    <p:sldLayoutId id="2147483713" r:id="rId12"/>
    <p:sldLayoutId id="2147483682" r:id="rId13"/>
    <p:sldLayoutId id="2147483683" r:id="rId14"/>
    <p:sldLayoutId id="2147483659" r:id="rId15"/>
    <p:sldLayoutId id="2147483695" r:id="rId16"/>
    <p:sldLayoutId id="2147483714" r:id="rId17"/>
    <p:sldLayoutId id="2147483700" r:id="rId18"/>
    <p:sldLayoutId id="2147483706" r:id="rId19"/>
    <p:sldLayoutId id="2147483717" r:id="rId20"/>
  </p:sldLayoutIdLst>
  <p:timing>
    <p:tnLst>
      <p:par>
        <p:cTn id="1" dur="indefinite" restart="never" nodeType="tmRoot"/>
      </p:par>
    </p:tnLst>
  </p:timing>
  <p:txStyles>
    <p:titleStyle>
      <a:lvl1pPr algn="ctr" defTabSz="914400" rtl="0" eaLnBrk="1" latinLnBrk="0" hangingPunct="1">
        <a:lnSpc>
          <a:spcPct val="100000"/>
        </a:lnSpc>
        <a:spcBef>
          <a:spcPct val="0"/>
        </a:spcBef>
        <a:buNone/>
        <a:defRPr sz="2800" b="1" kern="1200">
          <a:solidFill>
            <a:schemeClr val="tx1"/>
          </a:solidFill>
          <a:effectLst>
            <a:outerShdw blurRad="38100" dist="38100" dir="2700000" algn="tl">
              <a:srgbClr val="000000">
                <a:alpha val="43137"/>
              </a:srgbClr>
            </a:outerShdw>
          </a:effectLst>
          <a:latin typeface="+mj-lt"/>
          <a:ea typeface="Open Sans" panose="020B0606030504020204" pitchFamily="34" charset="0"/>
          <a:cs typeface="Arial" panose="020B0604020202020204" pitchFamily="34" charset="0"/>
        </a:defRPr>
      </a:lvl1pPr>
    </p:titleStyle>
    <p:bodyStyle>
      <a:lvl1pPr marL="0" indent="0" algn="l" defTabSz="914400" rtl="0" eaLnBrk="1" latinLnBrk="0" hangingPunct="1">
        <a:spcBef>
          <a:spcPts val="1200"/>
        </a:spcBef>
        <a:spcAft>
          <a:spcPts val="1200"/>
        </a:spcAft>
        <a:buFont typeface="Arial" pitchFamily="34" charset="0"/>
        <a:buNone/>
        <a:defRPr sz="1800" kern="1200">
          <a:solidFill>
            <a:schemeClr val="tx1"/>
          </a:solidFill>
          <a:latin typeface="+mj-lt"/>
          <a:ea typeface="Open Sans" panose="020B0606030504020204" pitchFamily="34" charset="0"/>
          <a:cs typeface="Arial" panose="020B0604020202020204" pitchFamily="34" charset="0"/>
        </a:defRPr>
      </a:lvl1pPr>
      <a:lvl2pPr marL="285750" indent="-285750" algn="l" defTabSz="914400" rtl="0" eaLnBrk="1" latinLnBrk="0" hangingPunct="1">
        <a:spcBef>
          <a:spcPts val="1200"/>
        </a:spcBef>
        <a:spcAft>
          <a:spcPts val="1200"/>
        </a:spcAft>
        <a:buFont typeface="Wingdings" pitchFamily="2" charset="2"/>
        <a:buChar char="§"/>
        <a:defRPr sz="1800" kern="1200">
          <a:solidFill>
            <a:schemeClr val="tx1"/>
          </a:solidFill>
          <a:latin typeface="+mj-lt"/>
          <a:ea typeface="Open Sans" panose="020B0606030504020204" pitchFamily="34" charset="0"/>
          <a:cs typeface="Arial" panose="020B0604020202020204" pitchFamily="34" charset="0"/>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080" userDrawn="1">
          <p15:clr>
            <a:srgbClr val="F26B43"/>
          </p15:clr>
        </p15:guide>
        <p15:guide id="2" pos="3840" userDrawn="1">
          <p15:clr>
            <a:srgbClr val="F26B43"/>
          </p15:clr>
        </p15:guide>
        <p15:guide id="3" pos="192" userDrawn="1">
          <p15:clr>
            <a:srgbClr val="F26B43"/>
          </p15:clr>
        </p15:guide>
        <p15:guide id="4" pos="7488" userDrawn="1">
          <p15:clr>
            <a:srgbClr val="F26B43"/>
          </p15:clr>
        </p15:guide>
        <p15:guide id="5" orient="horz" pos="432" userDrawn="1">
          <p15:clr>
            <a:srgbClr val="F26B43"/>
          </p15:clr>
        </p15:guide>
        <p15:guide id="6" orient="horz" pos="720" userDrawn="1">
          <p15:clr>
            <a:srgbClr val="F26B43"/>
          </p15:clr>
        </p15:guide>
        <p15:guide id="7" orient="horz" pos="936" userDrawn="1">
          <p15:clr>
            <a:srgbClr val="F26B43"/>
          </p15:clr>
        </p15:guide>
        <p15:guide id="8" orient="horz" pos="2160" userDrawn="1">
          <p15:clr>
            <a:srgbClr val="F26B43"/>
          </p15:clr>
        </p15:guide>
        <p15:guide id="9" orient="horz" pos="288" userDrawn="1">
          <p15:clr>
            <a:srgbClr val="F26B43"/>
          </p15:clr>
        </p15:guide>
        <p15:guide id="10" orient="horz" pos="528" userDrawn="1">
          <p15:clr>
            <a:srgbClr val="F26B43"/>
          </p15:clr>
        </p15:guide>
        <p15:guide id="11" orient="horz" pos="6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hyperlink" Target="http://www.m-w.com/dictionary/close" TargetMode="External"/><Relationship Id="rId4" Type="http://schemas.openxmlformats.org/officeDocument/2006/relationships/hyperlink" Target="http://www.m-w.com/dictionary/obstruct" TargetMode="External"/><Relationship Id="rId5" Type="http://schemas.openxmlformats.org/officeDocument/2006/relationships/hyperlink" Target="http://www.m-w.com/dictionary/conceal" TargetMode="External"/><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Kenneth J. Malmberg, PhD</a:t>
            </a:r>
            <a:endParaRPr lang="en-US" dirty="0"/>
          </a:p>
        </p:txBody>
      </p:sp>
      <p:sp>
        <p:nvSpPr>
          <p:cNvPr id="3" name="Text Placeholder 2"/>
          <p:cNvSpPr>
            <a:spLocks noGrp="1"/>
          </p:cNvSpPr>
          <p:nvPr>
            <p:ph type="body" sz="quarter" idx="11"/>
          </p:nvPr>
        </p:nvSpPr>
        <p:spPr/>
        <p:txBody>
          <a:bodyPr/>
          <a:lstStyle/>
          <a:p>
            <a:r>
              <a:rPr lang="en-US" dirty="0" smtClean="0"/>
              <a:t>COGNITIVE PSYCHOLOGY</a:t>
            </a:r>
            <a:endParaRPr lang="en-US" dirty="0"/>
          </a:p>
        </p:txBody>
      </p:sp>
    </p:spTree>
    <p:extLst>
      <p:ext uri="{BB962C8B-B14F-4D97-AF65-F5344CB8AC3E}">
        <p14:creationId xmlns:p14="http://schemas.microsoft.com/office/powerpoint/2010/main" val="1943288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Perceptual Ambiguity Example</a:t>
            </a:r>
            <a:endParaRPr lang="en-US" dirty="0"/>
          </a:p>
        </p:txBody>
      </p:sp>
      <p:sp>
        <p:nvSpPr>
          <p:cNvPr id="17" name="object 3"/>
          <p:cNvSpPr/>
          <p:nvPr/>
        </p:nvSpPr>
        <p:spPr>
          <a:xfrm>
            <a:off x="7409329" y="1597631"/>
            <a:ext cx="3439922" cy="4114800"/>
          </a:xfrm>
          <a:prstGeom prst="rect">
            <a:avLst/>
          </a:prstGeom>
          <a:blipFill>
            <a:blip r:embed="rId3" cstate="print"/>
            <a:stretch>
              <a:fillRect/>
            </a:stretch>
          </a:blipFill>
        </p:spPr>
        <p:txBody>
          <a:bodyPr wrap="square" lIns="0" tIns="0" rIns="0" bIns="0" rtlCol="0"/>
          <a:lstStyle/>
          <a:p>
            <a:endParaRPr/>
          </a:p>
        </p:txBody>
      </p:sp>
      <p:sp>
        <p:nvSpPr>
          <p:cNvPr id="19" name="Rectangle 18"/>
          <p:cNvSpPr/>
          <p:nvPr/>
        </p:nvSpPr>
        <p:spPr>
          <a:xfrm>
            <a:off x="1354532" y="1597631"/>
            <a:ext cx="4360468" cy="4114801"/>
          </a:xfrm>
          <a:prstGeom prst="rect">
            <a:avLst/>
          </a:prstGeom>
          <a:solidFill>
            <a:schemeClr val="bg1"/>
          </a:solidFill>
          <a:ln>
            <a:noFill/>
          </a:ln>
          <a:effectLst>
            <a:outerShdw blurRad="63500" sx="102000" sy="102000" algn="ctr" rotWithShape="0">
              <a:srgbClr val="000000">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pPr marL="12700" marR="5080">
              <a:spcBef>
                <a:spcPts val="100"/>
              </a:spcBef>
            </a:pPr>
            <a:r>
              <a:rPr lang="en-US" sz="2000" dirty="0">
                <a:solidFill>
                  <a:schemeClr val="tx1"/>
                </a:solidFill>
                <a:latin typeface="Arial" charset="0"/>
                <a:ea typeface="Arial" charset="0"/>
                <a:cs typeface="Arial" charset="0"/>
              </a:rPr>
              <a:t>Why does something that is so easy, like looking at a scene and seeing what is out there, become so complicated when we look at the mechanisms involved?</a:t>
            </a:r>
          </a:p>
          <a:p>
            <a:pPr marL="12700" marR="5080">
              <a:spcBef>
                <a:spcPts val="100"/>
              </a:spcBef>
            </a:pPr>
            <a:endParaRPr lang="en-US" sz="2000" dirty="0">
              <a:solidFill>
                <a:schemeClr val="tx1"/>
              </a:solidFill>
              <a:latin typeface="Arial" charset="0"/>
              <a:ea typeface="Arial" charset="0"/>
              <a:cs typeface="Arial" charset="0"/>
            </a:endParaRPr>
          </a:p>
          <a:p>
            <a:pPr marL="12700" marR="5080">
              <a:spcBef>
                <a:spcPts val="100"/>
              </a:spcBef>
            </a:pPr>
            <a:r>
              <a:rPr lang="en-US" sz="2000" dirty="0">
                <a:solidFill>
                  <a:schemeClr val="tx1"/>
                </a:solidFill>
                <a:latin typeface="Arial" charset="0"/>
                <a:ea typeface="Arial" charset="0"/>
                <a:cs typeface="Arial" charset="0"/>
              </a:rPr>
              <a:t>What we perceive is influenced by both the sensations that we receive from the environment and the knowledge that we have about the world</a:t>
            </a:r>
            <a:r>
              <a:rPr lang="en-US" sz="2000" dirty="0" smtClean="0">
                <a:solidFill>
                  <a:schemeClr val="tx1"/>
                </a:solidFill>
                <a:latin typeface="Arial" charset="0"/>
                <a:ea typeface="Arial" charset="0"/>
                <a:cs typeface="Arial" charset="0"/>
              </a:rPr>
              <a:t>.</a:t>
            </a:r>
            <a:endParaRPr lang="en-US" sz="20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361687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What do you see?</a:t>
            </a:r>
            <a:endParaRPr lang="en-US" dirty="0"/>
          </a:p>
        </p:txBody>
      </p:sp>
      <p:grpSp>
        <p:nvGrpSpPr>
          <p:cNvPr id="2" name="Group 1"/>
          <p:cNvGrpSpPr/>
          <p:nvPr/>
        </p:nvGrpSpPr>
        <p:grpSpPr>
          <a:xfrm>
            <a:off x="4495800" y="1528041"/>
            <a:ext cx="3200400" cy="4496053"/>
            <a:chOff x="2971800" y="2057400"/>
            <a:chExt cx="3200400" cy="4496053"/>
          </a:xfrm>
        </p:grpSpPr>
        <p:sp>
          <p:nvSpPr>
            <p:cNvPr id="5" name="object 3"/>
            <p:cNvSpPr/>
            <p:nvPr/>
          </p:nvSpPr>
          <p:spPr>
            <a:xfrm>
              <a:off x="2971800" y="2057400"/>
              <a:ext cx="3200400" cy="4495800"/>
            </a:xfrm>
            <a:custGeom>
              <a:avLst/>
              <a:gdLst/>
              <a:ahLst/>
              <a:cxnLst/>
              <a:rect l="l" t="t" r="r" b="b"/>
              <a:pathLst>
                <a:path w="3200400" h="4495800">
                  <a:moveTo>
                    <a:pt x="0" y="4495800"/>
                  </a:moveTo>
                  <a:lnTo>
                    <a:pt x="3200400" y="4495800"/>
                  </a:lnTo>
                  <a:lnTo>
                    <a:pt x="3200400" y="0"/>
                  </a:lnTo>
                  <a:lnTo>
                    <a:pt x="0" y="0"/>
                  </a:lnTo>
                  <a:lnTo>
                    <a:pt x="0" y="4495800"/>
                  </a:lnTo>
                  <a:close/>
                </a:path>
              </a:pathLst>
            </a:custGeom>
            <a:ln w="9525">
              <a:solidFill>
                <a:srgbClr val="000000"/>
              </a:solidFill>
            </a:ln>
          </p:spPr>
          <p:txBody>
            <a:bodyPr wrap="square" lIns="0" tIns="0" rIns="0" bIns="0" rtlCol="0"/>
            <a:lstStyle/>
            <a:p>
              <a:endParaRPr/>
            </a:p>
          </p:txBody>
        </p:sp>
        <p:sp>
          <p:nvSpPr>
            <p:cNvPr id="6" name="object 4"/>
            <p:cNvSpPr/>
            <p:nvPr/>
          </p:nvSpPr>
          <p:spPr>
            <a:xfrm>
              <a:off x="2971800" y="2457069"/>
              <a:ext cx="1454785" cy="1198880"/>
            </a:xfrm>
            <a:custGeom>
              <a:avLst/>
              <a:gdLst/>
              <a:ahLst/>
              <a:cxnLst/>
              <a:rect l="l" t="t" r="r" b="b"/>
              <a:pathLst>
                <a:path w="1454785" h="1198879">
                  <a:moveTo>
                    <a:pt x="0" y="0"/>
                  </a:moveTo>
                  <a:lnTo>
                    <a:pt x="1454785" y="1198879"/>
                  </a:lnTo>
                </a:path>
              </a:pathLst>
            </a:custGeom>
            <a:ln w="34925">
              <a:solidFill>
                <a:srgbClr val="000000"/>
              </a:solidFill>
            </a:ln>
          </p:spPr>
          <p:txBody>
            <a:bodyPr wrap="square" lIns="0" tIns="0" rIns="0" bIns="0" rtlCol="0"/>
            <a:lstStyle/>
            <a:p>
              <a:endParaRPr/>
            </a:p>
          </p:txBody>
        </p:sp>
        <p:sp>
          <p:nvSpPr>
            <p:cNvPr id="7" name="object 5"/>
            <p:cNvSpPr/>
            <p:nvPr/>
          </p:nvSpPr>
          <p:spPr>
            <a:xfrm>
              <a:off x="4135628" y="3655948"/>
              <a:ext cx="291465" cy="2897505"/>
            </a:xfrm>
            <a:custGeom>
              <a:avLst/>
              <a:gdLst/>
              <a:ahLst/>
              <a:cxnLst/>
              <a:rect l="l" t="t" r="r" b="b"/>
              <a:pathLst>
                <a:path w="291464" h="2897504">
                  <a:moveTo>
                    <a:pt x="290957" y="0"/>
                  </a:moveTo>
                  <a:lnTo>
                    <a:pt x="0" y="2897251"/>
                  </a:lnTo>
                </a:path>
              </a:pathLst>
            </a:custGeom>
            <a:ln w="34925">
              <a:solidFill>
                <a:srgbClr val="000000"/>
              </a:solidFill>
            </a:ln>
          </p:spPr>
          <p:txBody>
            <a:bodyPr wrap="square" lIns="0" tIns="0" rIns="0" bIns="0" rtlCol="0"/>
            <a:lstStyle/>
            <a:p>
              <a:endParaRPr/>
            </a:p>
          </p:txBody>
        </p:sp>
        <p:sp>
          <p:nvSpPr>
            <p:cNvPr id="8" name="object 6"/>
            <p:cNvSpPr/>
            <p:nvPr/>
          </p:nvSpPr>
          <p:spPr>
            <a:xfrm>
              <a:off x="4717415" y="2457069"/>
              <a:ext cx="1454785" cy="1198880"/>
            </a:xfrm>
            <a:custGeom>
              <a:avLst/>
              <a:gdLst/>
              <a:ahLst/>
              <a:cxnLst/>
              <a:rect l="l" t="t" r="r" b="b"/>
              <a:pathLst>
                <a:path w="1454785" h="1198879">
                  <a:moveTo>
                    <a:pt x="1454785" y="0"/>
                  </a:moveTo>
                  <a:lnTo>
                    <a:pt x="0" y="1198879"/>
                  </a:lnTo>
                </a:path>
              </a:pathLst>
            </a:custGeom>
            <a:ln w="34925">
              <a:solidFill>
                <a:srgbClr val="000000"/>
              </a:solidFill>
            </a:ln>
          </p:spPr>
          <p:txBody>
            <a:bodyPr wrap="square" lIns="0" tIns="0" rIns="0" bIns="0" rtlCol="0"/>
            <a:lstStyle/>
            <a:p>
              <a:endParaRPr/>
            </a:p>
          </p:txBody>
        </p:sp>
        <p:sp>
          <p:nvSpPr>
            <p:cNvPr id="9" name="object 7"/>
            <p:cNvSpPr/>
            <p:nvPr/>
          </p:nvSpPr>
          <p:spPr>
            <a:xfrm>
              <a:off x="4717415" y="3655948"/>
              <a:ext cx="387985" cy="2897505"/>
            </a:xfrm>
            <a:custGeom>
              <a:avLst/>
              <a:gdLst/>
              <a:ahLst/>
              <a:cxnLst/>
              <a:rect l="l" t="t" r="r" b="b"/>
              <a:pathLst>
                <a:path w="387985" h="2897504">
                  <a:moveTo>
                    <a:pt x="0" y="0"/>
                  </a:moveTo>
                  <a:lnTo>
                    <a:pt x="387985" y="2897251"/>
                  </a:lnTo>
                </a:path>
              </a:pathLst>
            </a:custGeom>
            <a:ln w="34925">
              <a:solidFill>
                <a:srgbClr val="000000"/>
              </a:solidFill>
            </a:ln>
          </p:spPr>
          <p:txBody>
            <a:bodyPr wrap="square" lIns="0" tIns="0" rIns="0" bIns="0" rtlCol="0"/>
            <a:lstStyle/>
            <a:p>
              <a:endParaRPr/>
            </a:p>
          </p:txBody>
        </p:sp>
        <p:sp>
          <p:nvSpPr>
            <p:cNvPr id="10" name="object 8"/>
            <p:cNvSpPr/>
            <p:nvPr/>
          </p:nvSpPr>
          <p:spPr>
            <a:xfrm>
              <a:off x="2971800" y="2457069"/>
              <a:ext cx="3200400" cy="0"/>
            </a:xfrm>
            <a:custGeom>
              <a:avLst/>
              <a:gdLst/>
              <a:ahLst/>
              <a:cxnLst/>
              <a:rect l="l" t="t" r="r" b="b"/>
              <a:pathLst>
                <a:path w="3200400">
                  <a:moveTo>
                    <a:pt x="0" y="0"/>
                  </a:moveTo>
                  <a:lnTo>
                    <a:pt x="3200400" y="0"/>
                  </a:lnTo>
                </a:path>
              </a:pathLst>
            </a:custGeom>
            <a:ln w="34925">
              <a:solidFill>
                <a:srgbClr val="000000"/>
              </a:solidFill>
            </a:ln>
          </p:spPr>
          <p:txBody>
            <a:bodyPr wrap="square" lIns="0" tIns="0" rIns="0" bIns="0" rtlCol="0"/>
            <a:lstStyle/>
            <a:p>
              <a:endParaRPr/>
            </a:p>
          </p:txBody>
        </p:sp>
      </p:grpSp>
    </p:spTree>
    <p:extLst>
      <p:ext uri="{BB962C8B-B14F-4D97-AF65-F5344CB8AC3E}">
        <p14:creationId xmlns:p14="http://schemas.microsoft.com/office/powerpoint/2010/main" val="4247713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How about now?</a:t>
            </a:r>
            <a:endParaRPr lang="en-US" dirty="0"/>
          </a:p>
        </p:txBody>
      </p:sp>
      <p:sp>
        <p:nvSpPr>
          <p:cNvPr id="5" name="object 3"/>
          <p:cNvSpPr/>
          <p:nvPr/>
        </p:nvSpPr>
        <p:spPr>
          <a:xfrm>
            <a:off x="7525240" y="1597211"/>
            <a:ext cx="3427349" cy="4115221"/>
          </a:xfrm>
          <a:prstGeom prst="rect">
            <a:avLst/>
          </a:prstGeom>
          <a:blipFill>
            <a:blip r:embed="rId3" cstate="print"/>
            <a:stretch>
              <a:fillRect/>
            </a:stretch>
          </a:blipFill>
        </p:spPr>
        <p:txBody>
          <a:bodyPr wrap="square" lIns="0" tIns="0" rIns="0" bIns="0" rtlCol="0"/>
          <a:lstStyle/>
          <a:p>
            <a:endParaRPr/>
          </a:p>
        </p:txBody>
      </p:sp>
      <p:sp>
        <p:nvSpPr>
          <p:cNvPr id="8" name="Rectangle 7"/>
          <p:cNvSpPr/>
          <p:nvPr/>
        </p:nvSpPr>
        <p:spPr>
          <a:xfrm>
            <a:off x="1354532" y="1597631"/>
            <a:ext cx="4360468" cy="4114801"/>
          </a:xfrm>
          <a:prstGeom prst="rect">
            <a:avLst/>
          </a:prstGeom>
          <a:solidFill>
            <a:schemeClr val="bg1"/>
          </a:solidFill>
          <a:ln>
            <a:noFill/>
          </a:ln>
          <a:effectLst>
            <a:outerShdw blurRad="63500" sx="102000" sy="102000" algn="ctr" rotWithShape="0">
              <a:srgbClr val="000000">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pPr marL="12700" marR="5080">
              <a:spcBef>
                <a:spcPts val="100"/>
              </a:spcBef>
            </a:pPr>
            <a:r>
              <a:rPr lang="en-US" sz="2000" dirty="0">
                <a:solidFill>
                  <a:schemeClr val="tx1"/>
                </a:solidFill>
                <a:latin typeface="Arial" charset="0"/>
                <a:ea typeface="Arial" charset="0"/>
                <a:cs typeface="Arial" charset="0"/>
              </a:rPr>
              <a:t>Why does something that is so easy, like looking at a scene and seeing what is out there, become so complicated when we look at the mechanisms involved?</a:t>
            </a:r>
          </a:p>
          <a:p>
            <a:pPr marL="12700" marR="5080">
              <a:spcBef>
                <a:spcPts val="100"/>
              </a:spcBef>
            </a:pPr>
            <a:endParaRPr lang="en-US" sz="2000" dirty="0">
              <a:solidFill>
                <a:schemeClr val="tx1"/>
              </a:solidFill>
              <a:latin typeface="Arial" charset="0"/>
              <a:ea typeface="Arial" charset="0"/>
              <a:cs typeface="Arial" charset="0"/>
            </a:endParaRPr>
          </a:p>
          <a:p>
            <a:pPr marL="12700" marR="5080">
              <a:spcBef>
                <a:spcPts val="100"/>
              </a:spcBef>
            </a:pPr>
            <a:r>
              <a:rPr lang="en-US" sz="2000" dirty="0">
                <a:solidFill>
                  <a:schemeClr val="tx1"/>
                </a:solidFill>
                <a:latin typeface="Arial" charset="0"/>
                <a:ea typeface="Arial" charset="0"/>
                <a:cs typeface="Arial" charset="0"/>
              </a:rPr>
              <a:t>What we perceive is influenced by both the sensations that we receive from the environment and the knowledge that we have about the world</a:t>
            </a:r>
            <a:r>
              <a:rPr lang="en-US" sz="2000" dirty="0" smtClean="0">
                <a:solidFill>
                  <a:schemeClr val="tx1"/>
                </a:solidFill>
                <a:latin typeface="Arial" charset="0"/>
                <a:ea typeface="Arial" charset="0"/>
                <a:cs typeface="Arial" charset="0"/>
              </a:rPr>
              <a:t>.</a:t>
            </a:r>
            <a:endParaRPr lang="en-US" sz="20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599180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235450" y="1143186"/>
            <a:ext cx="3721099" cy="482413"/>
          </a:xfrm>
          <a:prstGeom prst="rect">
            <a:avLst/>
          </a:prstGeom>
          <a:solidFill>
            <a:srgbClr val="232F3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dirty="0">
                <a:solidFill>
                  <a:schemeClr val="bg1"/>
                </a:solidFill>
                <a:latin typeface="Arial" panose="020B0604020202020204" pitchFamily="34" charset="0"/>
                <a:cs typeface="Arial" panose="020B0604020202020204" pitchFamily="34" charset="0"/>
              </a:rPr>
              <a:t>Shepard’s Bikini-Martini Illusion</a:t>
            </a:r>
          </a:p>
        </p:txBody>
      </p:sp>
      <p:sp>
        <p:nvSpPr>
          <p:cNvPr id="3" name="Text Placeholder 2"/>
          <p:cNvSpPr>
            <a:spLocks noGrp="1"/>
          </p:cNvSpPr>
          <p:nvPr>
            <p:ph type="body" sz="quarter" idx="11"/>
          </p:nvPr>
        </p:nvSpPr>
        <p:spPr/>
        <p:txBody>
          <a:bodyPr/>
          <a:lstStyle/>
          <a:p>
            <a:r>
              <a:rPr lang="en-US" dirty="0" smtClean="0"/>
              <a:t>Ambiguity and Illusion</a:t>
            </a:r>
            <a:endParaRPr lang="en-US" dirty="0"/>
          </a:p>
        </p:txBody>
      </p:sp>
      <p:grpSp>
        <p:nvGrpSpPr>
          <p:cNvPr id="2" name="Group 1"/>
          <p:cNvGrpSpPr/>
          <p:nvPr/>
        </p:nvGrpSpPr>
        <p:grpSpPr>
          <a:xfrm>
            <a:off x="4495800" y="1942397"/>
            <a:ext cx="3200400" cy="4496053"/>
            <a:chOff x="2971800" y="2057400"/>
            <a:chExt cx="3200400" cy="4496053"/>
          </a:xfrm>
        </p:grpSpPr>
        <p:sp>
          <p:nvSpPr>
            <p:cNvPr id="5" name="object 3"/>
            <p:cNvSpPr/>
            <p:nvPr/>
          </p:nvSpPr>
          <p:spPr>
            <a:xfrm>
              <a:off x="2971800" y="2057400"/>
              <a:ext cx="3200400" cy="4495800"/>
            </a:xfrm>
            <a:custGeom>
              <a:avLst/>
              <a:gdLst/>
              <a:ahLst/>
              <a:cxnLst/>
              <a:rect l="l" t="t" r="r" b="b"/>
              <a:pathLst>
                <a:path w="3200400" h="4495800">
                  <a:moveTo>
                    <a:pt x="0" y="4495800"/>
                  </a:moveTo>
                  <a:lnTo>
                    <a:pt x="3200400" y="4495800"/>
                  </a:lnTo>
                  <a:lnTo>
                    <a:pt x="3200400" y="0"/>
                  </a:lnTo>
                  <a:lnTo>
                    <a:pt x="0" y="0"/>
                  </a:lnTo>
                  <a:lnTo>
                    <a:pt x="0" y="4495800"/>
                  </a:lnTo>
                  <a:close/>
                </a:path>
              </a:pathLst>
            </a:custGeom>
            <a:ln w="9525">
              <a:solidFill>
                <a:srgbClr val="000000"/>
              </a:solidFill>
            </a:ln>
          </p:spPr>
          <p:txBody>
            <a:bodyPr wrap="square" lIns="0" tIns="0" rIns="0" bIns="0" rtlCol="0"/>
            <a:lstStyle/>
            <a:p>
              <a:endParaRPr/>
            </a:p>
          </p:txBody>
        </p:sp>
        <p:sp>
          <p:nvSpPr>
            <p:cNvPr id="6" name="object 4"/>
            <p:cNvSpPr/>
            <p:nvPr/>
          </p:nvSpPr>
          <p:spPr>
            <a:xfrm>
              <a:off x="2971800" y="2457069"/>
              <a:ext cx="1454785" cy="1198880"/>
            </a:xfrm>
            <a:custGeom>
              <a:avLst/>
              <a:gdLst/>
              <a:ahLst/>
              <a:cxnLst/>
              <a:rect l="l" t="t" r="r" b="b"/>
              <a:pathLst>
                <a:path w="1454785" h="1198879">
                  <a:moveTo>
                    <a:pt x="0" y="0"/>
                  </a:moveTo>
                  <a:lnTo>
                    <a:pt x="1454785" y="1198879"/>
                  </a:lnTo>
                </a:path>
              </a:pathLst>
            </a:custGeom>
            <a:ln w="34925">
              <a:solidFill>
                <a:srgbClr val="000000"/>
              </a:solidFill>
            </a:ln>
          </p:spPr>
          <p:txBody>
            <a:bodyPr wrap="square" lIns="0" tIns="0" rIns="0" bIns="0" rtlCol="0"/>
            <a:lstStyle/>
            <a:p>
              <a:endParaRPr/>
            </a:p>
          </p:txBody>
        </p:sp>
        <p:sp>
          <p:nvSpPr>
            <p:cNvPr id="7" name="object 5"/>
            <p:cNvSpPr/>
            <p:nvPr/>
          </p:nvSpPr>
          <p:spPr>
            <a:xfrm>
              <a:off x="4135628" y="3655948"/>
              <a:ext cx="291465" cy="2897505"/>
            </a:xfrm>
            <a:custGeom>
              <a:avLst/>
              <a:gdLst/>
              <a:ahLst/>
              <a:cxnLst/>
              <a:rect l="l" t="t" r="r" b="b"/>
              <a:pathLst>
                <a:path w="291464" h="2897504">
                  <a:moveTo>
                    <a:pt x="290957" y="0"/>
                  </a:moveTo>
                  <a:lnTo>
                    <a:pt x="0" y="2897251"/>
                  </a:lnTo>
                </a:path>
              </a:pathLst>
            </a:custGeom>
            <a:ln w="34925">
              <a:solidFill>
                <a:srgbClr val="000000"/>
              </a:solidFill>
            </a:ln>
          </p:spPr>
          <p:txBody>
            <a:bodyPr wrap="square" lIns="0" tIns="0" rIns="0" bIns="0" rtlCol="0"/>
            <a:lstStyle/>
            <a:p>
              <a:endParaRPr/>
            </a:p>
          </p:txBody>
        </p:sp>
        <p:sp>
          <p:nvSpPr>
            <p:cNvPr id="8" name="object 6"/>
            <p:cNvSpPr/>
            <p:nvPr/>
          </p:nvSpPr>
          <p:spPr>
            <a:xfrm>
              <a:off x="4717415" y="2457069"/>
              <a:ext cx="1454785" cy="1198880"/>
            </a:xfrm>
            <a:custGeom>
              <a:avLst/>
              <a:gdLst/>
              <a:ahLst/>
              <a:cxnLst/>
              <a:rect l="l" t="t" r="r" b="b"/>
              <a:pathLst>
                <a:path w="1454785" h="1198879">
                  <a:moveTo>
                    <a:pt x="1454785" y="0"/>
                  </a:moveTo>
                  <a:lnTo>
                    <a:pt x="0" y="1198879"/>
                  </a:lnTo>
                </a:path>
              </a:pathLst>
            </a:custGeom>
            <a:ln w="34925">
              <a:solidFill>
                <a:srgbClr val="000000"/>
              </a:solidFill>
            </a:ln>
          </p:spPr>
          <p:txBody>
            <a:bodyPr wrap="square" lIns="0" tIns="0" rIns="0" bIns="0" rtlCol="0"/>
            <a:lstStyle/>
            <a:p>
              <a:endParaRPr/>
            </a:p>
          </p:txBody>
        </p:sp>
        <p:sp>
          <p:nvSpPr>
            <p:cNvPr id="9" name="object 7"/>
            <p:cNvSpPr/>
            <p:nvPr/>
          </p:nvSpPr>
          <p:spPr>
            <a:xfrm>
              <a:off x="4717415" y="3655948"/>
              <a:ext cx="387985" cy="2897505"/>
            </a:xfrm>
            <a:custGeom>
              <a:avLst/>
              <a:gdLst/>
              <a:ahLst/>
              <a:cxnLst/>
              <a:rect l="l" t="t" r="r" b="b"/>
              <a:pathLst>
                <a:path w="387985" h="2897504">
                  <a:moveTo>
                    <a:pt x="0" y="0"/>
                  </a:moveTo>
                  <a:lnTo>
                    <a:pt x="387985" y="2897251"/>
                  </a:lnTo>
                </a:path>
              </a:pathLst>
            </a:custGeom>
            <a:ln w="34925">
              <a:solidFill>
                <a:srgbClr val="000000"/>
              </a:solidFill>
            </a:ln>
          </p:spPr>
          <p:txBody>
            <a:bodyPr wrap="square" lIns="0" tIns="0" rIns="0" bIns="0" rtlCol="0"/>
            <a:lstStyle/>
            <a:p>
              <a:endParaRPr/>
            </a:p>
          </p:txBody>
        </p:sp>
        <p:sp>
          <p:nvSpPr>
            <p:cNvPr id="10" name="object 8"/>
            <p:cNvSpPr/>
            <p:nvPr/>
          </p:nvSpPr>
          <p:spPr>
            <a:xfrm>
              <a:off x="2971800" y="2457069"/>
              <a:ext cx="3200400" cy="0"/>
            </a:xfrm>
            <a:custGeom>
              <a:avLst/>
              <a:gdLst/>
              <a:ahLst/>
              <a:cxnLst/>
              <a:rect l="l" t="t" r="r" b="b"/>
              <a:pathLst>
                <a:path w="3200400">
                  <a:moveTo>
                    <a:pt x="0" y="0"/>
                  </a:moveTo>
                  <a:lnTo>
                    <a:pt x="3200400" y="0"/>
                  </a:lnTo>
                </a:path>
              </a:pathLst>
            </a:custGeom>
            <a:ln w="34925">
              <a:solidFill>
                <a:srgbClr val="000000"/>
              </a:solidFill>
            </a:ln>
          </p:spPr>
          <p:txBody>
            <a:bodyPr wrap="square" lIns="0" tIns="0" rIns="0" bIns="0" rtlCol="0"/>
            <a:lstStyle/>
            <a:p>
              <a:endParaRPr/>
            </a:p>
          </p:txBody>
        </p:sp>
      </p:grpSp>
    </p:spTree>
    <p:extLst>
      <p:ext uri="{BB962C8B-B14F-4D97-AF65-F5344CB8AC3E}">
        <p14:creationId xmlns:p14="http://schemas.microsoft.com/office/powerpoint/2010/main" val="160260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Knowledge Informs Perception</a:t>
            </a:r>
            <a:endParaRPr lang="en-US" dirty="0"/>
          </a:p>
        </p:txBody>
      </p:sp>
      <p:grpSp>
        <p:nvGrpSpPr>
          <p:cNvPr id="2" name="Group 1"/>
          <p:cNvGrpSpPr/>
          <p:nvPr/>
        </p:nvGrpSpPr>
        <p:grpSpPr>
          <a:xfrm>
            <a:off x="7492285" y="1407004"/>
            <a:ext cx="3200400" cy="4496053"/>
            <a:chOff x="2971800" y="2057400"/>
            <a:chExt cx="3200400" cy="4496053"/>
          </a:xfrm>
        </p:grpSpPr>
        <p:sp>
          <p:nvSpPr>
            <p:cNvPr id="5" name="object 3"/>
            <p:cNvSpPr/>
            <p:nvPr/>
          </p:nvSpPr>
          <p:spPr>
            <a:xfrm>
              <a:off x="2971800" y="2057400"/>
              <a:ext cx="3200400" cy="4495800"/>
            </a:xfrm>
            <a:custGeom>
              <a:avLst/>
              <a:gdLst/>
              <a:ahLst/>
              <a:cxnLst/>
              <a:rect l="l" t="t" r="r" b="b"/>
              <a:pathLst>
                <a:path w="3200400" h="4495800">
                  <a:moveTo>
                    <a:pt x="0" y="4495800"/>
                  </a:moveTo>
                  <a:lnTo>
                    <a:pt x="3200400" y="4495800"/>
                  </a:lnTo>
                  <a:lnTo>
                    <a:pt x="3200400" y="0"/>
                  </a:lnTo>
                  <a:lnTo>
                    <a:pt x="0" y="0"/>
                  </a:lnTo>
                  <a:lnTo>
                    <a:pt x="0" y="4495800"/>
                  </a:lnTo>
                  <a:close/>
                </a:path>
              </a:pathLst>
            </a:custGeom>
            <a:ln w="9525">
              <a:solidFill>
                <a:srgbClr val="000000"/>
              </a:solidFill>
            </a:ln>
          </p:spPr>
          <p:txBody>
            <a:bodyPr wrap="square" lIns="0" tIns="0" rIns="0" bIns="0" rtlCol="0"/>
            <a:lstStyle/>
            <a:p>
              <a:endParaRPr/>
            </a:p>
          </p:txBody>
        </p:sp>
        <p:sp>
          <p:nvSpPr>
            <p:cNvPr id="6" name="object 4"/>
            <p:cNvSpPr/>
            <p:nvPr/>
          </p:nvSpPr>
          <p:spPr>
            <a:xfrm>
              <a:off x="2971800" y="2457069"/>
              <a:ext cx="1454785" cy="1198880"/>
            </a:xfrm>
            <a:custGeom>
              <a:avLst/>
              <a:gdLst/>
              <a:ahLst/>
              <a:cxnLst/>
              <a:rect l="l" t="t" r="r" b="b"/>
              <a:pathLst>
                <a:path w="1454785" h="1198879">
                  <a:moveTo>
                    <a:pt x="0" y="0"/>
                  </a:moveTo>
                  <a:lnTo>
                    <a:pt x="1454785" y="1198879"/>
                  </a:lnTo>
                </a:path>
              </a:pathLst>
            </a:custGeom>
            <a:ln w="34925">
              <a:solidFill>
                <a:srgbClr val="000000"/>
              </a:solidFill>
            </a:ln>
          </p:spPr>
          <p:txBody>
            <a:bodyPr wrap="square" lIns="0" tIns="0" rIns="0" bIns="0" rtlCol="0"/>
            <a:lstStyle/>
            <a:p>
              <a:endParaRPr/>
            </a:p>
          </p:txBody>
        </p:sp>
        <p:sp>
          <p:nvSpPr>
            <p:cNvPr id="7" name="object 5"/>
            <p:cNvSpPr/>
            <p:nvPr/>
          </p:nvSpPr>
          <p:spPr>
            <a:xfrm>
              <a:off x="4135628" y="3655948"/>
              <a:ext cx="291465" cy="2897505"/>
            </a:xfrm>
            <a:custGeom>
              <a:avLst/>
              <a:gdLst/>
              <a:ahLst/>
              <a:cxnLst/>
              <a:rect l="l" t="t" r="r" b="b"/>
              <a:pathLst>
                <a:path w="291464" h="2897504">
                  <a:moveTo>
                    <a:pt x="290957" y="0"/>
                  </a:moveTo>
                  <a:lnTo>
                    <a:pt x="0" y="2897251"/>
                  </a:lnTo>
                </a:path>
              </a:pathLst>
            </a:custGeom>
            <a:ln w="34925">
              <a:solidFill>
                <a:srgbClr val="000000"/>
              </a:solidFill>
            </a:ln>
          </p:spPr>
          <p:txBody>
            <a:bodyPr wrap="square" lIns="0" tIns="0" rIns="0" bIns="0" rtlCol="0"/>
            <a:lstStyle/>
            <a:p>
              <a:endParaRPr/>
            </a:p>
          </p:txBody>
        </p:sp>
        <p:sp>
          <p:nvSpPr>
            <p:cNvPr id="8" name="object 6"/>
            <p:cNvSpPr/>
            <p:nvPr/>
          </p:nvSpPr>
          <p:spPr>
            <a:xfrm>
              <a:off x="4717415" y="2457069"/>
              <a:ext cx="1454785" cy="1198880"/>
            </a:xfrm>
            <a:custGeom>
              <a:avLst/>
              <a:gdLst/>
              <a:ahLst/>
              <a:cxnLst/>
              <a:rect l="l" t="t" r="r" b="b"/>
              <a:pathLst>
                <a:path w="1454785" h="1198879">
                  <a:moveTo>
                    <a:pt x="1454785" y="0"/>
                  </a:moveTo>
                  <a:lnTo>
                    <a:pt x="0" y="1198879"/>
                  </a:lnTo>
                </a:path>
              </a:pathLst>
            </a:custGeom>
            <a:ln w="34925">
              <a:solidFill>
                <a:srgbClr val="000000"/>
              </a:solidFill>
            </a:ln>
          </p:spPr>
          <p:txBody>
            <a:bodyPr wrap="square" lIns="0" tIns="0" rIns="0" bIns="0" rtlCol="0"/>
            <a:lstStyle/>
            <a:p>
              <a:endParaRPr/>
            </a:p>
          </p:txBody>
        </p:sp>
        <p:sp>
          <p:nvSpPr>
            <p:cNvPr id="9" name="object 7"/>
            <p:cNvSpPr/>
            <p:nvPr/>
          </p:nvSpPr>
          <p:spPr>
            <a:xfrm>
              <a:off x="4717415" y="3655948"/>
              <a:ext cx="387985" cy="2897505"/>
            </a:xfrm>
            <a:custGeom>
              <a:avLst/>
              <a:gdLst/>
              <a:ahLst/>
              <a:cxnLst/>
              <a:rect l="l" t="t" r="r" b="b"/>
              <a:pathLst>
                <a:path w="387985" h="2897504">
                  <a:moveTo>
                    <a:pt x="0" y="0"/>
                  </a:moveTo>
                  <a:lnTo>
                    <a:pt x="387985" y="2897251"/>
                  </a:lnTo>
                </a:path>
              </a:pathLst>
            </a:custGeom>
            <a:ln w="34925">
              <a:solidFill>
                <a:srgbClr val="000000"/>
              </a:solidFill>
            </a:ln>
          </p:spPr>
          <p:txBody>
            <a:bodyPr wrap="square" lIns="0" tIns="0" rIns="0" bIns="0" rtlCol="0"/>
            <a:lstStyle/>
            <a:p>
              <a:endParaRPr/>
            </a:p>
          </p:txBody>
        </p:sp>
        <p:sp>
          <p:nvSpPr>
            <p:cNvPr id="10" name="object 8"/>
            <p:cNvSpPr/>
            <p:nvPr/>
          </p:nvSpPr>
          <p:spPr>
            <a:xfrm>
              <a:off x="2971800" y="2457069"/>
              <a:ext cx="3200400" cy="0"/>
            </a:xfrm>
            <a:custGeom>
              <a:avLst/>
              <a:gdLst/>
              <a:ahLst/>
              <a:cxnLst/>
              <a:rect l="l" t="t" r="r" b="b"/>
              <a:pathLst>
                <a:path w="3200400">
                  <a:moveTo>
                    <a:pt x="0" y="0"/>
                  </a:moveTo>
                  <a:lnTo>
                    <a:pt x="3200400" y="0"/>
                  </a:lnTo>
                </a:path>
              </a:pathLst>
            </a:custGeom>
            <a:ln w="34925">
              <a:solidFill>
                <a:srgbClr val="000000"/>
              </a:solidFill>
            </a:ln>
          </p:spPr>
          <p:txBody>
            <a:bodyPr wrap="square" lIns="0" tIns="0" rIns="0" bIns="0" rtlCol="0"/>
            <a:lstStyle/>
            <a:p>
              <a:endParaRPr/>
            </a:p>
          </p:txBody>
        </p:sp>
      </p:grpSp>
      <p:sp>
        <p:nvSpPr>
          <p:cNvPr id="11" name="Rectangle 10"/>
          <p:cNvSpPr/>
          <p:nvPr/>
        </p:nvSpPr>
        <p:spPr>
          <a:xfrm>
            <a:off x="1354532" y="1597631"/>
            <a:ext cx="4360468" cy="4114801"/>
          </a:xfrm>
          <a:prstGeom prst="rect">
            <a:avLst/>
          </a:prstGeom>
          <a:solidFill>
            <a:schemeClr val="bg1"/>
          </a:solidFill>
          <a:ln>
            <a:noFill/>
          </a:ln>
          <a:effectLst>
            <a:outerShdw blurRad="63500" sx="102000" sy="102000" algn="ctr" rotWithShape="0">
              <a:srgbClr val="000000">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pPr marL="12700" marR="5080">
              <a:spcBef>
                <a:spcPts val="100"/>
              </a:spcBef>
            </a:pPr>
            <a:r>
              <a:rPr lang="en-US" sz="2000" dirty="0">
                <a:solidFill>
                  <a:schemeClr val="tx1"/>
                </a:solidFill>
                <a:latin typeface="Arial" charset="0"/>
                <a:ea typeface="Arial" charset="0"/>
                <a:cs typeface="Arial" charset="0"/>
              </a:rPr>
              <a:t>Why does something that is so easy, like looking at a scene and seeing what is out there, become so complicated when we look at the mechanisms involved?</a:t>
            </a:r>
          </a:p>
          <a:p>
            <a:pPr marL="12700" marR="5080">
              <a:spcBef>
                <a:spcPts val="100"/>
              </a:spcBef>
            </a:pPr>
            <a:endParaRPr lang="en-US" sz="2000" dirty="0">
              <a:solidFill>
                <a:schemeClr val="tx1"/>
              </a:solidFill>
              <a:latin typeface="Arial" charset="0"/>
              <a:ea typeface="Arial" charset="0"/>
              <a:cs typeface="Arial" charset="0"/>
            </a:endParaRPr>
          </a:p>
          <a:p>
            <a:pPr marL="12700" marR="5080">
              <a:spcBef>
                <a:spcPts val="100"/>
              </a:spcBef>
            </a:pPr>
            <a:r>
              <a:rPr lang="en-US" sz="2000" dirty="0">
                <a:solidFill>
                  <a:schemeClr val="tx1"/>
                </a:solidFill>
                <a:latin typeface="Arial" charset="0"/>
                <a:ea typeface="Arial" charset="0"/>
                <a:cs typeface="Arial" charset="0"/>
              </a:rPr>
              <a:t>What we perceive is influenced by both the sensations that we receive from the environment and the knowledge that we have about the world</a:t>
            </a:r>
            <a:r>
              <a:rPr lang="en-US" sz="2000" dirty="0" smtClean="0">
                <a:solidFill>
                  <a:schemeClr val="tx1"/>
                </a:solidFill>
                <a:latin typeface="Arial" charset="0"/>
                <a:ea typeface="Arial" charset="0"/>
                <a:cs typeface="Arial" charset="0"/>
              </a:rPr>
              <a:t>.</a:t>
            </a:r>
            <a:endParaRPr lang="en-US" sz="20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330447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Sensation and Knowledge</a:t>
            </a:r>
            <a:endParaRPr lang="en-US" dirty="0"/>
          </a:p>
        </p:txBody>
      </p:sp>
      <p:sp>
        <p:nvSpPr>
          <p:cNvPr id="11" name="object 5"/>
          <p:cNvSpPr/>
          <p:nvPr/>
        </p:nvSpPr>
        <p:spPr>
          <a:xfrm>
            <a:off x="6886977" y="1597632"/>
            <a:ext cx="4114800" cy="4076700"/>
          </a:xfrm>
          <a:prstGeom prst="rect">
            <a:avLst/>
          </a:prstGeom>
          <a:blipFill>
            <a:blip r:embed="rId3" cstate="print"/>
            <a:stretch>
              <a:fillRect/>
            </a:stretch>
          </a:blipFill>
        </p:spPr>
        <p:txBody>
          <a:bodyPr wrap="square" lIns="0" tIns="0" rIns="0" bIns="0" rtlCol="0"/>
          <a:lstStyle/>
          <a:p>
            <a:endParaRPr/>
          </a:p>
        </p:txBody>
      </p:sp>
      <p:sp>
        <p:nvSpPr>
          <p:cNvPr id="5" name="Rectangle 4"/>
          <p:cNvSpPr/>
          <p:nvPr/>
        </p:nvSpPr>
        <p:spPr>
          <a:xfrm>
            <a:off x="1354532" y="1597631"/>
            <a:ext cx="4360468" cy="4114801"/>
          </a:xfrm>
          <a:prstGeom prst="rect">
            <a:avLst/>
          </a:prstGeom>
          <a:solidFill>
            <a:schemeClr val="bg1"/>
          </a:solidFill>
          <a:ln>
            <a:noFill/>
          </a:ln>
          <a:effectLst>
            <a:outerShdw blurRad="63500" sx="102000" sy="102000" algn="ctr" rotWithShape="0">
              <a:srgbClr val="000000">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pPr marL="12700" marR="5080">
              <a:spcBef>
                <a:spcPts val="100"/>
              </a:spcBef>
            </a:pPr>
            <a:r>
              <a:rPr lang="en-US" sz="2000" dirty="0">
                <a:solidFill>
                  <a:schemeClr val="tx1"/>
                </a:solidFill>
                <a:latin typeface="Arial" charset="0"/>
                <a:ea typeface="Arial" charset="0"/>
                <a:cs typeface="Arial" charset="0"/>
              </a:rPr>
              <a:t>Why does something that is so easy, like looking at a scene and seeing what is out there, become so complicated when we look at the mechanisms involved?</a:t>
            </a:r>
          </a:p>
          <a:p>
            <a:pPr marL="12700" marR="5080">
              <a:spcBef>
                <a:spcPts val="100"/>
              </a:spcBef>
            </a:pPr>
            <a:endParaRPr lang="en-US" sz="2000" dirty="0">
              <a:solidFill>
                <a:schemeClr val="tx1"/>
              </a:solidFill>
              <a:latin typeface="Arial" charset="0"/>
              <a:ea typeface="Arial" charset="0"/>
              <a:cs typeface="Arial" charset="0"/>
            </a:endParaRPr>
          </a:p>
          <a:p>
            <a:pPr marL="12700" marR="5080">
              <a:spcBef>
                <a:spcPts val="100"/>
              </a:spcBef>
            </a:pPr>
            <a:r>
              <a:rPr lang="en-US" sz="2000" dirty="0">
                <a:solidFill>
                  <a:schemeClr val="tx1"/>
                </a:solidFill>
                <a:latin typeface="Arial" charset="0"/>
                <a:ea typeface="Arial" charset="0"/>
                <a:cs typeface="Arial" charset="0"/>
              </a:rPr>
              <a:t>What we perceive is influenced by both the sensations that we receive from the environment and the knowledge that we have about the world</a:t>
            </a:r>
            <a:r>
              <a:rPr lang="en-US" sz="2000" dirty="0" smtClean="0">
                <a:solidFill>
                  <a:schemeClr val="tx1"/>
                </a:solidFill>
                <a:latin typeface="Arial" charset="0"/>
                <a:ea typeface="Arial" charset="0"/>
                <a:cs typeface="Arial" charset="0"/>
              </a:rPr>
              <a:t>.</a:t>
            </a:r>
            <a:endParaRPr lang="en-US" sz="20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861737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Scene Knowledge and Object Recognition</a:t>
            </a:r>
          </a:p>
        </p:txBody>
      </p:sp>
      <p:grpSp>
        <p:nvGrpSpPr>
          <p:cNvPr id="9" name="Group 8"/>
          <p:cNvGrpSpPr/>
          <p:nvPr/>
        </p:nvGrpSpPr>
        <p:grpSpPr>
          <a:xfrm>
            <a:off x="7443049" y="1265696"/>
            <a:ext cx="3092942" cy="5127181"/>
            <a:chOff x="7443049" y="1265696"/>
            <a:chExt cx="3092942" cy="5127181"/>
          </a:xfrm>
        </p:grpSpPr>
        <p:sp>
          <p:nvSpPr>
            <p:cNvPr id="5" name="object 5"/>
            <p:cNvSpPr/>
            <p:nvPr/>
          </p:nvSpPr>
          <p:spPr>
            <a:xfrm>
              <a:off x="7443049" y="1265696"/>
              <a:ext cx="3092942" cy="245383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8332295" y="3920314"/>
              <a:ext cx="1314450" cy="2472563"/>
            </a:xfrm>
            <a:prstGeom prst="rect">
              <a:avLst/>
            </a:prstGeom>
            <a:blipFill>
              <a:blip r:embed="rId4" cstate="print"/>
              <a:stretch>
                <a:fillRect/>
              </a:stretch>
            </a:blipFill>
          </p:spPr>
          <p:txBody>
            <a:bodyPr wrap="square" lIns="0" tIns="0" rIns="0" bIns="0" rtlCol="0"/>
            <a:lstStyle/>
            <a:p>
              <a:endParaRPr/>
            </a:p>
          </p:txBody>
        </p:sp>
      </p:grpSp>
      <p:sp>
        <p:nvSpPr>
          <p:cNvPr id="8" name="Rectangle 7"/>
          <p:cNvSpPr/>
          <p:nvPr/>
        </p:nvSpPr>
        <p:spPr>
          <a:xfrm>
            <a:off x="1354532" y="1597631"/>
            <a:ext cx="4360468" cy="4114801"/>
          </a:xfrm>
          <a:prstGeom prst="rect">
            <a:avLst/>
          </a:prstGeom>
          <a:solidFill>
            <a:schemeClr val="bg1"/>
          </a:solidFill>
          <a:ln>
            <a:noFill/>
          </a:ln>
          <a:effectLst>
            <a:outerShdw blurRad="63500" sx="102000" sy="102000" algn="ctr" rotWithShape="0">
              <a:srgbClr val="000000">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pPr marL="12700" marR="5080">
              <a:spcBef>
                <a:spcPts val="100"/>
              </a:spcBef>
            </a:pPr>
            <a:r>
              <a:rPr lang="en-US" sz="2000" dirty="0">
                <a:solidFill>
                  <a:schemeClr val="tx1"/>
                </a:solidFill>
                <a:latin typeface="Arial" charset="0"/>
                <a:ea typeface="Arial" charset="0"/>
                <a:cs typeface="Arial" charset="0"/>
              </a:rPr>
              <a:t>Why does something that is so easy, like looking at a scene and seeing what is out there, become so complicated when we look at the mechanisms involved?</a:t>
            </a:r>
          </a:p>
          <a:p>
            <a:pPr marL="12700" marR="5080">
              <a:spcBef>
                <a:spcPts val="100"/>
              </a:spcBef>
            </a:pPr>
            <a:endParaRPr lang="en-US" sz="2000" dirty="0">
              <a:solidFill>
                <a:schemeClr val="tx1"/>
              </a:solidFill>
              <a:latin typeface="Arial" charset="0"/>
              <a:ea typeface="Arial" charset="0"/>
              <a:cs typeface="Arial" charset="0"/>
            </a:endParaRPr>
          </a:p>
          <a:p>
            <a:pPr marL="12700" marR="5080">
              <a:spcBef>
                <a:spcPts val="100"/>
              </a:spcBef>
            </a:pPr>
            <a:r>
              <a:rPr lang="en-US" sz="2000" dirty="0">
                <a:solidFill>
                  <a:schemeClr val="tx1"/>
                </a:solidFill>
                <a:latin typeface="Arial" charset="0"/>
                <a:ea typeface="Arial" charset="0"/>
                <a:cs typeface="Arial" charset="0"/>
              </a:rPr>
              <a:t>What we perceive is influenced by both the sensations that we receive from the environment and the knowledge that we have about the world</a:t>
            </a:r>
            <a:r>
              <a:rPr lang="en-US" sz="2000" dirty="0" smtClean="0">
                <a:solidFill>
                  <a:schemeClr val="tx1"/>
                </a:solidFill>
                <a:latin typeface="Arial" charset="0"/>
                <a:ea typeface="Arial" charset="0"/>
                <a:cs typeface="Arial" charset="0"/>
              </a:rPr>
              <a:t>.</a:t>
            </a:r>
            <a:endParaRPr lang="en-US" sz="20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151567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Scene and Object </a:t>
            </a:r>
            <a:r>
              <a:rPr lang="en-US" dirty="0" smtClean="0"/>
              <a:t>Recognition - </a:t>
            </a:r>
            <a:r>
              <a:rPr lang="en-US" dirty="0"/>
              <a:t>Results</a:t>
            </a:r>
          </a:p>
        </p:txBody>
      </p:sp>
      <p:sp>
        <p:nvSpPr>
          <p:cNvPr id="11" name="Rectangle 10"/>
          <p:cNvSpPr/>
          <p:nvPr/>
        </p:nvSpPr>
        <p:spPr>
          <a:xfrm>
            <a:off x="1354532" y="1597631"/>
            <a:ext cx="4360468" cy="4114801"/>
          </a:xfrm>
          <a:prstGeom prst="rect">
            <a:avLst/>
          </a:prstGeom>
          <a:solidFill>
            <a:schemeClr val="bg1"/>
          </a:solidFill>
          <a:ln>
            <a:noFill/>
          </a:ln>
          <a:effectLst>
            <a:outerShdw blurRad="63500" sx="102000" sy="102000" algn="ctr" rotWithShape="0">
              <a:srgbClr val="000000">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Ins="182880" rtlCol="0" anchor="ctr"/>
          <a:lstStyle/>
          <a:p>
            <a:pPr marL="12700" marR="5080">
              <a:spcBef>
                <a:spcPts val="100"/>
              </a:spcBef>
            </a:pPr>
            <a:r>
              <a:rPr lang="en-US" sz="2000" dirty="0">
                <a:solidFill>
                  <a:schemeClr val="tx1"/>
                </a:solidFill>
                <a:latin typeface="Arial" charset="0"/>
                <a:ea typeface="Arial" charset="0"/>
                <a:cs typeface="Arial" charset="0"/>
              </a:rPr>
              <a:t>Why does something that is so easy, like looking at a scene and seeing what is out there, become so complicated when we look at the mechanisms involved?</a:t>
            </a:r>
          </a:p>
          <a:p>
            <a:pPr marL="12700" marR="5080">
              <a:spcBef>
                <a:spcPts val="100"/>
              </a:spcBef>
            </a:pPr>
            <a:endParaRPr lang="en-US" sz="2000" dirty="0">
              <a:solidFill>
                <a:schemeClr val="tx1"/>
              </a:solidFill>
              <a:latin typeface="Arial" charset="0"/>
              <a:ea typeface="Arial" charset="0"/>
              <a:cs typeface="Arial" charset="0"/>
            </a:endParaRPr>
          </a:p>
          <a:p>
            <a:pPr marL="12700" marR="5080">
              <a:spcBef>
                <a:spcPts val="100"/>
              </a:spcBef>
            </a:pPr>
            <a:r>
              <a:rPr lang="en-US" sz="2000" dirty="0">
                <a:solidFill>
                  <a:schemeClr val="tx1"/>
                </a:solidFill>
                <a:latin typeface="Arial" charset="0"/>
                <a:ea typeface="Arial" charset="0"/>
                <a:cs typeface="Arial" charset="0"/>
              </a:rPr>
              <a:t>What we perceive is influenced by both the sensations that we receive from the environment and the knowledge that we have about the world</a:t>
            </a:r>
            <a:r>
              <a:rPr lang="en-US" sz="2000" dirty="0" smtClean="0">
                <a:solidFill>
                  <a:schemeClr val="tx1"/>
                </a:solidFill>
                <a:latin typeface="Arial" charset="0"/>
                <a:ea typeface="Arial" charset="0"/>
                <a:cs typeface="Arial" charset="0"/>
              </a:rPr>
              <a:t>.</a:t>
            </a:r>
            <a:endParaRPr lang="en-US" sz="2000" dirty="0">
              <a:solidFill>
                <a:schemeClr val="tx1"/>
              </a:solidFill>
              <a:latin typeface="Arial" charset="0"/>
              <a:ea typeface="Arial" charset="0"/>
              <a:cs typeface="Arial" charset="0"/>
            </a:endParaRPr>
          </a:p>
        </p:txBody>
      </p:sp>
      <p:grpSp>
        <p:nvGrpSpPr>
          <p:cNvPr id="20" name="Group 19"/>
          <p:cNvGrpSpPr/>
          <p:nvPr/>
        </p:nvGrpSpPr>
        <p:grpSpPr>
          <a:xfrm>
            <a:off x="7443049" y="1265696"/>
            <a:ext cx="3092942" cy="5127181"/>
            <a:chOff x="7443049" y="1265696"/>
            <a:chExt cx="3092942" cy="5127181"/>
          </a:xfrm>
        </p:grpSpPr>
        <p:sp>
          <p:nvSpPr>
            <p:cNvPr id="13" name="object 5"/>
            <p:cNvSpPr/>
            <p:nvPr/>
          </p:nvSpPr>
          <p:spPr>
            <a:xfrm>
              <a:off x="7443049" y="1265696"/>
              <a:ext cx="3092942" cy="2453839"/>
            </a:xfrm>
            <a:prstGeom prst="rect">
              <a:avLst/>
            </a:prstGeom>
            <a:blipFill>
              <a:blip r:embed="rId3" cstate="print"/>
              <a:stretch>
                <a:fillRect/>
              </a:stretch>
            </a:blipFill>
          </p:spPr>
          <p:txBody>
            <a:bodyPr wrap="square" lIns="0" tIns="0" rIns="0" bIns="0" rtlCol="0"/>
            <a:lstStyle/>
            <a:p>
              <a:endParaRPr/>
            </a:p>
          </p:txBody>
        </p:sp>
        <p:grpSp>
          <p:nvGrpSpPr>
            <p:cNvPr id="19" name="Group 18"/>
            <p:cNvGrpSpPr/>
            <p:nvPr/>
          </p:nvGrpSpPr>
          <p:grpSpPr>
            <a:xfrm>
              <a:off x="8021953" y="3920314"/>
              <a:ext cx="1935133" cy="2472563"/>
              <a:chOff x="8332295" y="3920314"/>
              <a:chExt cx="1935133" cy="2472563"/>
            </a:xfrm>
          </p:grpSpPr>
          <p:sp>
            <p:nvSpPr>
              <p:cNvPr id="15" name="Rectangle 14"/>
              <p:cNvSpPr/>
              <p:nvPr/>
            </p:nvSpPr>
            <p:spPr>
              <a:xfrm>
                <a:off x="9646745" y="3920314"/>
                <a:ext cx="620683" cy="247256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bject 6"/>
              <p:cNvSpPr/>
              <p:nvPr/>
            </p:nvSpPr>
            <p:spPr>
              <a:xfrm>
                <a:off x="8332295" y="3920314"/>
                <a:ext cx="1314450" cy="2472563"/>
              </a:xfrm>
              <a:prstGeom prst="rect">
                <a:avLst/>
              </a:prstGeom>
              <a:blipFill>
                <a:blip r:embed="rId4" cstate="print"/>
                <a:stretch>
                  <a:fillRect/>
                </a:stretch>
              </a:blipFill>
            </p:spPr>
            <p:txBody>
              <a:bodyPr wrap="square" lIns="0" tIns="0" rIns="0" bIns="0" rtlCol="0"/>
              <a:lstStyle/>
              <a:p>
                <a:endParaRPr/>
              </a:p>
            </p:txBody>
          </p:sp>
          <p:sp>
            <p:nvSpPr>
              <p:cNvPr id="10" name="TextBox 9"/>
              <p:cNvSpPr txBox="1"/>
              <p:nvPr/>
            </p:nvSpPr>
            <p:spPr>
              <a:xfrm>
                <a:off x="9646745" y="4134626"/>
                <a:ext cx="620683" cy="369332"/>
              </a:xfrm>
              <a:prstGeom prst="rect">
                <a:avLst/>
              </a:prstGeom>
              <a:noFill/>
            </p:spPr>
            <p:txBody>
              <a:bodyPr wrap="none" rtlCol="0">
                <a:spAutoFit/>
              </a:bodyPr>
              <a:lstStyle/>
              <a:p>
                <a:r>
                  <a:rPr lang="en-US" smtClean="0"/>
                  <a:t>83%</a:t>
                </a:r>
                <a:endParaRPr lang="en-US"/>
              </a:p>
            </p:txBody>
          </p:sp>
          <p:sp>
            <p:nvSpPr>
              <p:cNvPr id="17" name="TextBox 16"/>
              <p:cNvSpPr txBox="1"/>
              <p:nvPr/>
            </p:nvSpPr>
            <p:spPr>
              <a:xfrm>
                <a:off x="9646745" y="4971929"/>
                <a:ext cx="620683" cy="369332"/>
              </a:xfrm>
              <a:prstGeom prst="rect">
                <a:avLst/>
              </a:prstGeom>
              <a:noFill/>
            </p:spPr>
            <p:txBody>
              <a:bodyPr wrap="none" rtlCol="0">
                <a:spAutoFit/>
              </a:bodyPr>
              <a:lstStyle/>
              <a:p>
                <a:r>
                  <a:rPr lang="en-US" dirty="0" smtClean="0"/>
                  <a:t>40%</a:t>
                </a:r>
                <a:endParaRPr lang="en-US" dirty="0"/>
              </a:p>
            </p:txBody>
          </p:sp>
          <p:sp>
            <p:nvSpPr>
              <p:cNvPr id="18" name="TextBox 17"/>
              <p:cNvSpPr txBox="1"/>
              <p:nvPr/>
            </p:nvSpPr>
            <p:spPr>
              <a:xfrm>
                <a:off x="9646745" y="5809232"/>
                <a:ext cx="620683" cy="369332"/>
              </a:xfrm>
              <a:prstGeom prst="rect">
                <a:avLst/>
              </a:prstGeom>
              <a:noFill/>
            </p:spPr>
            <p:txBody>
              <a:bodyPr wrap="none" rtlCol="0">
                <a:spAutoFit/>
              </a:bodyPr>
              <a:lstStyle/>
              <a:p>
                <a:r>
                  <a:rPr lang="en-US" dirty="0" smtClean="0"/>
                  <a:t>50%</a:t>
                </a:r>
                <a:endParaRPr lang="en-US" dirty="0"/>
              </a:p>
            </p:txBody>
          </p:sp>
        </p:grpSp>
      </p:grpSp>
    </p:spTree>
    <p:extLst>
      <p:ext uri="{BB962C8B-B14F-4D97-AF65-F5344CB8AC3E}">
        <p14:creationId xmlns:p14="http://schemas.microsoft.com/office/powerpoint/2010/main" val="1318109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2400" y="12700"/>
            <a:ext cx="11887200" cy="774405"/>
          </a:xfrm>
        </p:spPr>
        <p:txBody>
          <a:bodyPr/>
          <a:lstStyle/>
          <a:p>
            <a:r>
              <a:rPr lang="en-US" dirty="0" smtClean="0"/>
              <a:t>Study Guide 1</a:t>
            </a:r>
            <a:endParaRPr lang="en-US" dirty="0"/>
          </a:p>
        </p:txBody>
      </p:sp>
      <p:sp>
        <p:nvSpPr>
          <p:cNvPr id="4" name="Content Placeholder 1"/>
          <p:cNvSpPr>
            <a:spLocks noGrp="1"/>
          </p:cNvSpPr>
          <p:nvPr>
            <p:ph sz="quarter" idx="10"/>
          </p:nvPr>
        </p:nvSpPr>
        <p:spPr>
          <a:xfrm>
            <a:off x="304800" y="1137258"/>
            <a:ext cx="11582400" cy="1063018"/>
          </a:xfrm>
        </p:spPr>
        <p:txBody>
          <a:bodyPr/>
          <a:lstStyle/>
          <a:p>
            <a:r>
              <a:rPr lang="en-US" sz="2000" dirty="0" smtClean="0">
                <a:latin typeface="Arial"/>
                <a:cs typeface="Arial"/>
              </a:rPr>
              <a:t>True or False?</a:t>
            </a:r>
            <a:r>
              <a:rPr lang="en-US" sz="2000" dirty="0">
                <a:latin typeface="Arial"/>
                <a:cs typeface="Arial"/>
              </a:rPr>
              <a:t/>
            </a:r>
            <a:br>
              <a:rPr lang="en-US" sz="2000" dirty="0">
                <a:latin typeface="Arial"/>
                <a:cs typeface="Arial"/>
              </a:rPr>
            </a:br>
            <a:r>
              <a:rPr lang="en-US" sz="2000" dirty="0" smtClean="0">
                <a:latin typeface="Arial"/>
                <a:cs typeface="Arial"/>
              </a:rPr>
              <a:t/>
            </a:r>
            <a:br>
              <a:rPr lang="en-US" sz="2000" dirty="0" smtClean="0">
                <a:latin typeface="Arial"/>
                <a:cs typeface="Arial"/>
              </a:rPr>
            </a:br>
            <a:r>
              <a:rPr lang="en-US" sz="2000" dirty="0">
                <a:latin typeface="Arial"/>
                <a:cs typeface="Arial"/>
              </a:rPr>
              <a:t>The mind uses heuristics to interpret ambiguous perceptual information.</a:t>
            </a:r>
          </a:p>
        </p:txBody>
      </p:sp>
      <p:grpSp>
        <p:nvGrpSpPr>
          <p:cNvPr id="16" name="Group 15"/>
          <p:cNvGrpSpPr/>
          <p:nvPr/>
        </p:nvGrpSpPr>
        <p:grpSpPr>
          <a:xfrm>
            <a:off x="596900" y="2613249"/>
            <a:ext cx="1078924" cy="877944"/>
            <a:chOff x="596900" y="2613249"/>
            <a:chExt cx="1078924" cy="877944"/>
          </a:xfrm>
        </p:grpSpPr>
        <p:sp>
          <p:nvSpPr>
            <p:cNvPr id="7" name="Oval 6"/>
            <p:cNvSpPr/>
            <p:nvPr/>
          </p:nvSpPr>
          <p:spPr>
            <a:xfrm>
              <a:off x="596900" y="2667000"/>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74624" y="2744724"/>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67232" y="2613249"/>
              <a:ext cx="646459" cy="400110"/>
            </a:xfrm>
            <a:prstGeom prst="rect">
              <a:avLst/>
            </a:prstGeom>
            <a:noFill/>
          </p:spPr>
          <p:txBody>
            <a:bodyPr wrap="none" rtlCol="0">
              <a:spAutoFit/>
            </a:bodyPr>
            <a:lstStyle/>
            <a:p>
              <a:r>
                <a:rPr lang="en-US" sz="2000" dirty="0" smtClean="0">
                  <a:latin typeface="Arial Hebrew" charset="-79"/>
                  <a:ea typeface="Arial Hebrew" charset="-79"/>
                  <a:cs typeface="Arial Hebrew" charset="-79"/>
                </a:rPr>
                <a:t>True</a:t>
              </a:r>
              <a:endParaRPr lang="en-US" sz="2000" dirty="0">
                <a:latin typeface="Arial Hebrew" charset="-79"/>
                <a:ea typeface="Arial Hebrew" charset="-79"/>
                <a:cs typeface="Arial Hebrew" charset="-79"/>
              </a:endParaRPr>
            </a:p>
          </p:txBody>
        </p:sp>
        <p:sp>
          <p:nvSpPr>
            <p:cNvPr id="13" name="Oval 12"/>
            <p:cNvSpPr/>
            <p:nvPr/>
          </p:nvSpPr>
          <p:spPr>
            <a:xfrm>
              <a:off x="596900" y="3144834"/>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4624" y="322255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67232" y="3091083"/>
              <a:ext cx="708592" cy="400110"/>
            </a:xfrm>
            <a:prstGeom prst="rect">
              <a:avLst/>
            </a:prstGeom>
            <a:noFill/>
          </p:spPr>
          <p:txBody>
            <a:bodyPr wrap="none" rtlCol="0">
              <a:spAutoFit/>
            </a:bodyPr>
            <a:lstStyle/>
            <a:p>
              <a:r>
                <a:rPr lang="en-US" sz="2000" dirty="0" smtClean="0">
                  <a:latin typeface="Arial Hebrew" charset="-79"/>
                  <a:ea typeface="Arial Hebrew" charset="-79"/>
                  <a:cs typeface="Arial Hebrew" charset="-79"/>
                </a:rPr>
                <a:t>False</a:t>
              </a:r>
              <a:endParaRPr lang="en-US" sz="2000" dirty="0">
                <a:latin typeface="Arial Hebrew" charset="-79"/>
                <a:ea typeface="Arial Hebrew" charset="-79"/>
                <a:cs typeface="Arial Hebrew" charset="-79"/>
              </a:endParaRPr>
            </a:p>
          </p:txBody>
        </p:sp>
      </p:grpSp>
    </p:spTree>
    <p:extLst>
      <p:ext uri="{BB962C8B-B14F-4D97-AF65-F5344CB8AC3E}">
        <p14:creationId xmlns:p14="http://schemas.microsoft.com/office/powerpoint/2010/main" val="10011807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2400" y="12700"/>
            <a:ext cx="11887200" cy="774405"/>
          </a:xfrm>
        </p:spPr>
        <p:txBody>
          <a:bodyPr/>
          <a:lstStyle/>
          <a:p>
            <a:r>
              <a:rPr lang="en-US" dirty="0" smtClean="0"/>
              <a:t>Study Guide 1</a:t>
            </a:r>
            <a:endParaRPr lang="en-US" dirty="0"/>
          </a:p>
        </p:txBody>
      </p:sp>
      <p:sp>
        <p:nvSpPr>
          <p:cNvPr id="4" name="Content Placeholder 1"/>
          <p:cNvSpPr>
            <a:spLocks noGrp="1"/>
          </p:cNvSpPr>
          <p:nvPr>
            <p:ph sz="quarter" idx="10"/>
          </p:nvPr>
        </p:nvSpPr>
        <p:spPr>
          <a:xfrm>
            <a:off x="304800" y="1137258"/>
            <a:ext cx="11582400" cy="1063018"/>
          </a:xfrm>
        </p:spPr>
        <p:txBody>
          <a:bodyPr/>
          <a:lstStyle/>
          <a:p>
            <a:r>
              <a:rPr lang="en-US" sz="2000" dirty="0" smtClean="0">
                <a:latin typeface="Arial"/>
                <a:cs typeface="Arial"/>
              </a:rPr>
              <a:t>True or False?</a:t>
            </a:r>
            <a:r>
              <a:rPr lang="en-US" sz="2000" dirty="0">
                <a:latin typeface="Arial"/>
                <a:cs typeface="Arial"/>
              </a:rPr>
              <a:t/>
            </a:r>
            <a:br>
              <a:rPr lang="en-US" sz="2000" dirty="0">
                <a:latin typeface="Arial"/>
                <a:cs typeface="Arial"/>
              </a:rPr>
            </a:br>
            <a:r>
              <a:rPr lang="en-US" sz="2000" dirty="0" smtClean="0">
                <a:latin typeface="Arial"/>
                <a:cs typeface="Arial"/>
              </a:rPr>
              <a:t/>
            </a:r>
            <a:br>
              <a:rPr lang="en-US" sz="2000" dirty="0" smtClean="0">
                <a:latin typeface="Arial"/>
                <a:cs typeface="Arial"/>
              </a:rPr>
            </a:br>
            <a:r>
              <a:rPr lang="en-US" sz="2000" dirty="0">
                <a:latin typeface="Arial"/>
                <a:cs typeface="Arial"/>
              </a:rPr>
              <a:t>The mind uses heuristics to interpret ambiguous perceptual information.</a:t>
            </a:r>
          </a:p>
        </p:txBody>
      </p:sp>
      <p:grpSp>
        <p:nvGrpSpPr>
          <p:cNvPr id="11" name="Group 10"/>
          <p:cNvGrpSpPr/>
          <p:nvPr/>
        </p:nvGrpSpPr>
        <p:grpSpPr>
          <a:xfrm>
            <a:off x="596900" y="2613249"/>
            <a:ext cx="1078924" cy="877944"/>
            <a:chOff x="596900" y="2613249"/>
            <a:chExt cx="1078924" cy="877944"/>
          </a:xfrm>
        </p:grpSpPr>
        <p:sp>
          <p:nvSpPr>
            <p:cNvPr id="17" name="Oval 16"/>
            <p:cNvSpPr/>
            <p:nvPr/>
          </p:nvSpPr>
          <p:spPr>
            <a:xfrm>
              <a:off x="596900" y="2667000"/>
              <a:ext cx="292608" cy="292608"/>
            </a:xfrm>
            <a:prstGeom prst="ellipse">
              <a:avLst/>
            </a:prstGeom>
            <a:solidFill>
              <a:srgbClr val="54B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74624" y="2744724"/>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67232" y="2613249"/>
              <a:ext cx="646459" cy="400110"/>
            </a:xfrm>
            <a:prstGeom prst="rect">
              <a:avLst/>
            </a:prstGeom>
            <a:noFill/>
          </p:spPr>
          <p:txBody>
            <a:bodyPr wrap="none" rtlCol="0">
              <a:spAutoFit/>
            </a:bodyPr>
            <a:lstStyle/>
            <a:p>
              <a:r>
                <a:rPr lang="en-US" sz="2000" dirty="0" smtClean="0">
                  <a:latin typeface="Arial Hebrew" charset="-79"/>
                  <a:ea typeface="Arial Hebrew" charset="-79"/>
                  <a:cs typeface="Arial Hebrew" charset="-79"/>
                </a:rPr>
                <a:t>True</a:t>
              </a:r>
              <a:endParaRPr lang="en-US" sz="2000" dirty="0">
                <a:latin typeface="Arial Hebrew" charset="-79"/>
                <a:ea typeface="Arial Hebrew" charset="-79"/>
                <a:cs typeface="Arial Hebrew" charset="-79"/>
              </a:endParaRPr>
            </a:p>
          </p:txBody>
        </p:sp>
        <p:sp>
          <p:nvSpPr>
            <p:cNvPr id="20" name="Oval 19"/>
            <p:cNvSpPr/>
            <p:nvPr/>
          </p:nvSpPr>
          <p:spPr>
            <a:xfrm>
              <a:off x="596900" y="3144834"/>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74624" y="322255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67232" y="3091083"/>
              <a:ext cx="708592" cy="400110"/>
            </a:xfrm>
            <a:prstGeom prst="rect">
              <a:avLst/>
            </a:prstGeom>
            <a:noFill/>
          </p:spPr>
          <p:txBody>
            <a:bodyPr wrap="none" rtlCol="0">
              <a:spAutoFit/>
            </a:bodyPr>
            <a:lstStyle/>
            <a:p>
              <a:r>
                <a:rPr lang="en-US" sz="2000" dirty="0" smtClean="0">
                  <a:latin typeface="Arial Hebrew" charset="-79"/>
                  <a:ea typeface="Arial Hebrew" charset="-79"/>
                  <a:cs typeface="Arial Hebrew" charset="-79"/>
                </a:rPr>
                <a:t>False</a:t>
              </a:r>
              <a:endParaRPr lang="en-US" sz="2000" dirty="0">
                <a:latin typeface="Arial Hebrew" charset="-79"/>
                <a:ea typeface="Arial Hebrew" charset="-79"/>
                <a:cs typeface="Arial Hebrew" charset="-79"/>
              </a:endParaRPr>
            </a:p>
          </p:txBody>
        </p:sp>
      </p:grpSp>
    </p:spTree>
    <p:extLst>
      <p:ext uri="{BB962C8B-B14F-4D97-AF65-F5344CB8AC3E}">
        <p14:creationId xmlns:p14="http://schemas.microsoft.com/office/powerpoint/2010/main" val="1912751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Kenneth J. Malmberg, PhD</a:t>
            </a:r>
            <a:endParaRPr lang="en-US" dirty="0"/>
          </a:p>
        </p:txBody>
      </p:sp>
      <p:sp>
        <p:nvSpPr>
          <p:cNvPr id="3" name="Text Placeholder 2"/>
          <p:cNvSpPr>
            <a:spLocks noGrp="1"/>
          </p:cNvSpPr>
          <p:nvPr>
            <p:ph type="body" sz="quarter" idx="11"/>
          </p:nvPr>
        </p:nvSpPr>
        <p:spPr/>
        <p:txBody>
          <a:bodyPr/>
          <a:lstStyle/>
          <a:p>
            <a:r>
              <a:rPr lang="en-US" dirty="0" smtClean="0"/>
              <a:t>PERCEPTION HEURISTICS</a:t>
            </a:r>
            <a:endParaRPr lang="en-US" dirty="0"/>
          </a:p>
        </p:txBody>
      </p:sp>
    </p:spTree>
    <p:extLst>
      <p:ext uri="{BB962C8B-B14F-4D97-AF65-F5344CB8AC3E}">
        <p14:creationId xmlns:p14="http://schemas.microsoft.com/office/powerpoint/2010/main" val="1919356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2400" y="12700"/>
            <a:ext cx="11887200" cy="774405"/>
          </a:xfrm>
        </p:spPr>
        <p:txBody>
          <a:bodyPr/>
          <a:lstStyle/>
          <a:p>
            <a:r>
              <a:rPr lang="en-US" dirty="0" smtClean="0"/>
              <a:t>Study Guide 2</a:t>
            </a:r>
            <a:endParaRPr lang="en-US" dirty="0"/>
          </a:p>
        </p:txBody>
      </p:sp>
      <p:sp>
        <p:nvSpPr>
          <p:cNvPr id="4" name="Content Placeholder 1"/>
          <p:cNvSpPr>
            <a:spLocks noGrp="1"/>
          </p:cNvSpPr>
          <p:nvPr>
            <p:ph sz="quarter" idx="10"/>
          </p:nvPr>
        </p:nvSpPr>
        <p:spPr>
          <a:xfrm>
            <a:off x="304800" y="1137258"/>
            <a:ext cx="11582400" cy="1063018"/>
          </a:xfrm>
        </p:spPr>
        <p:txBody>
          <a:bodyPr/>
          <a:lstStyle/>
          <a:p>
            <a:r>
              <a:rPr lang="en-US" sz="2000" dirty="0" smtClean="0">
                <a:latin typeface="Arial"/>
                <a:cs typeface="Arial"/>
              </a:rPr>
              <a:t>True or False?</a:t>
            </a:r>
            <a:r>
              <a:rPr lang="en-US" sz="2000" dirty="0">
                <a:latin typeface="Arial"/>
                <a:cs typeface="Arial"/>
              </a:rPr>
              <a:t/>
            </a:r>
            <a:br>
              <a:rPr lang="en-US" sz="2000" dirty="0">
                <a:latin typeface="Arial"/>
                <a:cs typeface="Arial"/>
              </a:rPr>
            </a:br>
            <a:r>
              <a:rPr lang="en-US" sz="2000" dirty="0" smtClean="0">
                <a:latin typeface="Arial"/>
                <a:cs typeface="Arial"/>
              </a:rPr>
              <a:t/>
            </a:r>
            <a:br>
              <a:rPr lang="en-US" sz="2000" dirty="0" smtClean="0">
                <a:latin typeface="Arial"/>
                <a:cs typeface="Arial"/>
              </a:rPr>
            </a:br>
            <a:r>
              <a:rPr lang="en-US" sz="2000" dirty="0">
                <a:latin typeface="Arial"/>
                <a:cs typeface="Arial"/>
              </a:rPr>
              <a:t>Heuristics are always correct.</a:t>
            </a:r>
          </a:p>
        </p:txBody>
      </p:sp>
      <p:grpSp>
        <p:nvGrpSpPr>
          <p:cNvPr id="16" name="Group 15"/>
          <p:cNvGrpSpPr/>
          <p:nvPr/>
        </p:nvGrpSpPr>
        <p:grpSpPr>
          <a:xfrm>
            <a:off x="596900" y="2613249"/>
            <a:ext cx="1078924" cy="877944"/>
            <a:chOff x="596900" y="2613249"/>
            <a:chExt cx="1078924" cy="877944"/>
          </a:xfrm>
        </p:grpSpPr>
        <p:sp>
          <p:nvSpPr>
            <p:cNvPr id="7" name="Oval 6"/>
            <p:cNvSpPr/>
            <p:nvPr/>
          </p:nvSpPr>
          <p:spPr>
            <a:xfrm>
              <a:off x="596900" y="2667000"/>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74624" y="2744724"/>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67232" y="2613249"/>
              <a:ext cx="646459" cy="400110"/>
            </a:xfrm>
            <a:prstGeom prst="rect">
              <a:avLst/>
            </a:prstGeom>
            <a:noFill/>
          </p:spPr>
          <p:txBody>
            <a:bodyPr wrap="none" rtlCol="0">
              <a:spAutoFit/>
            </a:bodyPr>
            <a:lstStyle/>
            <a:p>
              <a:r>
                <a:rPr lang="en-US" sz="2000" dirty="0" smtClean="0">
                  <a:latin typeface="Arial Hebrew" charset="-79"/>
                  <a:ea typeface="Arial Hebrew" charset="-79"/>
                  <a:cs typeface="Arial Hebrew" charset="-79"/>
                </a:rPr>
                <a:t>True</a:t>
              </a:r>
              <a:endParaRPr lang="en-US" sz="2000" dirty="0">
                <a:latin typeface="Arial Hebrew" charset="-79"/>
                <a:ea typeface="Arial Hebrew" charset="-79"/>
                <a:cs typeface="Arial Hebrew" charset="-79"/>
              </a:endParaRPr>
            </a:p>
          </p:txBody>
        </p:sp>
        <p:sp>
          <p:nvSpPr>
            <p:cNvPr id="13" name="Oval 12"/>
            <p:cNvSpPr/>
            <p:nvPr/>
          </p:nvSpPr>
          <p:spPr>
            <a:xfrm>
              <a:off x="596900" y="3144834"/>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4624" y="322255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67232" y="3091083"/>
              <a:ext cx="708592" cy="400110"/>
            </a:xfrm>
            <a:prstGeom prst="rect">
              <a:avLst/>
            </a:prstGeom>
            <a:noFill/>
          </p:spPr>
          <p:txBody>
            <a:bodyPr wrap="none" rtlCol="0">
              <a:spAutoFit/>
            </a:bodyPr>
            <a:lstStyle/>
            <a:p>
              <a:r>
                <a:rPr lang="en-US" sz="2000" dirty="0" smtClean="0">
                  <a:latin typeface="Arial Hebrew" charset="-79"/>
                  <a:ea typeface="Arial Hebrew" charset="-79"/>
                  <a:cs typeface="Arial Hebrew" charset="-79"/>
                </a:rPr>
                <a:t>False</a:t>
              </a:r>
              <a:endParaRPr lang="en-US" sz="2000" dirty="0">
                <a:latin typeface="Arial Hebrew" charset="-79"/>
                <a:ea typeface="Arial Hebrew" charset="-79"/>
                <a:cs typeface="Arial Hebrew" charset="-79"/>
              </a:endParaRPr>
            </a:p>
          </p:txBody>
        </p:sp>
      </p:grpSp>
    </p:spTree>
    <p:extLst>
      <p:ext uri="{BB962C8B-B14F-4D97-AF65-F5344CB8AC3E}">
        <p14:creationId xmlns:p14="http://schemas.microsoft.com/office/powerpoint/2010/main" val="5582077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2400" y="12700"/>
            <a:ext cx="11887200" cy="774405"/>
          </a:xfrm>
        </p:spPr>
        <p:txBody>
          <a:bodyPr/>
          <a:lstStyle/>
          <a:p>
            <a:r>
              <a:rPr lang="en-US" dirty="0" smtClean="0"/>
              <a:t>Study </a:t>
            </a:r>
            <a:r>
              <a:rPr lang="en-US" smtClean="0"/>
              <a:t>Guide 2</a:t>
            </a:r>
            <a:endParaRPr lang="en-US" dirty="0"/>
          </a:p>
        </p:txBody>
      </p:sp>
      <p:sp>
        <p:nvSpPr>
          <p:cNvPr id="4" name="Content Placeholder 1"/>
          <p:cNvSpPr>
            <a:spLocks noGrp="1"/>
          </p:cNvSpPr>
          <p:nvPr>
            <p:ph sz="quarter" idx="10"/>
          </p:nvPr>
        </p:nvSpPr>
        <p:spPr>
          <a:xfrm>
            <a:off x="304800" y="1137258"/>
            <a:ext cx="11582400" cy="1063018"/>
          </a:xfrm>
        </p:spPr>
        <p:txBody>
          <a:bodyPr/>
          <a:lstStyle/>
          <a:p>
            <a:r>
              <a:rPr lang="en-US" sz="2000" dirty="0" smtClean="0">
                <a:latin typeface="Arial"/>
                <a:cs typeface="Arial"/>
              </a:rPr>
              <a:t>True or False?</a:t>
            </a:r>
            <a:r>
              <a:rPr lang="en-US" sz="2000" dirty="0">
                <a:latin typeface="Arial"/>
                <a:cs typeface="Arial"/>
              </a:rPr>
              <a:t/>
            </a:r>
            <a:br>
              <a:rPr lang="en-US" sz="2000" dirty="0">
                <a:latin typeface="Arial"/>
                <a:cs typeface="Arial"/>
              </a:rPr>
            </a:br>
            <a:r>
              <a:rPr lang="en-US" sz="2000" dirty="0" smtClean="0">
                <a:latin typeface="Arial"/>
                <a:cs typeface="Arial"/>
              </a:rPr>
              <a:t/>
            </a:r>
            <a:br>
              <a:rPr lang="en-US" sz="2000" dirty="0" smtClean="0">
                <a:latin typeface="Arial"/>
                <a:cs typeface="Arial"/>
              </a:rPr>
            </a:br>
            <a:r>
              <a:rPr lang="en-US" sz="2000" dirty="0">
                <a:latin typeface="Arial"/>
                <a:cs typeface="Arial"/>
              </a:rPr>
              <a:t>Heuristics are always correct.</a:t>
            </a:r>
          </a:p>
        </p:txBody>
      </p:sp>
      <p:grpSp>
        <p:nvGrpSpPr>
          <p:cNvPr id="11" name="Group 10"/>
          <p:cNvGrpSpPr/>
          <p:nvPr/>
        </p:nvGrpSpPr>
        <p:grpSpPr>
          <a:xfrm>
            <a:off x="596900" y="2613249"/>
            <a:ext cx="1078924" cy="877944"/>
            <a:chOff x="596900" y="2613249"/>
            <a:chExt cx="1078924" cy="877944"/>
          </a:xfrm>
        </p:grpSpPr>
        <p:sp>
          <p:nvSpPr>
            <p:cNvPr id="17" name="Oval 16"/>
            <p:cNvSpPr/>
            <p:nvPr/>
          </p:nvSpPr>
          <p:spPr>
            <a:xfrm>
              <a:off x="596900" y="2667000"/>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74624" y="2744724"/>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67232" y="2613249"/>
              <a:ext cx="646459" cy="400110"/>
            </a:xfrm>
            <a:prstGeom prst="rect">
              <a:avLst/>
            </a:prstGeom>
            <a:noFill/>
          </p:spPr>
          <p:txBody>
            <a:bodyPr wrap="none" rtlCol="0">
              <a:spAutoFit/>
            </a:bodyPr>
            <a:lstStyle/>
            <a:p>
              <a:r>
                <a:rPr lang="en-US" sz="2000" dirty="0" smtClean="0">
                  <a:latin typeface="Arial Hebrew" charset="-79"/>
                  <a:ea typeface="Arial Hebrew" charset="-79"/>
                  <a:cs typeface="Arial Hebrew" charset="-79"/>
                </a:rPr>
                <a:t>True</a:t>
              </a:r>
              <a:endParaRPr lang="en-US" sz="2000" dirty="0">
                <a:latin typeface="Arial Hebrew" charset="-79"/>
                <a:ea typeface="Arial Hebrew" charset="-79"/>
                <a:cs typeface="Arial Hebrew" charset="-79"/>
              </a:endParaRPr>
            </a:p>
          </p:txBody>
        </p:sp>
        <p:sp>
          <p:nvSpPr>
            <p:cNvPr id="20" name="Oval 19"/>
            <p:cNvSpPr/>
            <p:nvPr/>
          </p:nvSpPr>
          <p:spPr>
            <a:xfrm>
              <a:off x="596900" y="3144834"/>
              <a:ext cx="292608" cy="292608"/>
            </a:xfrm>
            <a:prstGeom prst="ellipse">
              <a:avLst/>
            </a:prstGeom>
            <a:solidFill>
              <a:srgbClr val="54B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74624" y="322255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67232" y="3091083"/>
              <a:ext cx="708592" cy="400110"/>
            </a:xfrm>
            <a:prstGeom prst="rect">
              <a:avLst/>
            </a:prstGeom>
            <a:noFill/>
          </p:spPr>
          <p:txBody>
            <a:bodyPr wrap="none" rtlCol="0">
              <a:spAutoFit/>
            </a:bodyPr>
            <a:lstStyle/>
            <a:p>
              <a:r>
                <a:rPr lang="en-US" sz="2000" dirty="0" smtClean="0">
                  <a:latin typeface="Arial Hebrew" charset="-79"/>
                  <a:ea typeface="Arial Hebrew" charset="-79"/>
                  <a:cs typeface="Arial Hebrew" charset="-79"/>
                </a:rPr>
                <a:t>False</a:t>
              </a:r>
              <a:endParaRPr lang="en-US" sz="2000" dirty="0">
                <a:latin typeface="Arial Hebrew" charset="-79"/>
                <a:ea typeface="Arial Hebrew" charset="-79"/>
                <a:cs typeface="Arial Hebrew" charset="-79"/>
              </a:endParaRPr>
            </a:p>
          </p:txBody>
        </p:sp>
      </p:grpSp>
    </p:spTree>
    <p:extLst>
      <p:ext uri="{BB962C8B-B14F-4D97-AF65-F5344CB8AC3E}">
        <p14:creationId xmlns:p14="http://schemas.microsoft.com/office/powerpoint/2010/main" val="15579783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2400" y="12700"/>
            <a:ext cx="11887200" cy="774405"/>
          </a:xfrm>
        </p:spPr>
        <p:txBody>
          <a:bodyPr/>
          <a:lstStyle/>
          <a:p>
            <a:r>
              <a:rPr lang="en-US" dirty="0" smtClean="0"/>
              <a:t>Study Guide 3</a:t>
            </a:r>
            <a:endParaRPr lang="en-US" dirty="0"/>
          </a:p>
        </p:txBody>
      </p:sp>
      <p:sp>
        <p:nvSpPr>
          <p:cNvPr id="4" name="Content Placeholder 1"/>
          <p:cNvSpPr>
            <a:spLocks noGrp="1"/>
          </p:cNvSpPr>
          <p:nvPr>
            <p:ph sz="quarter" idx="10"/>
          </p:nvPr>
        </p:nvSpPr>
        <p:spPr>
          <a:xfrm>
            <a:off x="304800" y="1137258"/>
            <a:ext cx="11582400" cy="1063018"/>
          </a:xfrm>
        </p:spPr>
        <p:txBody>
          <a:bodyPr/>
          <a:lstStyle/>
          <a:p>
            <a:r>
              <a:rPr lang="en-US" sz="2000" dirty="0" smtClean="0">
                <a:latin typeface="Arial"/>
                <a:cs typeface="Arial"/>
              </a:rPr>
              <a:t>True or False?</a:t>
            </a:r>
            <a:r>
              <a:rPr lang="en-US" sz="2000" dirty="0">
                <a:latin typeface="Arial"/>
                <a:cs typeface="Arial"/>
              </a:rPr>
              <a:t/>
            </a:r>
            <a:br>
              <a:rPr lang="en-US" sz="2000" dirty="0">
                <a:latin typeface="Arial"/>
                <a:cs typeface="Arial"/>
              </a:rPr>
            </a:br>
            <a:r>
              <a:rPr lang="en-US" sz="2000" dirty="0" smtClean="0">
                <a:latin typeface="Arial"/>
                <a:cs typeface="Arial"/>
              </a:rPr>
              <a:t/>
            </a:r>
            <a:br>
              <a:rPr lang="en-US" sz="2000" dirty="0" smtClean="0">
                <a:latin typeface="Arial"/>
                <a:cs typeface="Arial"/>
              </a:rPr>
            </a:br>
            <a:r>
              <a:rPr lang="en-US" sz="2000" dirty="0" err="1" smtClean="0">
                <a:latin typeface="Arial"/>
                <a:cs typeface="Arial"/>
              </a:rPr>
              <a:t>Helmhotlz</a:t>
            </a:r>
            <a:r>
              <a:rPr lang="en-US" sz="2000" dirty="0" smtClean="0">
                <a:latin typeface="Arial"/>
                <a:cs typeface="Arial"/>
              </a:rPr>
              <a:t> </a:t>
            </a:r>
            <a:r>
              <a:rPr lang="en-US" sz="2000" dirty="0">
                <a:latin typeface="Arial"/>
                <a:cs typeface="Arial"/>
              </a:rPr>
              <a:t>would have disagreed with the occlusion heuristic.</a:t>
            </a:r>
          </a:p>
        </p:txBody>
      </p:sp>
      <p:grpSp>
        <p:nvGrpSpPr>
          <p:cNvPr id="16" name="Group 15"/>
          <p:cNvGrpSpPr/>
          <p:nvPr/>
        </p:nvGrpSpPr>
        <p:grpSpPr>
          <a:xfrm>
            <a:off x="596900" y="2613249"/>
            <a:ext cx="1078924" cy="877944"/>
            <a:chOff x="596900" y="2613249"/>
            <a:chExt cx="1078924" cy="877944"/>
          </a:xfrm>
        </p:grpSpPr>
        <p:sp>
          <p:nvSpPr>
            <p:cNvPr id="7" name="Oval 6"/>
            <p:cNvSpPr/>
            <p:nvPr/>
          </p:nvSpPr>
          <p:spPr>
            <a:xfrm>
              <a:off x="596900" y="2667000"/>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74624" y="2744724"/>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67232" y="2613249"/>
              <a:ext cx="646459" cy="400110"/>
            </a:xfrm>
            <a:prstGeom prst="rect">
              <a:avLst/>
            </a:prstGeom>
            <a:noFill/>
          </p:spPr>
          <p:txBody>
            <a:bodyPr wrap="none" rtlCol="0">
              <a:spAutoFit/>
            </a:bodyPr>
            <a:lstStyle/>
            <a:p>
              <a:r>
                <a:rPr lang="en-US" sz="2000" dirty="0" smtClean="0">
                  <a:latin typeface="Arial Hebrew" charset="-79"/>
                  <a:ea typeface="Arial Hebrew" charset="-79"/>
                  <a:cs typeface="Arial Hebrew" charset="-79"/>
                </a:rPr>
                <a:t>True</a:t>
              </a:r>
              <a:endParaRPr lang="en-US" sz="2000" dirty="0">
                <a:latin typeface="Arial Hebrew" charset="-79"/>
                <a:ea typeface="Arial Hebrew" charset="-79"/>
                <a:cs typeface="Arial Hebrew" charset="-79"/>
              </a:endParaRPr>
            </a:p>
          </p:txBody>
        </p:sp>
        <p:sp>
          <p:nvSpPr>
            <p:cNvPr id="13" name="Oval 12"/>
            <p:cNvSpPr/>
            <p:nvPr/>
          </p:nvSpPr>
          <p:spPr>
            <a:xfrm>
              <a:off x="596900" y="3144834"/>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4624" y="322255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67232" y="3091083"/>
              <a:ext cx="708592" cy="400110"/>
            </a:xfrm>
            <a:prstGeom prst="rect">
              <a:avLst/>
            </a:prstGeom>
            <a:noFill/>
          </p:spPr>
          <p:txBody>
            <a:bodyPr wrap="none" rtlCol="0">
              <a:spAutoFit/>
            </a:bodyPr>
            <a:lstStyle/>
            <a:p>
              <a:r>
                <a:rPr lang="en-US" sz="2000" dirty="0" smtClean="0">
                  <a:latin typeface="Arial Hebrew" charset="-79"/>
                  <a:ea typeface="Arial Hebrew" charset="-79"/>
                  <a:cs typeface="Arial Hebrew" charset="-79"/>
                </a:rPr>
                <a:t>False</a:t>
              </a:r>
              <a:endParaRPr lang="en-US" sz="2000" dirty="0">
                <a:latin typeface="Arial Hebrew" charset="-79"/>
                <a:ea typeface="Arial Hebrew" charset="-79"/>
                <a:cs typeface="Arial Hebrew" charset="-79"/>
              </a:endParaRPr>
            </a:p>
          </p:txBody>
        </p:sp>
      </p:grpSp>
    </p:spTree>
    <p:extLst>
      <p:ext uri="{BB962C8B-B14F-4D97-AF65-F5344CB8AC3E}">
        <p14:creationId xmlns:p14="http://schemas.microsoft.com/office/powerpoint/2010/main" val="15073693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2400" y="12700"/>
            <a:ext cx="11887200" cy="774405"/>
          </a:xfrm>
        </p:spPr>
        <p:txBody>
          <a:bodyPr/>
          <a:lstStyle/>
          <a:p>
            <a:r>
              <a:rPr lang="en-US" dirty="0" smtClean="0"/>
              <a:t>Study Guide 3</a:t>
            </a:r>
            <a:endParaRPr lang="en-US" dirty="0"/>
          </a:p>
        </p:txBody>
      </p:sp>
      <p:sp>
        <p:nvSpPr>
          <p:cNvPr id="4" name="Content Placeholder 1"/>
          <p:cNvSpPr>
            <a:spLocks noGrp="1"/>
          </p:cNvSpPr>
          <p:nvPr>
            <p:ph sz="quarter" idx="10"/>
          </p:nvPr>
        </p:nvSpPr>
        <p:spPr>
          <a:xfrm>
            <a:off x="304800" y="1137258"/>
            <a:ext cx="11582400" cy="1063018"/>
          </a:xfrm>
        </p:spPr>
        <p:txBody>
          <a:bodyPr/>
          <a:lstStyle/>
          <a:p>
            <a:r>
              <a:rPr lang="en-US" sz="2000" dirty="0" smtClean="0">
                <a:latin typeface="Arial"/>
                <a:cs typeface="Arial"/>
              </a:rPr>
              <a:t>True or False?</a:t>
            </a:r>
            <a:r>
              <a:rPr lang="en-US" sz="2000" dirty="0">
                <a:latin typeface="Arial"/>
                <a:cs typeface="Arial"/>
              </a:rPr>
              <a:t/>
            </a:r>
            <a:br>
              <a:rPr lang="en-US" sz="2000" dirty="0">
                <a:latin typeface="Arial"/>
                <a:cs typeface="Arial"/>
              </a:rPr>
            </a:br>
            <a:r>
              <a:rPr lang="en-US" sz="2000" dirty="0" smtClean="0">
                <a:latin typeface="Arial"/>
                <a:cs typeface="Arial"/>
              </a:rPr>
              <a:t/>
            </a:r>
            <a:br>
              <a:rPr lang="en-US" sz="2000" dirty="0" smtClean="0">
                <a:latin typeface="Arial"/>
                <a:cs typeface="Arial"/>
              </a:rPr>
            </a:br>
            <a:r>
              <a:rPr lang="en-US" sz="2000" dirty="0" err="1" smtClean="0">
                <a:latin typeface="Arial"/>
                <a:cs typeface="Arial"/>
              </a:rPr>
              <a:t>Helmhotlz</a:t>
            </a:r>
            <a:r>
              <a:rPr lang="en-US" sz="2000" dirty="0" smtClean="0">
                <a:latin typeface="Arial"/>
                <a:cs typeface="Arial"/>
              </a:rPr>
              <a:t> </a:t>
            </a:r>
            <a:r>
              <a:rPr lang="en-US" sz="2000" dirty="0">
                <a:latin typeface="Arial"/>
                <a:cs typeface="Arial"/>
              </a:rPr>
              <a:t>would have disagreed with the occlusion heuristic.</a:t>
            </a:r>
          </a:p>
        </p:txBody>
      </p:sp>
      <p:grpSp>
        <p:nvGrpSpPr>
          <p:cNvPr id="11" name="Group 10"/>
          <p:cNvGrpSpPr/>
          <p:nvPr/>
        </p:nvGrpSpPr>
        <p:grpSpPr>
          <a:xfrm>
            <a:off x="596900" y="2613249"/>
            <a:ext cx="1078924" cy="877944"/>
            <a:chOff x="596900" y="2613249"/>
            <a:chExt cx="1078924" cy="877944"/>
          </a:xfrm>
        </p:grpSpPr>
        <p:sp>
          <p:nvSpPr>
            <p:cNvPr id="17" name="Oval 16"/>
            <p:cNvSpPr/>
            <p:nvPr/>
          </p:nvSpPr>
          <p:spPr>
            <a:xfrm>
              <a:off x="596900" y="2667000"/>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74624" y="2744724"/>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67232" y="2613249"/>
              <a:ext cx="646459" cy="400110"/>
            </a:xfrm>
            <a:prstGeom prst="rect">
              <a:avLst/>
            </a:prstGeom>
            <a:noFill/>
          </p:spPr>
          <p:txBody>
            <a:bodyPr wrap="none" rtlCol="0">
              <a:spAutoFit/>
            </a:bodyPr>
            <a:lstStyle/>
            <a:p>
              <a:r>
                <a:rPr lang="en-US" sz="2000" dirty="0" smtClean="0">
                  <a:latin typeface="Arial Hebrew" charset="-79"/>
                  <a:ea typeface="Arial Hebrew" charset="-79"/>
                  <a:cs typeface="Arial Hebrew" charset="-79"/>
                </a:rPr>
                <a:t>True</a:t>
              </a:r>
              <a:endParaRPr lang="en-US" sz="2000" dirty="0">
                <a:latin typeface="Arial Hebrew" charset="-79"/>
                <a:ea typeface="Arial Hebrew" charset="-79"/>
                <a:cs typeface="Arial Hebrew" charset="-79"/>
              </a:endParaRPr>
            </a:p>
          </p:txBody>
        </p:sp>
        <p:sp>
          <p:nvSpPr>
            <p:cNvPr id="20" name="Oval 19"/>
            <p:cNvSpPr/>
            <p:nvPr/>
          </p:nvSpPr>
          <p:spPr>
            <a:xfrm>
              <a:off x="596900" y="3144834"/>
              <a:ext cx="292608" cy="292608"/>
            </a:xfrm>
            <a:prstGeom prst="ellipse">
              <a:avLst/>
            </a:prstGeom>
            <a:solidFill>
              <a:srgbClr val="54B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74624" y="322255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67232" y="3091083"/>
              <a:ext cx="708592" cy="400110"/>
            </a:xfrm>
            <a:prstGeom prst="rect">
              <a:avLst/>
            </a:prstGeom>
            <a:noFill/>
          </p:spPr>
          <p:txBody>
            <a:bodyPr wrap="none" rtlCol="0">
              <a:spAutoFit/>
            </a:bodyPr>
            <a:lstStyle/>
            <a:p>
              <a:r>
                <a:rPr lang="en-US" sz="2000" dirty="0" smtClean="0">
                  <a:latin typeface="Arial Hebrew" charset="-79"/>
                  <a:ea typeface="Arial Hebrew" charset="-79"/>
                  <a:cs typeface="Arial Hebrew" charset="-79"/>
                </a:rPr>
                <a:t>False</a:t>
              </a:r>
              <a:endParaRPr lang="en-US" sz="2000" dirty="0">
                <a:latin typeface="Arial Hebrew" charset="-79"/>
                <a:ea typeface="Arial Hebrew" charset="-79"/>
                <a:cs typeface="Arial Hebrew" charset="-79"/>
              </a:endParaRPr>
            </a:p>
          </p:txBody>
        </p:sp>
      </p:grpSp>
    </p:spTree>
    <p:extLst>
      <p:ext uri="{BB962C8B-B14F-4D97-AF65-F5344CB8AC3E}">
        <p14:creationId xmlns:p14="http://schemas.microsoft.com/office/powerpoint/2010/main" val="3675744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2400" y="12700"/>
            <a:ext cx="11887200" cy="774405"/>
          </a:xfrm>
        </p:spPr>
        <p:txBody>
          <a:bodyPr/>
          <a:lstStyle/>
          <a:p>
            <a:r>
              <a:rPr lang="en-US" dirty="0" smtClean="0"/>
              <a:t>Study Guide 4</a:t>
            </a:r>
            <a:endParaRPr lang="en-US" dirty="0"/>
          </a:p>
        </p:txBody>
      </p:sp>
      <p:sp>
        <p:nvSpPr>
          <p:cNvPr id="4" name="Content Placeholder 1"/>
          <p:cNvSpPr>
            <a:spLocks noGrp="1"/>
          </p:cNvSpPr>
          <p:nvPr>
            <p:ph sz="quarter" idx="10"/>
          </p:nvPr>
        </p:nvSpPr>
        <p:spPr>
          <a:xfrm>
            <a:off x="304800" y="1137258"/>
            <a:ext cx="11582400" cy="1063018"/>
          </a:xfrm>
        </p:spPr>
        <p:txBody>
          <a:bodyPr/>
          <a:lstStyle/>
          <a:p>
            <a:r>
              <a:rPr lang="en-US" sz="2000" dirty="0" smtClean="0">
                <a:latin typeface="Arial"/>
                <a:cs typeface="Arial"/>
              </a:rPr>
              <a:t>True or False?</a:t>
            </a:r>
            <a:r>
              <a:rPr lang="en-US" sz="2000" dirty="0">
                <a:latin typeface="Arial"/>
                <a:cs typeface="Arial"/>
              </a:rPr>
              <a:t/>
            </a:r>
            <a:br>
              <a:rPr lang="en-US" sz="2000" dirty="0">
                <a:latin typeface="Arial"/>
                <a:cs typeface="Arial"/>
              </a:rPr>
            </a:br>
            <a:r>
              <a:rPr lang="en-US" sz="2000" dirty="0" smtClean="0">
                <a:latin typeface="Arial"/>
                <a:cs typeface="Arial"/>
              </a:rPr>
              <a:t/>
            </a:r>
            <a:br>
              <a:rPr lang="en-US" sz="2000" dirty="0" smtClean="0">
                <a:latin typeface="Arial"/>
                <a:cs typeface="Arial"/>
              </a:rPr>
            </a:br>
            <a:r>
              <a:rPr lang="en-US" sz="2000" dirty="0" smtClean="0">
                <a:latin typeface="Arial"/>
                <a:cs typeface="Arial"/>
              </a:rPr>
              <a:t>Heuristics </a:t>
            </a:r>
            <a:r>
              <a:rPr lang="en-US" sz="2000" dirty="0">
                <a:latin typeface="Arial"/>
                <a:cs typeface="Arial"/>
              </a:rPr>
              <a:t>are a way for general knowledge about the world to aid perception.</a:t>
            </a:r>
          </a:p>
        </p:txBody>
      </p:sp>
      <p:grpSp>
        <p:nvGrpSpPr>
          <p:cNvPr id="16" name="Group 15"/>
          <p:cNvGrpSpPr/>
          <p:nvPr/>
        </p:nvGrpSpPr>
        <p:grpSpPr>
          <a:xfrm>
            <a:off x="596900" y="2613249"/>
            <a:ext cx="1078924" cy="877944"/>
            <a:chOff x="596900" y="2613249"/>
            <a:chExt cx="1078924" cy="877944"/>
          </a:xfrm>
        </p:grpSpPr>
        <p:sp>
          <p:nvSpPr>
            <p:cNvPr id="7" name="Oval 6"/>
            <p:cNvSpPr/>
            <p:nvPr/>
          </p:nvSpPr>
          <p:spPr>
            <a:xfrm>
              <a:off x="596900" y="2667000"/>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74624" y="2744724"/>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67232" y="2613249"/>
              <a:ext cx="646459" cy="400110"/>
            </a:xfrm>
            <a:prstGeom prst="rect">
              <a:avLst/>
            </a:prstGeom>
            <a:noFill/>
          </p:spPr>
          <p:txBody>
            <a:bodyPr wrap="none" rtlCol="0">
              <a:spAutoFit/>
            </a:bodyPr>
            <a:lstStyle/>
            <a:p>
              <a:r>
                <a:rPr lang="en-US" sz="2000" dirty="0" smtClean="0">
                  <a:latin typeface="Arial Hebrew" charset="-79"/>
                  <a:ea typeface="Arial Hebrew" charset="-79"/>
                  <a:cs typeface="Arial Hebrew" charset="-79"/>
                </a:rPr>
                <a:t>True</a:t>
              </a:r>
              <a:endParaRPr lang="en-US" sz="2000" dirty="0">
                <a:latin typeface="Arial Hebrew" charset="-79"/>
                <a:ea typeface="Arial Hebrew" charset="-79"/>
                <a:cs typeface="Arial Hebrew" charset="-79"/>
              </a:endParaRPr>
            </a:p>
          </p:txBody>
        </p:sp>
        <p:sp>
          <p:nvSpPr>
            <p:cNvPr id="13" name="Oval 12"/>
            <p:cNvSpPr/>
            <p:nvPr/>
          </p:nvSpPr>
          <p:spPr>
            <a:xfrm>
              <a:off x="596900" y="3144834"/>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4624" y="322255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67232" y="3091083"/>
              <a:ext cx="708592" cy="400110"/>
            </a:xfrm>
            <a:prstGeom prst="rect">
              <a:avLst/>
            </a:prstGeom>
            <a:noFill/>
          </p:spPr>
          <p:txBody>
            <a:bodyPr wrap="none" rtlCol="0">
              <a:spAutoFit/>
            </a:bodyPr>
            <a:lstStyle/>
            <a:p>
              <a:r>
                <a:rPr lang="en-US" sz="2000" dirty="0" smtClean="0">
                  <a:latin typeface="Arial Hebrew" charset="-79"/>
                  <a:ea typeface="Arial Hebrew" charset="-79"/>
                  <a:cs typeface="Arial Hebrew" charset="-79"/>
                </a:rPr>
                <a:t>False</a:t>
              </a:r>
              <a:endParaRPr lang="en-US" sz="2000" dirty="0">
                <a:latin typeface="Arial Hebrew" charset="-79"/>
                <a:ea typeface="Arial Hebrew" charset="-79"/>
                <a:cs typeface="Arial Hebrew" charset="-79"/>
              </a:endParaRPr>
            </a:p>
          </p:txBody>
        </p:sp>
      </p:grpSp>
    </p:spTree>
    <p:extLst>
      <p:ext uri="{BB962C8B-B14F-4D97-AF65-F5344CB8AC3E}">
        <p14:creationId xmlns:p14="http://schemas.microsoft.com/office/powerpoint/2010/main" val="4638467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2400" y="12700"/>
            <a:ext cx="11887200" cy="774405"/>
          </a:xfrm>
        </p:spPr>
        <p:txBody>
          <a:bodyPr/>
          <a:lstStyle/>
          <a:p>
            <a:r>
              <a:rPr lang="en-US" dirty="0" smtClean="0"/>
              <a:t>Study </a:t>
            </a:r>
            <a:r>
              <a:rPr lang="en-US" smtClean="0"/>
              <a:t>Guide 4</a:t>
            </a:r>
            <a:endParaRPr lang="en-US" dirty="0"/>
          </a:p>
        </p:txBody>
      </p:sp>
      <p:sp>
        <p:nvSpPr>
          <p:cNvPr id="4" name="Content Placeholder 1"/>
          <p:cNvSpPr>
            <a:spLocks noGrp="1"/>
          </p:cNvSpPr>
          <p:nvPr>
            <p:ph sz="quarter" idx="10"/>
          </p:nvPr>
        </p:nvSpPr>
        <p:spPr>
          <a:xfrm>
            <a:off x="304800" y="1137258"/>
            <a:ext cx="11582400" cy="1063018"/>
          </a:xfrm>
        </p:spPr>
        <p:txBody>
          <a:bodyPr/>
          <a:lstStyle/>
          <a:p>
            <a:r>
              <a:rPr lang="en-US" sz="2000" dirty="0" smtClean="0">
                <a:latin typeface="Arial"/>
                <a:cs typeface="Arial"/>
              </a:rPr>
              <a:t>True or False?</a:t>
            </a:r>
            <a:r>
              <a:rPr lang="en-US" sz="2000" dirty="0">
                <a:latin typeface="Arial"/>
                <a:cs typeface="Arial"/>
              </a:rPr>
              <a:t/>
            </a:r>
            <a:br>
              <a:rPr lang="en-US" sz="2000" dirty="0">
                <a:latin typeface="Arial"/>
                <a:cs typeface="Arial"/>
              </a:rPr>
            </a:br>
            <a:r>
              <a:rPr lang="en-US" sz="2000" dirty="0" smtClean="0">
                <a:latin typeface="Arial"/>
                <a:cs typeface="Arial"/>
              </a:rPr>
              <a:t/>
            </a:r>
            <a:br>
              <a:rPr lang="en-US" sz="2000" dirty="0" smtClean="0">
                <a:latin typeface="Arial"/>
                <a:cs typeface="Arial"/>
              </a:rPr>
            </a:br>
            <a:r>
              <a:rPr lang="en-US" sz="2000" dirty="0" smtClean="0">
                <a:latin typeface="Arial"/>
                <a:cs typeface="Arial"/>
              </a:rPr>
              <a:t>Heuristics </a:t>
            </a:r>
            <a:r>
              <a:rPr lang="en-US" sz="2000" dirty="0">
                <a:latin typeface="Arial"/>
                <a:cs typeface="Arial"/>
              </a:rPr>
              <a:t>are a way for general knowledge about the world to aid perception.</a:t>
            </a:r>
          </a:p>
        </p:txBody>
      </p:sp>
      <p:grpSp>
        <p:nvGrpSpPr>
          <p:cNvPr id="11" name="Group 10"/>
          <p:cNvGrpSpPr/>
          <p:nvPr/>
        </p:nvGrpSpPr>
        <p:grpSpPr>
          <a:xfrm>
            <a:off x="596900" y="2613249"/>
            <a:ext cx="1078924" cy="877944"/>
            <a:chOff x="596900" y="2613249"/>
            <a:chExt cx="1078924" cy="877944"/>
          </a:xfrm>
        </p:grpSpPr>
        <p:sp>
          <p:nvSpPr>
            <p:cNvPr id="17" name="Oval 16"/>
            <p:cNvSpPr/>
            <p:nvPr/>
          </p:nvSpPr>
          <p:spPr>
            <a:xfrm>
              <a:off x="596900" y="2667000"/>
              <a:ext cx="292608" cy="292608"/>
            </a:xfrm>
            <a:prstGeom prst="ellipse">
              <a:avLst/>
            </a:prstGeom>
            <a:solidFill>
              <a:srgbClr val="54B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74624" y="2744724"/>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67232" y="2613249"/>
              <a:ext cx="646459" cy="400110"/>
            </a:xfrm>
            <a:prstGeom prst="rect">
              <a:avLst/>
            </a:prstGeom>
            <a:noFill/>
          </p:spPr>
          <p:txBody>
            <a:bodyPr wrap="none" rtlCol="0">
              <a:spAutoFit/>
            </a:bodyPr>
            <a:lstStyle/>
            <a:p>
              <a:r>
                <a:rPr lang="en-US" sz="2000" dirty="0" smtClean="0">
                  <a:latin typeface="Arial Hebrew" charset="-79"/>
                  <a:ea typeface="Arial Hebrew" charset="-79"/>
                  <a:cs typeface="Arial Hebrew" charset="-79"/>
                </a:rPr>
                <a:t>True</a:t>
              </a:r>
              <a:endParaRPr lang="en-US" sz="2000" dirty="0">
                <a:latin typeface="Arial Hebrew" charset="-79"/>
                <a:ea typeface="Arial Hebrew" charset="-79"/>
                <a:cs typeface="Arial Hebrew" charset="-79"/>
              </a:endParaRPr>
            </a:p>
          </p:txBody>
        </p:sp>
        <p:sp>
          <p:nvSpPr>
            <p:cNvPr id="20" name="Oval 19"/>
            <p:cNvSpPr/>
            <p:nvPr/>
          </p:nvSpPr>
          <p:spPr>
            <a:xfrm>
              <a:off x="596900" y="3144834"/>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74624" y="322255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67232" y="3091083"/>
              <a:ext cx="708592" cy="400110"/>
            </a:xfrm>
            <a:prstGeom prst="rect">
              <a:avLst/>
            </a:prstGeom>
            <a:noFill/>
          </p:spPr>
          <p:txBody>
            <a:bodyPr wrap="none" rtlCol="0">
              <a:spAutoFit/>
            </a:bodyPr>
            <a:lstStyle/>
            <a:p>
              <a:r>
                <a:rPr lang="en-US" sz="2000" dirty="0" smtClean="0">
                  <a:latin typeface="Arial Hebrew" charset="-79"/>
                  <a:ea typeface="Arial Hebrew" charset="-79"/>
                  <a:cs typeface="Arial Hebrew" charset="-79"/>
                </a:rPr>
                <a:t>False</a:t>
              </a:r>
              <a:endParaRPr lang="en-US" sz="2000" dirty="0">
                <a:latin typeface="Arial Hebrew" charset="-79"/>
                <a:ea typeface="Arial Hebrew" charset="-79"/>
                <a:cs typeface="Arial Hebrew" charset="-79"/>
              </a:endParaRPr>
            </a:p>
          </p:txBody>
        </p:sp>
      </p:grpSp>
    </p:spTree>
    <p:extLst>
      <p:ext uri="{BB962C8B-B14F-4D97-AF65-F5344CB8AC3E}">
        <p14:creationId xmlns:p14="http://schemas.microsoft.com/office/powerpoint/2010/main" val="21448943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2400" y="12700"/>
            <a:ext cx="11887200" cy="774405"/>
          </a:xfrm>
        </p:spPr>
        <p:txBody>
          <a:bodyPr/>
          <a:lstStyle/>
          <a:p>
            <a:r>
              <a:rPr lang="en-US" dirty="0" smtClean="0"/>
              <a:t>Study Guide 5</a:t>
            </a:r>
            <a:endParaRPr lang="en-US" dirty="0"/>
          </a:p>
        </p:txBody>
      </p:sp>
      <p:sp>
        <p:nvSpPr>
          <p:cNvPr id="4" name="Content Placeholder 1"/>
          <p:cNvSpPr>
            <a:spLocks noGrp="1"/>
          </p:cNvSpPr>
          <p:nvPr>
            <p:ph sz="quarter" idx="10"/>
          </p:nvPr>
        </p:nvSpPr>
        <p:spPr>
          <a:xfrm>
            <a:off x="304800" y="1137258"/>
            <a:ext cx="11582400" cy="1063018"/>
          </a:xfrm>
        </p:spPr>
        <p:txBody>
          <a:bodyPr/>
          <a:lstStyle/>
          <a:p>
            <a:r>
              <a:rPr lang="en-US" sz="2000" dirty="0" smtClean="0">
                <a:latin typeface="Arial"/>
                <a:cs typeface="Arial"/>
              </a:rPr>
              <a:t>True or False?</a:t>
            </a:r>
            <a:r>
              <a:rPr lang="en-US" sz="2000" dirty="0">
                <a:latin typeface="Arial"/>
                <a:cs typeface="Arial"/>
              </a:rPr>
              <a:t/>
            </a:r>
            <a:br>
              <a:rPr lang="en-US" sz="2000" dirty="0">
                <a:latin typeface="Arial"/>
                <a:cs typeface="Arial"/>
              </a:rPr>
            </a:br>
            <a:r>
              <a:rPr lang="en-US" sz="2000" dirty="0" smtClean="0">
                <a:latin typeface="Arial"/>
                <a:cs typeface="Arial"/>
              </a:rPr>
              <a:t/>
            </a:r>
            <a:br>
              <a:rPr lang="en-US" sz="2000" dirty="0" smtClean="0">
                <a:latin typeface="Arial"/>
                <a:cs typeface="Arial"/>
              </a:rPr>
            </a:br>
            <a:r>
              <a:rPr lang="en-US" sz="2000" dirty="0">
                <a:latin typeface="Arial"/>
                <a:cs typeface="Arial"/>
              </a:rPr>
              <a:t>Heuristics influence our internal representation of the environment.</a:t>
            </a:r>
          </a:p>
        </p:txBody>
      </p:sp>
      <p:grpSp>
        <p:nvGrpSpPr>
          <p:cNvPr id="16" name="Group 15"/>
          <p:cNvGrpSpPr/>
          <p:nvPr/>
        </p:nvGrpSpPr>
        <p:grpSpPr>
          <a:xfrm>
            <a:off x="596900" y="2613249"/>
            <a:ext cx="1078924" cy="877944"/>
            <a:chOff x="596900" y="2613249"/>
            <a:chExt cx="1078924" cy="877944"/>
          </a:xfrm>
        </p:grpSpPr>
        <p:sp>
          <p:nvSpPr>
            <p:cNvPr id="7" name="Oval 6"/>
            <p:cNvSpPr/>
            <p:nvPr/>
          </p:nvSpPr>
          <p:spPr>
            <a:xfrm>
              <a:off x="596900" y="2667000"/>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74624" y="2744724"/>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67232" y="2613249"/>
              <a:ext cx="646459" cy="400110"/>
            </a:xfrm>
            <a:prstGeom prst="rect">
              <a:avLst/>
            </a:prstGeom>
            <a:noFill/>
          </p:spPr>
          <p:txBody>
            <a:bodyPr wrap="none" rtlCol="0">
              <a:spAutoFit/>
            </a:bodyPr>
            <a:lstStyle/>
            <a:p>
              <a:r>
                <a:rPr lang="en-US" sz="2000" dirty="0" smtClean="0">
                  <a:latin typeface="Arial Hebrew" charset="-79"/>
                  <a:ea typeface="Arial Hebrew" charset="-79"/>
                  <a:cs typeface="Arial Hebrew" charset="-79"/>
                </a:rPr>
                <a:t>True</a:t>
              </a:r>
              <a:endParaRPr lang="en-US" sz="2000" dirty="0">
                <a:latin typeface="Arial Hebrew" charset="-79"/>
                <a:ea typeface="Arial Hebrew" charset="-79"/>
                <a:cs typeface="Arial Hebrew" charset="-79"/>
              </a:endParaRPr>
            </a:p>
          </p:txBody>
        </p:sp>
        <p:sp>
          <p:nvSpPr>
            <p:cNvPr id="13" name="Oval 12"/>
            <p:cNvSpPr/>
            <p:nvPr/>
          </p:nvSpPr>
          <p:spPr>
            <a:xfrm>
              <a:off x="596900" y="3144834"/>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4624" y="322255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967232" y="3091083"/>
              <a:ext cx="708592" cy="400110"/>
            </a:xfrm>
            <a:prstGeom prst="rect">
              <a:avLst/>
            </a:prstGeom>
            <a:noFill/>
          </p:spPr>
          <p:txBody>
            <a:bodyPr wrap="none" rtlCol="0">
              <a:spAutoFit/>
            </a:bodyPr>
            <a:lstStyle/>
            <a:p>
              <a:r>
                <a:rPr lang="en-US" sz="2000" dirty="0" smtClean="0">
                  <a:latin typeface="Arial Hebrew" charset="-79"/>
                  <a:ea typeface="Arial Hebrew" charset="-79"/>
                  <a:cs typeface="Arial Hebrew" charset="-79"/>
                </a:rPr>
                <a:t>False</a:t>
              </a:r>
              <a:endParaRPr lang="en-US" sz="2000" dirty="0">
                <a:latin typeface="Arial Hebrew" charset="-79"/>
                <a:ea typeface="Arial Hebrew" charset="-79"/>
                <a:cs typeface="Arial Hebrew" charset="-79"/>
              </a:endParaRPr>
            </a:p>
          </p:txBody>
        </p:sp>
      </p:grpSp>
    </p:spTree>
    <p:extLst>
      <p:ext uri="{BB962C8B-B14F-4D97-AF65-F5344CB8AC3E}">
        <p14:creationId xmlns:p14="http://schemas.microsoft.com/office/powerpoint/2010/main" val="13021286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2400" y="12700"/>
            <a:ext cx="11887200" cy="774405"/>
          </a:xfrm>
        </p:spPr>
        <p:txBody>
          <a:bodyPr/>
          <a:lstStyle/>
          <a:p>
            <a:r>
              <a:rPr lang="en-US" dirty="0" smtClean="0"/>
              <a:t>Study Guide 5</a:t>
            </a:r>
            <a:endParaRPr lang="en-US" dirty="0"/>
          </a:p>
        </p:txBody>
      </p:sp>
      <p:sp>
        <p:nvSpPr>
          <p:cNvPr id="4" name="Content Placeholder 1"/>
          <p:cNvSpPr>
            <a:spLocks noGrp="1"/>
          </p:cNvSpPr>
          <p:nvPr>
            <p:ph sz="quarter" idx="10"/>
          </p:nvPr>
        </p:nvSpPr>
        <p:spPr>
          <a:xfrm>
            <a:off x="304800" y="1137258"/>
            <a:ext cx="11582400" cy="1063018"/>
          </a:xfrm>
        </p:spPr>
        <p:txBody>
          <a:bodyPr/>
          <a:lstStyle/>
          <a:p>
            <a:r>
              <a:rPr lang="en-US" sz="2000" dirty="0" smtClean="0">
                <a:latin typeface="Arial"/>
                <a:cs typeface="Arial"/>
              </a:rPr>
              <a:t>True or False?</a:t>
            </a:r>
            <a:r>
              <a:rPr lang="en-US" sz="2000" dirty="0">
                <a:latin typeface="Arial"/>
                <a:cs typeface="Arial"/>
              </a:rPr>
              <a:t/>
            </a:r>
            <a:br>
              <a:rPr lang="en-US" sz="2000" dirty="0">
                <a:latin typeface="Arial"/>
                <a:cs typeface="Arial"/>
              </a:rPr>
            </a:br>
            <a:r>
              <a:rPr lang="en-US" sz="2000" dirty="0" smtClean="0">
                <a:latin typeface="Arial"/>
                <a:cs typeface="Arial"/>
              </a:rPr>
              <a:t/>
            </a:r>
            <a:br>
              <a:rPr lang="en-US" sz="2000" dirty="0" smtClean="0">
                <a:latin typeface="Arial"/>
                <a:cs typeface="Arial"/>
              </a:rPr>
            </a:br>
            <a:r>
              <a:rPr lang="en-US" sz="2000" dirty="0">
                <a:latin typeface="Arial"/>
                <a:cs typeface="Arial"/>
              </a:rPr>
              <a:t>Heuristics influence our internal representation of the environment.</a:t>
            </a:r>
          </a:p>
        </p:txBody>
      </p:sp>
      <p:grpSp>
        <p:nvGrpSpPr>
          <p:cNvPr id="11" name="Group 10"/>
          <p:cNvGrpSpPr/>
          <p:nvPr/>
        </p:nvGrpSpPr>
        <p:grpSpPr>
          <a:xfrm>
            <a:off x="596900" y="2613249"/>
            <a:ext cx="1078924" cy="877944"/>
            <a:chOff x="596900" y="2613249"/>
            <a:chExt cx="1078924" cy="877944"/>
          </a:xfrm>
        </p:grpSpPr>
        <p:sp>
          <p:nvSpPr>
            <p:cNvPr id="17" name="Oval 16"/>
            <p:cNvSpPr/>
            <p:nvPr/>
          </p:nvSpPr>
          <p:spPr>
            <a:xfrm>
              <a:off x="596900" y="2667000"/>
              <a:ext cx="292608" cy="292608"/>
            </a:xfrm>
            <a:prstGeom prst="ellipse">
              <a:avLst/>
            </a:prstGeom>
            <a:solidFill>
              <a:srgbClr val="54BD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74624" y="2744724"/>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67232" y="2613249"/>
              <a:ext cx="646459" cy="400110"/>
            </a:xfrm>
            <a:prstGeom prst="rect">
              <a:avLst/>
            </a:prstGeom>
            <a:noFill/>
          </p:spPr>
          <p:txBody>
            <a:bodyPr wrap="none" rtlCol="0">
              <a:spAutoFit/>
            </a:bodyPr>
            <a:lstStyle/>
            <a:p>
              <a:r>
                <a:rPr lang="en-US" sz="2000" dirty="0" smtClean="0">
                  <a:latin typeface="Arial Hebrew" charset="-79"/>
                  <a:ea typeface="Arial Hebrew" charset="-79"/>
                  <a:cs typeface="Arial Hebrew" charset="-79"/>
                </a:rPr>
                <a:t>True</a:t>
              </a:r>
              <a:endParaRPr lang="en-US" sz="2000" dirty="0">
                <a:latin typeface="Arial Hebrew" charset="-79"/>
                <a:ea typeface="Arial Hebrew" charset="-79"/>
                <a:cs typeface="Arial Hebrew" charset="-79"/>
              </a:endParaRPr>
            </a:p>
          </p:txBody>
        </p:sp>
        <p:sp>
          <p:nvSpPr>
            <p:cNvPr id="20" name="Oval 19"/>
            <p:cNvSpPr/>
            <p:nvPr/>
          </p:nvSpPr>
          <p:spPr>
            <a:xfrm>
              <a:off x="596900" y="3144834"/>
              <a:ext cx="292608" cy="29260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74624" y="322255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67232" y="3091083"/>
              <a:ext cx="708592" cy="400110"/>
            </a:xfrm>
            <a:prstGeom prst="rect">
              <a:avLst/>
            </a:prstGeom>
            <a:noFill/>
          </p:spPr>
          <p:txBody>
            <a:bodyPr wrap="none" rtlCol="0">
              <a:spAutoFit/>
            </a:bodyPr>
            <a:lstStyle/>
            <a:p>
              <a:r>
                <a:rPr lang="en-US" sz="2000" dirty="0" smtClean="0">
                  <a:latin typeface="Arial Hebrew" charset="-79"/>
                  <a:ea typeface="Arial Hebrew" charset="-79"/>
                  <a:cs typeface="Arial Hebrew" charset="-79"/>
                </a:rPr>
                <a:t>False</a:t>
              </a:r>
              <a:endParaRPr lang="en-US" sz="2000" dirty="0">
                <a:latin typeface="Arial Hebrew" charset="-79"/>
                <a:ea typeface="Arial Hebrew" charset="-79"/>
                <a:cs typeface="Arial Hebrew" charset="-79"/>
              </a:endParaRPr>
            </a:p>
          </p:txBody>
        </p:sp>
      </p:grpSp>
    </p:spTree>
    <p:extLst>
      <p:ext uri="{BB962C8B-B14F-4D97-AF65-F5344CB8AC3E}">
        <p14:creationId xmlns:p14="http://schemas.microsoft.com/office/powerpoint/2010/main" val="20786012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82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Heuristics and Perception </a:t>
            </a:r>
            <a:endParaRPr lang="en-US" dirty="0"/>
          </a:p>
        </p:txBody>
      </p:sp>
      <p:sp>
        <p:nvSpPr>
          <p:cNvPr id="4" name="Rectangle 3"/>
          <p:cNvSpPr/>
          <p:nvPr/>
        </p:nvSpPr>
        <p:spPr>
          <a:xfrm>
            <a:off x="152401" y="1300284"/>
            <a:ext cx="11707906" cy="1528624"/>
          </a:xfrm>
          <a:prstGeom prst="rect">
            <a:avLst/>
          </a:prstGeom>
        </p:spPr>
        <p:txBody>
          <a:bodyPr wrap="square">
            <a:spAutoFit/>
          </a:bodyPr>
          <a:lstStyle/>
          <a:p>
            <a:pPr marL="12700">
              <a:lnSpc>
                <a:spcPct val="100000"/>
              </a:lnSpc>
              <a:spcBef>
                <a:spcPts val="785"/>
              </a:spcBef>
            </a:pPr>
            <a:r>
              <a:rPr lang="en-US" sz="2000" b="1" dirty="0">
                <a:latin typeface="Arial" charset="0"/>
                <a:ea typeface="Arial" charset="0"/>
                <a:cs typeface="Arial" charset="0"/>
              </a:rPr>
              <a:t>Heuristics for Perceiving</a:t>
            </a:r>
          </a:p>
          <a:p>
            <a:pPr marL="12700">
              <a:lnSpc>
                <a:spcPct val="100000"/>
              </a:lnSpc>
              <a:spcBef>
                <a:spcPts val="785"/>
              </a:spcBef>
            </a:pPr>
            <a:endParaRPr lang="en-US" sz="2000" b="1" dirty="0">
              <a:latin typeface="Arial" charset="0"/>
              <a:ea typeface="Arial" charset="0"/>
              <a:cs typeface="Arial" charset="0"/>
            </a:endParaRPr>
          </a:p>
          <a:p>
            <a:pPr marL="12700">
              <a:lnSpc>
                <a:spcPct val="100000"/>
              </a:lnSpc>
              <a:spcBef>
                <a:spcPts val="785"/>
              </a:spcBef>
            </a:pPr>
            <a:r>
              <a:rPr lang="en-US" sz="2000" b="1" dirty="0">
                <a:latin typeface="Arial" charset="0"/>
                <a:ea typeface="Arial" charset="0"/>
                <a:cs typeface="Arial" charset="0"/>
              </a:rPr>
              <a:t>Occlusion Heuristic: </a:t>
            </a:r>
            <a:r>
              <a:rPr lang="en-US" sz="2000" dirty="0">
                <a:latin typeface="Arial" charset="0"/>
                <a:ea typeface="Arial" charset="0"/>
                <a:cs typeface="Arial" charset="0"/>
              </a:rPr>
              <a:t>When a large object is partially covered by smaller occluding object, we see the larger one as continuing behind the smaller </a:t>
            </a:r>
            <a:r>
              <a:rPr lang="en-US" sz="2000" dirty="0" err="1">
                <a:latin typeface="Arial" charset="0"/>
                <a:ea typeface="Arial" charset="0"/>
                <a:cs typeface="Arial" charset="0"/>
              </a:rPr>
              <a:t>occluder</a:t>
            </a:r>
            <a:r>
              <a:rPr lang="en-US" sz="2000" dirty="0">
                <a:latin typeface="Arial" charset="0"/>
                <a:ea typeface="Arial" charset="0"/>
                <a:cs typeface="Arial" charset="0"/>
              </a:rPr>
              <a:t>.</a:t>
            </a:r>
          </a:p>
        </p:txBody>
      </p:sp>
    </p:spTree>
    <p:extLst>
      <p:ext uri="{BB962C8B-B14F-4D97-AF65-F5344CB8AC3E}">
        <p14:creationId xmlns:p14="http://schemas.microsoft.com/office/powerpoint/2010/main" val="1927145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Occlusion</a:t>
            </a:r>
            <a:endParaRPr lang="en-US" dirty="0"/>
          </a:p>
        </p:txBody>
      </p:sp>
      <p:sp>
        <p:nvSpPr>
          <p:cNvPr id="10" name="Rectangle 9"/>
          <p:cNvSpPr/>
          <p:nvPr/>
        </p:nvSpPr>
        <p:spPr>
          <a:xfrm>
            <a:off x="152401" y="1300284"/>
            <a:ext cx="11707906" cy="1528624"/>
          </a:xfrm>
          <a:prstGeom prst="rect">
            <a:avLst/>
          </a:prstGeom>
        </p:spPr>
        <p:txBody>
          <a:bodyPr wrap="square">
            <a:spAutoFit/>
          </a:bodyPr>
          <a:lstStyle/>
          <a:p>
            <a:pPr marL="12700">
              <a:lnSpc>
                <a:spcPct val="100000"/>
              </a:lnSpc>
              <a:spcBef>
                <a:spcPts val="785"/>
              </a:spcBef>
            </a:pPr>
            <a:r>
              <a:rPr lang="en-US" sz="2000" b="1" dirty="0">
                <a:latin typeface="Arial" charset="0"/>
                <a:ea typeface="Arial" charset="0"/>
                <a:cs typeface="Arial" charset="0"/>
              </a:rPr>
              <a:t>Heuristics for Perceiving</a:t>
            </a:r>
          </a:p>
          <a:p>
            <a:pPr marL="12700">
              <a:lnSpc>
                <a:spcPct val="100000"/>
              </a:lnSpc>
              <a:spcBef>
                <a:spcPts val="785"/>
              </a:spcBef>
            </a:pPr>
            <a:endParaRPr lang="en-US" sz="2000" b="1" dirty="0">
              <a:latin typeface="Arial" charset="0"/>
              <a:ea typeface="Arial" charset="0"/>
              <a:cs typeface="Arial" charset="0"/>
            </a:endParaRPr>
          </a:p>
          <a:p>
            <a:pPr marL="12700">
              <a:lnSpc>
                <a:spcPct val="100000"/>
              </a:lnSpc>
              <a:spcBef>
                <a:spcPts val="785"/>
              </a:spcBef>
            </a:pPr>
            <a:r>
              <a:rPr lang="en-US" sz="2000" b="1" dirty="0">
                <a:latin typeface="Arial" charset="0"/>
                <a:ea typeface="Arial" charset="0"/>
                <a:cs typeface="Arial" charset="0"/>
              </a:rPr>
              <a:t>Occlusion Heuristic: </a:t>
            </a:r>
            <a:r>
              <a:rPr lang="en-US" sz="2000" dirty="0">
                <a:latin typeface="Arial" charset="0"/>
                <a:ea typeface="Arial" charset="0"/>
                <a:cs typeface="Arial" charset="0"/>
              </a:rPr>
              <a:t>When a large object is partially covered by smaller occluding object, we see the larger one as continuing behind the smaller </a:t>
            </a:r>
            <a:r>
              <a:rPr lang="en-US" sz="2000" dirty="0" err="1">
                <a:latin typeface="Arial" charset="0"/>
                <a:ea typeface="Arial" charset="0"/>
                <a:cs typeface="Arial" charset="0"/>
              </a:rPr>
              <a:t>occluder</a:t>
            </a:r>
            <a:r>
              <a:rPr lang="en-US" sz="2000" dirty="0">
                <a:latin typeface="Arial" charset="0"/>
                <a:ea typeface="Arial" charset="0"/>
                <a:cs typeface="Arial" charset="0"/>
              </a:rPr>
              <a:t>.</a:t>
            </a:r>
          </a:p>
        </p:txBody>
      </p:sp>
      <p:sp>
        <p:nvSpPr>
          <p:cNvPr id="5" name="TextBox 4"/>
          <p:cNvSpPr txBox="1"/>
          <p:nvPr/>
        </p:nvSpPr>
        <p:spPr>
          <a:xfrm>
            <a:off x="152400" y="3278587"/>
            <a:ext cx="11707907" cy="2626360"/>
          </a:xfrm>
          <a:prstGeom prst="rect">
            <a:avLst/>
          </a:prstGeom>
          <a:noFill/>
        </p:spPr>
        <p:txBody>
          <a:bodyPr wrap="square" rtlCol="0">
            <a:spAutoFit/>
          </a:bodyPr>
          <a:lstStyle/>
          <a:p>
            <a:pPr marL="12700" marR="5059045">
              <a:lnSpc>
                <a:spcPct val="120100"/>
              </a:lnSpc>
              <a:spcBef>
                <a:spcPts val="25"/>
              </a:spcBef>
            </a:pPr>
            <a:r>
              <a:rPr lang="en-US" sz="2000" b="1" spc="-65" dirty="0" smtClean="0">
                <a:latin typeface="Arial"/>
                <a:cs typeface="Arial"/>
              </a:rPr>
              <a:t>oc·clude</a:t>
            </a:r>
            <a:endParaRPr lang="en-US" sz="2000" b="1" spc="-65" dirty="0">
              <a:latin typeface="Arial"/>
              <a:cs typeface="Arial"/>
            </a:endParaRPr>
          </a:p>
          <a:p>
            <a:pPr marL="12700" marR="5059045">
              <a:lnSpc>
                <a:spcPct val="120100"/>
              </a:lnSpc>
              <a:spcBef>
                <a:spcPts val="25"/>
              </a:spcBef>
            </a:pPr>
            <a:r>
              <a:rPr lang="en-US" sz="2000" spc="-65" dirty="0" smtClean="0">
                <a:latin typeface="Arial"/>
                <a:cs typeface="Arial"/>
              </a:rPr>
              <a:t>Pronunciation</a:t>
            </a:r>
            <a:r>
              <a:rPr lang="en-US" sz="2000" spc="-65" dirty="0">
                <a:latin typeface="Arial"/>
                <a:cs typeface="Arial"/>
              </a:rPr>
              <a:t>: </a:t>
            </a:r>
            <a:r>
              <a:rPr lang="en-US" sz="2000" spc="-35" dirty="0">
                <a:latin typeface="Arial"/>
                <a:cs typeface="Arial"/>
              </a:rPr>
              <a:t>\</a:t>
            </a:r>
            <a:r>
              <a:rPr lang="en-US" sz="2000" spc="-35" dirty="0" err="1">
                <a:latin typeface="Arial"/>
                <a:cs typeface="Arial"/>
              </a:rPr>
              <a:t>ə</a:t>
            </a:r>
            <a:r>
              <a:rPr lang="en-US" sz="2000" spc="-35" dirty="0">
                <a:latin typeface="Arial"/>
                <a:cs typeface="Arial"/>
              </a:rPr>
              <a:t>-ˈ</a:t>
            </a:r>
            <a:r>
              <a:rPr lang="en-US" sz="2000" spc="-35" dirty="0" err="1">
                <a:latin typeface="Arial"/>
                <a:cs typeface="Arial"/>
              </a:rPr>
              <a:t>klüd</a:t>
            </a:r>
            <a:r>
              <a:rPr lang="en-US" sz="2000" spc="-35" dirty="0">
                <a:latin typeface="Arial"/>
                <a:cs typeface="Arial"/>
              </a:rPr>
              <a:t>,</a:t>
            </a:r>
            <a:r>
              <a:rPr lang="en-US" sz="2000" spc="-175" dirty="0">
                <a:latin typeface="Arial"/>
                <a:cs typeface="Arial"/>
              </a:rPr>
              <a:t> </a:t>
            </a:r>
            <a:r>
              <a:rPr lang="en-US" sz="2000" spc="-5" dirty="0" err="1">
                <a:latin typeface="Arial"/>
                <a:cs typeface="Arial"/>
              </a:rPr>
              <a:t>ä</a:t>
            </a:r>
            <a:r>
              <a:rPr lang="en-US" sz="2000" spc="-5" dirty="0">
                <a:latin typeface="Arial"/>
                <a:cs typeface="Arial"/>
              </a:rPr>
              <a:t>-\  </a:t>
            </a:r>
            <a:r>
              <a:rPr lang="en-US" sz="2000" spc="-70" dirty="0">
                <a:latin typeface="Arial"/>
                <a:cs typeface="Arial"/>
              </a:rPr>
              <a:t>Function:</a:t>
            </a:r>
            <a:r>
              <a:rPr lang="en-US" sz="2000" spc="-120" dirty="0">
                <a:latin typeface="Arial"/>
                <a:cs typeface="Arial"/>
              </a:rPr>
              <a:t> </a:t>
            </a:r>
            <a:r>
              <a:rPr lang="en-US" sz="2000" i="1" spc="-85" dirty="0">
                <a:latin typeface="Arial"/>
                <a:cs typeface="Arial"/>
              </a:rPr>
              <a:t>verb</a:t>
            </a:r>
            <a:endParaRPr lang="en-US" sz="2000" dirty="0">
              <a:latin typeface="Arial"/>
              <a:cs typeface="Arial"/>
            </a:endParaRPr>
          </a:p>
          <a:p>
            <a:pPr marL="12700">
              <a:lnSpc>
                <a:spcPct val="100000"/>
              </a:lnSpc>
              <a:spcBef>
                <a:spcPts val="480"/>
              </a:spcBef>
            </a:pPr>
            <a:r>
              <a:rPr lang="en-US" sz="2000" spc="-50" dirty="0">
                <a:latin typeface="Arial"/>
                <a:cs typeface="Arial"/>
              </a:rPr>
              <a:t>Inflected </a:t>
            </a:r>
            <a:r>
              <a:rPr lang="en-US" sz="2000" spc="-100" dirty="0">
                <a:latin typeface="Arial"/>
                <a:cs typeface="Arial"/>
              </a:rPr>
              <a:t>Form(s): </a:t>
            </a:r>
            <a:r>
              <a:rPr lang="en-US" sz="2000" spc="-95" dirty="0" err="1">
                <a:latin typeface="Arial"/>
                <a:cs typeface="Arial"/>
              </a:rPr>
              <a:t>oc·clud·ed</a:t>
            </a:r>
            <a:r>
              <a:rPr lang="en-US" sz="2000" spc="-95" dirty="0">
                <a:latin typeface="Arial"/>
                <a:cs typeface="Arial"/>
              </a:rPr>
              <a:t>;</a:t>
            </a:r>
            <a:r>
              <a:rPr lang="en-US" sz="2000" spc="-180" dirty="0">
                <a:latin typeface="Arial"/>
                <a:cs typeface="Arial"/>
              </a:rPr>
              <a:t> </a:t>
            </a:r>
            <a:r>
              <a:rPr lang="en-US" sz="2000" spc="-95" dirty="0" err="1">
                <a:latin typeface="Arial"/>
                <a:cs typeface="Arial"/>
              </a:rPr>
              <a:t>oc·clud·ing</a:t>
            </a:r>
            <a:endParaRPr lang="en-US" sz="2000" dirty="0">
              <a:latin typeface="Arial"/>
              <a:cs typeface="Arial"/>
            </a:endParaRPr>
          </a:p>
          <a:p>
            <a:pPr marL="12700" marR="132080">
              <a:lnSpc>
                <a:spcPct val="100000"/>
              </a:lnSpc>
              <a:spcBef>
                <a:spcPts val="480"/>
              </a:spcBef>
            </a:pPr>
            <a:r>
              <a:rPr lang="en-US" sz="2000" spc="-80" dirty="0">
                <a:latin typeface="Arial"/>
                <a:cs typeface="Arial"/>
              </a:rPr>
              <a:t>Etymology:</a:t>
            </a:r>
            <a:r>
              <a:rPr lang="en-US" sz="2000" spc="-140" dirty="0">
                <a:latin typeface="Arial"/>
                <a:cs typeface="Arial"/>
              </a:rPr>
              <a:t> </a:t>
            </a:r>
            <a:r>
              <a:rPr lang="en-US" sz="2000" spc="-80" dirty="0">
                <a:latin typeface="Arial"/>
                <a:cs typeface="Arial"/>
              </a:rPr>
              <a:t>Latin</a:t>
            </a:r>
            <a:r>
              <a:rPr lang="en-US" sz="2000" spc="-95" dirty="0">
                <a:latin typeface="Arial"/>
                <a:cs typeface="Arial"/>
              </a:rPr>
              <a:t> </a:t>
            </a:r>
            <a:r>
              <a:rPr lang="en-US" sz="2000" i="1" spc="-100" dirty="0" err="1">
                <a:latin typeface="Arial"/>
                <a:cs typeface="Arial"/>
              </a:rPr>
              <a:t>occludere</a:t>
            </a:r>
            <a:r>
              <a:rPr lang="en-US" sz="2000" i="1" spc="-100" dirty="0">
                <a:latin typeface="Arial"/>
                <a:cs typeface="Arial"/>
              </a:rPr>
              <a:t>,</a:t>
            </a:r>
            <a:r>
              <a:rPr lang="en-US" sz="2000" i="1" spc="-114" dirty="0">
                <a:latin typeface="Arial"/>
                <a:cs typeface="Arial"/>
              </a:rPr>
              <a:t> </a:t>
            </a:r>
            <a:r>
              <a:rPr lang="en-US" sz="2000" spc="-25" dirty="0">
                <a:latin typeface="Arial"/>
                <a:cs typeface="Arial"/>
              </a:rPr>
              <a:t>from</a:t>
            </a:r>
            <a:r>
              <a:rPr lang="en-US" sz="2000" spc="-100" dirty="0">
                <a:latin typeface="Arial"/>
                <a:cs typeface="Arial"/>
              </a:rPr>
              <a:t> </a:t>
            </a:r>
            <a:r>
              <a:rPr lang="en-US" sz="2000" i="1" spc="-75" dirty="0" err="1">
                <a:latin typeface="Arial"/>
                <a:cs typeface="Arial"/>
              </a:rPr>
              <a:t>ob</a:t>
            </a:r>
            <a:r>
              <a:rPr lang="en-US" sz="2000" i="1" spc="-75" dirty="0">
                <a:latin typeface="Arial"/>
                <a:cs typeface="Arial"/>
              </a:rPr>
              <a:t>-</a:t>
            </a:r>
            <a:r>
              <a:rPr lang="en-US" sz="2000" i="1" spc="-125" dirty="0">
                <a:latin typeface="Arial"/>
                <a:cs typeface="Arial"/>
              </a:rPr>
              <a:t> </a:t>
            </a:r>
            <a:r>
              <a:rPr lang="en-US" sz="2000" spc="-25" dirty="0">
                <a:latin typeface="Arial"/>
                <a:cs typeface="Arial"/>
              </a:rPr>
              <a:t>in</a:t>
            </a:r>
            <a:r>
              <a:rPr lang="en-US" sz="2000" spc="-100" dirty="0">
                <a:latin typeface="Arial"/>
                <a:cs typeface="Arial"/>
              </a:rPr>
              <a:t> </a:t>
            </a:r>
            <a:r>
              <a:rPr lang="en-US" sz="2000" spc="-20" dirty="0">
                <a:latin typeface="Arial"/>
                <a:cs typeface="Arial"/>
              </a:rPr>
              <a:t>the</a:t>
            </a:r>
            <a:r>
              <a:rPr lang="en-US" sz="2000" spc="-110" dirty="0">
                <a:latin typeface="Arial"/>
                <a:cs typeface="Arial"/>
              </a:rPr>
              <a:t> way</a:t>
            </a:r>
            <a:r>
              <a:rPr lang="en-US" sz="2000" spc="-100" dirty="0">
                <a:latin typeface="Arial"/>
                <a:cs typeface="Arial"/>
              </a:rPr>
              <a:t> </a:t>
            </a:r>
            <a:r>
              <a:rPr lang="en-US" sz="2000" spc="-170" dirty="0">
                <a:latin typeface="Arial"/>
                <a:cs typeface="Arial"/>
              </a:rPr>
              <a:t>+</a:t>
            </a:r>
            <a:r>
              <a:rPr lang="en-US" sz="2000" spc="-105" dirty="0">
                <a:latin typeface="Arial"/>
                <a:cs typeface="Arial"/>
              </a:rPr>
              <a:t> </a:t>
            </a:r>
            <a:r>
              <a:rPr lang="en-US" sz="2000" i="1" spc="-95" dirty="0" err="1">
                <a:latin typeface="Arial"/>
                <a:cs typeface="Arial"/>
              </a:rPr>
              <a:t>claudere</a:t>
            </a:r>
            <a:r>
              <a:rPr lang="en-US" sz="2000" i="1" spc="-130" dirty="0">
                <a:latin typeface="Arial"/>
                <a:cs typeface="Arial"/>
              </a:rPr>
              <a:t> </a:t>
            </a:r>
            <a:r>
              <a:rPr lang="en-US" sz="2000" spc="10" dirty="0">
                <a:latin typeface="Arial"/>
                <a:cs typeface="Arial"/>
              </a:rPr>
              <a:t>to</a:t>
            </a:r>
            <a:r>
              <a:rPr lang="en-US" sz="2000" spc="-100" dirty="0">
                <a:latin typeface="Arial"/>
                <a:cs typeface="Arial"/>
              </a:rPr>
              <a:t> </a:t>
            </a:r>
            <a:r>
              <a:rPr lang="en-US" sz="2000" spc="-60" dirty="0">
                <a:latin typeface="Arial"/>
                <a:cs typeface="Arial"/>
              </a:rPr>
              <a:t>shut,</a:t>
            </a:r>
            <a:r>
              <a:rPr lang="en-US" sz="2000" spc="-100" dirty="0">
                <a:latin typeface="Arial"/>
                <a:cs typeface="Arial"/>
              </a:rPr>
              <a:t> </a:t>
            </a:r>
            <a:r>
              <a:rPr lang="en-US" sz="2000" spc="-110" dirty="0">
                <a:latin typeface="Arial"/>
                <a:cs typeface="Arial"/>
              </a:rPr>
              <a:t>close</a:t>
            </a:r>
            <a:r>
              <a:rPr lang="en-US" sz="2000" spc="-95" dirty="0">
                <a:latin typeface="Arial"/>
                <a:cs typeface="Arial"/>
              </a:rPr>
              <a:t> </a:t>
            </a:r>
            <a:r>
              <a:rPr lang="en-US" sz="2000" spc="-190" dirty="0">
                <a:latin typeface="Arial"/>
                <a:cs typeface="Arial"/>
              </a:rPr>
              <a:t>—  </a:t>
            </a:r>
            <a:r>
              <a:rPr lang="en-US" sz="2000" spc="-60" dirty="0">
                <a:latin typeface="Arial"/>
                <a:cs typeface="Arial"/>
              </a:rPr>
              <a:t>more </a:t>
            </a:r>
            <a:r>
              <a:rPr lang="en-US" sz="2000" spc="-35" dirty="0">
                <a:latin typeface="Arial"/>
                <a:cs typeface="Arial"/>
              </a:rPr>
              <a:t>at</a:t>
            </a:r>
            <a:r>
              <a:rPr lang="en-US" sz="2000" spc="-150" dirty="0">
                <a:latin typeface="Arial"/>
                <a:cs typeface="Arial"/>
              </a:rPr>
              <a:t> </a:t>
            </a:r>
            <a:r>
              <a:rPr lang="en-US" sz="2000" u="sng" spc="-105" dirty="0">
                <a:solidFill>
                  <a:srgbClr val="0000FF"/>
                </a:solidFill>
                <a:uFill>
                  <a:solidFill>
                    <a:srgbClr val="0000FF"/>
                  </a:solidFill>
                </a:uFill>
                <a:latin typeface="Arial"/>
                <a:cs typeface="Arial"/>
                <a:hlinkClick r:id="rId3"/>
              </a:rPr>
              <a:t>close</a:t>
            </a:r>
            <a:endParaRPr lang="en-US" sz="2000" dirty="0">
              <a:latin typeface="Arial"/>
              <a:cs typeface="Arial"/>
            </a:endParaRPr>
          </a:p>
          <a:p>
            <a:pPr marL="12700">
              <a:lnSpc>
                <a:spcPct val="100000"/>
              </a:lnSpc>
              <a:spcBef>
                <a:spcPts val="484"/>
              </a:spcBef>
            </a:pPr>
            <a:r>
              <a:rPr lang="en-US" sz="2000" spc="-90" dirty="0">
                <a:latin typeface="Arial"/>
                <a:cs typeface="Arial"/>
              </a:rPr>
              <a:t>Date:</a:t>
            </a:r>
            <a:r>
              <a:rPr lang="en-US" sz="2000" spc="-110" dirty="0">
                <a:latin typeface="Arial"/>
                <a:cs typeface="Arial"/>
              </a:rPr>
              <a:t> </a:t>
            </a:r>
            <a:r>
              <a:rPr lang="en-US" sz="2000" spc="-100" dirty="0">
                <a:latin typeface="Arial"/>
                <a:cs typeface="Arial"/>
              </a:rPr>
              <a:t>1597</a:t>
            </a:r>
            <a:endParaRPr lang="en-US" sz="2000" dirty="0">
              <a:latin typeface="Arial"/>
              <a:cs typeface="Arial"/>
            </a:endParaRPr>
          </a:p>
          <a:p>
            <a:pPr marL="12700" marR="91440">
              <a:lnSpc>
                <a:spcPct val="100000"/>
              </a:lnSpc>
              <a:spcBef>
                <a:spcPts val="480"/>
              </a:spcBef>
            </a:pPr>
            <a:r>
              <a:rPr lang="en-US" sz="2000" i="1" spc="-40" dirty="0">
                <a:latin typeface="Arial"/>
                <a:cs typeface="Arial"/>
              </a:rPr>
              <a:t>transitive</a:t>
            </a:r>
            <a:r>
              <a:rPr lang="en-US" sz="2000" i="1" spc="-110" dirty="0">
                <a:latin typeface="Arial"/>
                <a:cs typeface="Arial"/>
              </a:rPr>
              <a:t> </a:t>
            </a:r>
            <a:r>
              <a:rPr lang="en-US" sz="2000" i="1" spc="-85" dirty="0">
                <a:latin typeface="Arial"/>
                <a:cs typeface="Arial"/>
              </a:rPr>
              <a:t>verb</a:t>
            </a:r>
            <a:r>
              <a:rPr lang="en-US" sz="2000" i="1" spc="-114" dirty="0">
                <a:latin typeface="Arial"/>
                <a:cs typeface="Arial"/>
              </a:rPr>
              <a:t> </a:t>
            </a:r>
            <a:r>
              <a:rPr lang="en-US" sz="2000" spc="-105" dirty="0">
                <a:latin typeface="Arial"/>
                <a:cs typeface="Arial"/>
              </a:rPr>
              <a:t>1</a:t>
            </a:r>
            <a:r>
              <a:rPr lang="en-US" sz="2000" b="1" spc="-105" dirty="0">
                <a:latin typeface="Arial"/>
                <a:cs typeface="Arial"/>
              </a:rPr>
              <a:t>:</a:t>
            </a:r>
            <a:r>
              <a:rPr lang="en-US" sz="2000" b="1" spc="-110" dirty="0">
                <a:latin typeface="Arial"/>
                <a:cs typeface="Arial"/>
              </a:rPr>
              <a:t> </a:t>
            </a:r>
            <a:r>
              <a:rPr lang="en-US" sz="2000" spc="10" dirty="0">
                <a:latin typeface="Arial"/>
                <a:cs typeface="Arial"/>
              </a:rPr>
              <a:t>to</a:t>
            </a:r>
            <a:r>
              <a:rPr lang="en-US" sz="2000" spc="-100" dirty="0">
                <a:latin typeface="Arial"/>
                <a:cs typeface="Arial"/>
              </a:rPr>
              <a:t> </a:t>
            </a:r>
            <a:r>
              <a:rPr lang="en-US" sz="2000" spc="-110" dirty="0">
                <a:latin typeface="Arial"/>
                <a:cs typeface="Arial"/>
              </a:rPr>
              <a:t>close</a:t>
            </a:r>
            <a:r>
              <a:rPr lang="en-US" sz="2000" spc="-100" dirty="0">
                <a:latin typeface="Arial"/>
                <a:cs typeface="Arial"/>
              </a:rPr>
              <a:t> </a:t>
            </a:r>
            <a:r>
              <a:rPr lang="en-US" sz="2000" spc="-65" dirty="0">
                <a:latin typeface="Arial"/>
                <a:cs typeface="Arial"/>
              </a:rPr>
              <a:t>up</a:t>
            </a:r>
            <a:r>
              <a:rPr lang="en-US" sz="2000" spc="-114" dirty="0">
                <a:latin typeface="Arial"/>
                <a:cs typeface="Arial"/>
              </a:rPr>
              <a:t> </a:t>
            </a:r>
            <a:r>
              <a:rPr lang="en-US" sz="2000" spc="-15" dirty="0">
                <a:latin typeface="Arial"/>
                <a:cs typeface="Arial"/>
              </a:rPr>
              <a:t>or</a:t>
            </a:r>
            <a:r>
              <a:rPr lang="en-US" sz="2000" spc="-100" dirty="0">
                <a:latin typeface="Arial"/>
                <a:cs typeface="Arial"/>
              </a:rPr>
              <a:t> </a:t>
            </a:r>
            <a:r>
              <a:rPr lang="en-US" sz="2000" spc="-75" dirty="0">
                <a:latin typeface="Arial"/>
                <a:cs typeface="Arial"/>
              </a:rPr>
              <a:t>block</a:t>
            </a:r>
            <a:r>
              <a:rPr lang="en-US" sz="2000" spc="-100" dirty="0">
                <a:latin typeface="Arial"/>
                <a:cs typeface="Arial"/>
              </a:rPr>
              <a:t> </a:t>
            </a:r>
            <a:r>
              <a:rPr lang="en-US" sz="2000" dirty="0">
                <a:latin typeface="Arial"/>
                <a:cs typeface="Arial"/>
              </a:rPr>
              <a:t>off</a:t>
            </a:r>
            <a:r>
              <a:rPr lang="en-US" sz="2000" spc="-95" dirty="0">
                <a:latin typeface="Arial"/>
                <a:cs typeface="Arial"/>
              </a:rPr>
              <a:t> </a:t>
            </a:r>
            <a:r>
              <a:rPr lang="en-US" sz="2000" b="1" spc="-114" dirty="0">
                <a:latin typeface="Arial"/>
                <a:cs typeface="Arial"/>
              </a:rPr>
              <a:t>:</a:t>
            </a:r>
            <a:r>
              <a:rPr lang="en-US" sz="2000" b="1" spc="-110" dirty="0">
                <a:latin typeface="Arial"/>
                <a:cs typeface="Arial"/>
              </a:rPr>
              <a:t> </a:t>
            </a:r>
            <a:r>
              <a:rPr lang="en-US" sz="2000" u="sng" spc="-45" dirty="0">
                <a:solidFill>
                  <a:srgbClr val="0000FF"/>
                </a:solidFill>
                <a:uFill>
                  <a:solidFill>
                    <a:srgbClr val="0000FF"/>
                  </a:solidFill>
                </a:uFill>
                <a:latin typeface="Arial"/>
                <a:cs typeface="Arial"/>
                <a:hlinkClick r:id="rId4"/>
              </a:rPr>
              <a:t>obstruct</a:t>
            </a:r>
            <a:r>
              <a:rPr lang="en-US" sz="2000" spc="-90" dirty="0">
                <a:solidFill>
                  <a:srgbClr val="0000FF"/>
                </a:solidFill>
                <a:latin typeface="Arial"/>
                <a:cs typeface="Arial"/>
                <a:hlinkClick r:id="rId4"/>
              </a:rPr>
              <a:t> </a:t>
            </a:r>
            <a:r>
              <a:rPr lang="en-US" sz="2000" spc="-165" dirty="0">
                <a:latin typeface="Arial"/>
                <a:cs typeface="Arial"/>
              </a:rPr>
              <a:t>&lt;a</a:t>
            </a:r>
            <a:r>
              <a:rPr lang="en-US" sz="2000" spc="-100" dirty="0">
                <a:latin typeface="Arial"/>
                <a:cs typeface="Arial"/>
              </a:rPr>
              <a:t> </a:t>
            </a:r>
            <a:r>
              <a:rPr lang="en-US" sz="2000" spc="-55" dirty="0">
                <a:latin typeface="Arial"/>
                <a:cs typeface="Arial"/>
              </a:rPr>
              <a:t>thrombus</a:t>
            </a:r>
            <a:r>
              <a:rPr lang="en-US" sz="2000" spc="-105" dirty="0">
                <a:latin typeface="Arial"/>
                <a:cs typeface="Arial"/>
              </a:rPr>
              <a:t> </a:t>
            </a:r>
            <a:r>
              <a:rPr lang="en-US" sz="2000" i="1" spc="-90" dirty="0">
                <a:latin typeface="Arial"/>
                <a:cs typeface="Arial"/>
              </a:rPr>
              <a:t>occluding</a:t>
            </a:r>
            <a:r>
              <a:rPr lang="en-US" sz="2000" i="1" spc="-105" dirty="0">
                <a:latin typeface="Arial"/>
                <a:cs typeface="Arial"/>
              </a:rPr>
              <a:t> </a:t>
            </a:r>
            <a:r>
              <a:rPr lang="en-US" sz="2000" spc="-155" dirty="0">
                <a:latin typeface="Arial"/>
                <a:cs typeface="Arial"/>
              </a:rPr>
              <a:t>a  </a:t>
            </a:r>
            <a:r>
              <a:rPr lang="en-US" sz="2000" spc="-75" dirty="0">
                <a:latin typeface="Arial"/>
                <a:cs typeface="Arial"/>
              </a:rPr>
              <a:t>coronary </a:t>
            </a:r>
            <a:r>
              <a:rPr lang="en-US" sz="2000" spc="-50" dirty="0">
                <a:latin typeface="Arial"/>
                <a:cs typeface="Arial"/>
              </a:rPr>
              <a:t>artery&gt;; </a:t>
            </a:r>
            <a:r>
              <a:rPr lang="en-US" sz="2000" i="1" spc="-100" dirty="0">
                <a:latin typeface="Arial"/>
                <a:cs typeface="Arial"/>
              </a:rPr>
              <a:t>also </a:t>
            </a:r>
            <a:r>
              <a:rPr lang="en-US" sz="2000" b="1" spc="-114" dirty="0">
                <a:latin typeface="Arial"/>
                <a:cs typeface="Arial"/>
              </a:rPr>
              <a:t>:</a:t>
            </a:r>
            <a:r>
              <a:rPr lang="en-US" sz="2000" b="1" spc="-220" dirty="0">
                <a:latin typeface="Arial"/>
                <a:cs typeface="Arial"/>
              </a:rPr>
              <a:t> </a:t>
            </a:r>
            <a:r>
              <a:rPr lang="en-US" sz="2000" u="sng" spc="-100" dirty="0">
                <a:solidFill>
                  <a:srgbClr val="0000FF"/>
                </a:solidFill>
                <a:uFill>
                  <a:solidFill>
                    <a:srgbClr val="0000FF"/>
                  </a:solidFill>
                </a:uFill>
                <a:latin typeface="Arial"/>
                <a:cs typeface="Arial"/>
                <a:hlinkClick r:id="rId5"/>
              </a:rPr>
              <a:t>conceal</a:t>
            </a:r>
            <a:endParaRPr lang="en-US" sz="2000" dirty="0">
              <a:latin typeface="Arial"/>
              <a:cs typeface="Arial"/>
            </a:endParaRPr>
          </a:p>
          <a:p>
            <a:endParaRPr lang="en-US" sz="2000" dirty="0"/>
          </a:p>
        </p:txBody>
      </p:sp>
    </p:spTree>
    <p:extLst>
      <p:ext uri="{BB962C8B-B14F-4D97-AF65-F5344CB8AC3E}">
        <p14:creationId xmlns:p14="http://schemas.microsoft.com/office/powerpoint/2010/main" val="1617953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Occlusion Example</a:t>
            </a:r>
            <a:endParaRPr lang="en-US" dirty="0"/>
          </a:p>
        </p:txBody>
      </p:sp>
      <p:sp>
        <p:nvSpPr>
          <p:cNvPr id="8" name="object 4"/>
          <p:cNvSpPr/>
          <p:nvPr/>
        </p:nvSpPr>
        <p:spPr>
          <a:xfrm>
            <a:off x="2666254" y="2868218"/>
            <a:ext cx="6680200" cy="3581400"/>
          </a:xfrm>
          <a:prstGeom prst="rect">
            <a:avLst/>
          </a:prstGeom>
          <a:blipFill>
            <a:blip r:embed="rId3" cstate="print"/>
            <a:stretch>
              <a:fillRect/>
            </a:stretch>
          </a:blipFill>
        </p:spPr>
        <p:txBody>
          <a:bodyPr wrap="square" lIns="0" tIns="0" rIns="0" bIns="0" rtlCol="0"/>
          <a:lstStyle/>
          <a:p>
            <a:endParaRPr/>
          </a:p>
        </p:txBody>
      </p:sp>
      <p:sp>
        <p:nvSpPr>
          <p:cNvPr id="5" name="Rectangle 4"/>
          <p:cNvSpPr/>
          <p:nvPr/>
        </p:nvSpPr>
        <p:spPr>
          <a:xfrm>
            <a:off x="152401" y="1300284"/>
            <a:ext cx="11707906" cy="1118255"/>
          </a:xfrm>
          <a:prstGeom prst="rect">
            <a:avLst/>
          </a:prstGeom>
        </p:spPr>
        <p:txBody>
          <a:bodyPr wrap="square">
            <a:spAutoFit/>
          </a:bodyPr>
          <a:lstStyle/>
          <a:p>
            <a:pPr marL="12700">
              <a:lnSpc>
                <a:spcPct val="100000"/>
              </a:lnSpc>
              <a:spcBef>
                <a:spcPts val="785"/>
              </a:spcBef>
            </a:pPr>
            <a:r>
              <a:rPr lang="en-US" sz="2000" b="1" dirty="0">
                <a:latin typeface="Arial" charset="0"/>
                <a:ea typeface="Arial" charset="0"/>
                <a:cs typeface="Arial" charset="0"/>
              </a:rPr>
              <a:t>Heuristics for </a:t>
            </a:r>
            <a:r>
              <a:rPr lang="en-US" sz="2000" b="1" dirty="0" smtClean="0">
                <a:latin typeface="Arial" charset="0"/>
                <a:ea typeface="Arial" charset="0"/>
                <a:cs typeface="Arial" charset="0"/>
              </a:rPr>
              <a:t>Perceiving</a:t>
            </a:r>
            <a:endParaRPr lang="en-US" sz="2000" b="1" dirty="0">
              <a:latin typeface="Arial" charset="0"/>
              <a:ea typeface="Arial" charset="0"/>
              <a:cs typeface="Arial" charset="0"/>
            </a:endParaRPr>
          </a:p>
          <a:p>
            <a:pPr marL="12700">
              <a:lnSpc>
                <a:spcPct val="100000"/>
              </a:lnSpc>
              <a:spcBef>
                <a:spcPts val="785"/>
              </a:spcBef>
            </a:pPr>
            <a:r>
              <a:rPr lang="en-US" sz="2000" b="1" dirty="0">
                <a:latin typeface="Arial" charset="0"/>
                <a:ea typeface="Arial" charset="0"/>
                <a:cs typeface="Arial" charset="0"/>
              </a:rPr>
              <a:t>Occlusion Heuristic: </a:t>
            </a:r>
            <a:r>
              <a:rPr lang="en-US" sz="2000" dirty="0">
                <a:latin typeface="Arial" charset="0"/>
                <a:ea typeface="Arial" charset="0"/>
                <a:cs typeface="Arial" charset="0"/>
              </a:rPr>
              <a:t>When a large object is partially covered by smaller occluding object, we see the larger one as continuing behind the smaller </a:t>
            </a:r>
            <a:r>
              <a:rPr lang="en-US" sz="2000" dirty="0" err="1">
                <a:latin typeface="Arial" charset="0"/>
                <a:ea typeface="Arial" charset="0"/>
                <a:cs typeface="Arial" charset="0"/>
              </a:rPr>
              <a:t>occluder</a:t>
            </a:r>
            <a:r>
              <a:rPr lang="en-US" sz="2000" dirty="0">
                <a:latin typeface="Arial" charset="0"/>
                <a:ea typeface="Arial" charset="0"/>
                <a:cs typeface="Arial" charset="0"/>
              </a:rPr>
              <a:t>.</a:t>
            </a:r>
          </a:p>
        </p:txBody>
      </p:sp>
    </p:spTree>
    <p:extLst>
      <p:ext uri="{BB962C8B-B14F-4D97-AF65-F5344CB8AC3E}">
        <p14:creationId xmlns:p14="http://schemas.microsoft.com/office/powerpoint/2010/main" val="1945705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Lighting Heuristic</a:t>
            </a:r>
            <a:endParaRPr lang="en-US" dirty="0"/>
          </a:p>
        </p:txBody>
      </p:sp>
      <p:sp>
        <p:nvSpPr>
          <p:cNvPr id="9" name="Rectangle 8"/>
          <p:cNvSpPr/>
          <p:nvPr/>
        </p:nvSpPr>
        <p:spPr>
          <a:xfrm>
            <a:off x="152400" y="1300664"/>
            <a:ext cx="10227972" cy="810478"/>
          </a:xfrm>
          <a:prstGeom prst="rect">
            <a:avLst/>
          </a:prstGeom>
        </p:spPr>
        <p:txBody>
          <a:bodyPr wrap="square">
            <a:spAutoFit/>
          </a:bodyPr>
          <a:lstStyle/>
          <a:p>
            <a:pPr marL="12700">
              <a:lnSpc>
                <a:spcPct val="100000"/>
              </a:lnSpc>
              <a:spcBef>
                <a:spcPts val="785"/>
              </a:spcBef>
            </a:pPr>
            <a:r>
              <a:rPr lang="en-US" sz="2000" b="1" dirty="0">
                <a:latin typeface="Arial" charset="0"/>
                <a:ea typeface="Arial" charset="0"/>
                <a:cs typeface="Arial" charset="0"/>
              </a:rPr>
              <a:t>Heuristics for </a:t>
            </a:r>
            <a:r>
              <a:rPr lang="en-US" sz="2000" b="1" dirty="0" smtClean="0">
                <a:latin typeface="Arial" charset="0"/>
                <a:ea typeface="Arial" charset="0"/>
                <a:cs typeface="Arial" charset="0"/>
              </a:rPr>
              <a:t>Perceiving</a:t>
            </a:r>
            <a:endParaRPr lang="en-US" sz="2000" b="1" dirty="0">
              <a:latin typeface="Arial" charset="0"/>
              <a:ea typeface="Arial" charset="0"/>
              <a:cs typeface="Arial" charset="0"/>
            </a:endParaRPr>
          </a:p>
          <a:p>
            <a:pPr marL="12700">
              <a:lnSpc>
                <a:spcPct val="100000"/>
              </a:lnSpc>
              <a:spcBef>
                <a:spcPts val="785"/>
              </a:spcBef>
            </a:pPr>
            <a:r>
              <a:rPr lang="en-US" sz="2000" b="1" dirty="0" smtClean="0">
                <a:latin typeface="Arial" charset="0"/>
                <a:ea typeface="Arial" charset="0"/>
                <a:cs typeface="Arial" charset="0"/>
              </a:rPr>
              <a:t>Light-from-Above Heuristic: </a:t>
            </a:r>
            <a:r>
              <a:rPr lang="en-US" sz="2000" dirty="0" smtClean="0">
                <a:latin typeface="Arial" charset="0"/>
                <a:ea typeface="Arial" charset="0"/>
                <a:cs typeface="Arial" charset="0"/>
              </a:rPr>
              <a:t>We assume that light comes from above</a:t>
            </a:r>
            <a:endParaRPr lang="en-US" sz="2000" dirty="0">
              <a:latin typeface="Arial" charset="0"/>
              <a:ea typeface="Arial" charset="0"/>
              <a:cs typeface="Arial" charset="0"/>
            </a:endParaRPr>
          </a:p>
        </p:txBody>
      </p:sp>
      <p:sp>
        <p:nvSpPr>
          <p:cNvPr id="5" name="object 4"/>
          <p:cNvSpPr/>
          <p:nvPr/>
        </p:nvSpPr>
        <p:spPr>
          <a:xfrm>
            <a:off x="3149736" y="2507413"/>
            <a:ext cx="5892528" cy="355046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238664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Lighting Heuristic Example</a:t>
            </a:r>
          </a:p>
        </p:txBody>
      </p:sp>
      <p:sp>
        <p:nvSpPr>
          <p:cNvPr id="9" name="Rectangle 8"/>
          <p:cNvSpPr/>
          <p:nvPr/>
        </p:nvSpPr>
        <p:spPr>
          <a:xfrm>
            <a:off x="152400" y="1300664"/>
            <a:ext cx="10227972" cy="810478"/>
          </a:xfrm>
          <a:prstGeom prst="rect">
            <a:avLst/>
          </a:prstGeom>
        </p:spPr>
        <p:txBody>
          <a:bodyPr wrap="square">
            <a:spAutoFit/>
          </a:bodyPr>
          <a:lstStyle/>
          <a:p>
            <a:pPr marL="12700">
              <a:lnSpc>
                <a:spcPct val="100000"/>
              </a:lnSpc>
              <a:spcBef>
                <a:spcPts val="785"/>
              </a:spcBef>
            </a:pPr>
            <a:r>
              <a:rPr lang="en-US" sz="2000" b="1" dirty="0">
                <a:latin typeface="Arial" charset="0"/>
                <a:ea typeface="Arial" charset="0"/>
                <a:cs typeface="Arial" charset="0"/>
              </a:rPr>
              <a:t>Heuristics for </a:t>
            </a:r>
            <a:r>
              <a:rPr lang="en-US" sz="2000" b="1" dirty="0" smtClean="0">
                <a:latin typeface="Arial" charset="0"/>
                <a:ea typeface="Arial" charset="0"/>
                <a:cs typeface="Arial" charset="0"/>
              </a:rPr>
              <a:t>Perceiving</a:t>
            </a:r>
            <a:endParaRPr lang="en-US" sz="2000" b="1" dirty="0">
              <a:latin typeface="Arial" charset="0"/>
              <a:ea typeface="Arial" charset="0"/>
              <a:cs typeface="Arial" charset="0"/>
            </a:endParaRPr>
          </a:p>
          <a:p>
            <a:pPr marL="12700">
              <a:lnSpc>
                <a:spcPct val="100000"/>
              </a:lnSpc>
              <a:spcBef>
                <a:spcPts val="785"/>
              </a:spcBef>
            </a:pPr>
            <a:r>
              <a:rPr lang="en-US" sz="2000" b="1" dirty="0" smtClean="0">
                <a:latin typeface="Arial" charset="0"/>
                <a:ea typeface="Arial" charset="0"/>
                <a:cs typeface="Arial" charset="0"/>
              </a:rPr>
              <a:t>Light-from-Above Heuristic: </a:t>
            </a:r>
            <a:r>
              <a:rPr lang="en-US" sz="2000" dirty="0" smtClean="0">
                <a:latin typeface="Arial" charset="0"/>
                <a:ea typeface="Arial" charset="0"/>
                <a:cs typeface="Arial" charset="0"/>
              </a:rPr>
              <a:t>We assume that light comes from above</a:t>
            </a:r>
            <a:endParaRPr lang="en-US" sz="2000" dirty="0">
              <a:latin typeface="Arial" charset="0"/>
              <a:ea typeface="Arial" charset="0"/>
              <a:cs typeface="Arial" charset="0"/>
            </a:endParaRPr>
          </a:p>
        </p:txBody>
      </p:sp>
      <p:sp>
        <p:nvSpPr>
          <p:cNvPr id="6" name="object 4"/>
          <p:cNvSpPr/>
          <p:nvPr/>
        </p:nvSpPr>
        <p:spPr>
          <a:xfrm>
            <a:off x="2278062" y="2729731"/>
            <a:ext cx="7635875" cy="3258692"/>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07031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Perceptual Ambiguity</a:t>
            </a:r>
            <a:endParaRPr lang="en-US" dirty="0"/>
          </a:p>
        </p:txBody>
      </p:sp>
      <p:sp>
        <p:nvSpPr>
          <p:cNvPr id="9" name="Rectangle 8"/>
          <p:cNvSpPr/>
          <p:nvPr/>
        </p:nvSpPr>
        <p:spPr>
          <a:xfrm>
            <a:off x="1662481" y="1140078"/>
            <a:ext cx="8867036" cy="810478"/>
          </a:xfrm>
          <a:prstGeom prst="rect">
            <a:avLst/>
          </a:prstGeom>
        </p:spPr>
        <p:txBody>
          <a:bodyPr wrap="square">
            <a:spAutoFit/>
          </a:bodyPr>
          <a:lstStyle/>
          <a:p>
            <a:pPr marL="12700">
              <a:lnSpc>
                <a:spcPct val="100000"/>
              </a:lnSpc>
              <a:spcBef>
                <a:spcPts val="785"/>
              </a:spcBef>
            </a:pPr>
            <a:r>
              <a:rPr lang="en-US" sz="2000" dirty="0" smtClean="0">
                <a:latin typeface="Arial" charset="0"/>
                <a:ea typeface="Arial" charset="0"/>
                <a:cs typeface="Arial" charset="0"/>
              </a:rPr>
              <a:t>For a variety of reasons, it would be useful to create machines that can see. </a:t>
            </a:r>
            <a:endParaRPr lang="en-US" sz="2000" dirty="0">
              <a:latin typeface="Arial" charset="0"/>
              <a:ea typeface="Arial" charset="0"/>
              <a:cs typeface="Arial" charset="0"/>
            </a:endParaRPr>
          </a:p>
          <a:p>
            <a:pPr marL="12700">
              <a:lnSpc>
                <a:spcPct val="100000"/>
              </a:lnSpc>
              <a:spcBef>
                <a:spcPts val="785"/>
              </a:spcBef>
            </a:pPr>
            <a:r>
              <a:rPr lang="en-US" sz="2000" dirty="0" smtClean="0">
                <a:latin typeface="Arial" charset="0"/>
                <a:ea typeface="Arial" charset="0"/>
                <a:cs typeface="Arial" charset="0"/>
              </a:rPr>
              <a:t>What do we mean by “see”?</a:t>
            </a:r>
            <a:endParaRPr lang="en-US" sz="2000" dirty="0">
              <a:latin typeface="Arial" charset="0"/>
              <a:ea typeface="Arial" charset="0"/>
              <a:cs typeface="Arial"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0520" y="2213455"/>
            <a:ext cx="3811903" cy="3430713"/>
          </a:xfrm>
          <a:prstGeom prst="rect">
            <a:avLst/>
          </a:prstGeom>
        </p:spPr>
      </p:pic>
    </p:spTree>
    <p:extLst>
      <p:ext uri="{BB962C8B-B14F-4D97-AF65-F5344CB8AC3E}">
        <p14:creationId xmlns:p14="http://schemas.microsoft.com/office/powerpoint/2010/main" val="2045229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t>Descartes and Representation</a:t>
            </a:r>
            <a:endParaRPr lang="en-US" dirty="0"/>
          </a:p>
        </p:txBody>
      </p:sp>
      <p:grpSp>
        <p:nvGrpSpPr>
          <p:cNvPr id="5" name="Group 4"/>
          <p:cNvGrpSpPr/>
          <p:nvPr/>
        </p:nvGrpSpPr>
        <p:grpSpPr>
          <a:xfrm>
            <a:off x="2176445" y="1320618"/>
            <a:ext cx="2884403" cy="692468"/>
            <a:chOff x="2176445" y="1320618"/>
            <a:chExt cx="2884403" cy="692468"/>
          </a:xfrm>
        </p:grpSpPr>
        <p:sp>
          <p:nvSpPr>
            <p:cNvPr id="12" name="Text Placeholder 22"/>
            <p:cNvSpPr txBox="1">
              <a:spLocks/>
            </p:cNvSpPr>
            <p:nvPr/>
          </p:nvSpPr>
          <p:spPr>
            <a:xfrm>
              <a:off x="2670549" y="1355495"/>
              <a:ext cx="2242381" cy="617249"/>
            </a:xfrm>
            <a:prstGeom prst="rect">
              <a:avLst/>
            </a:prstGeom>
          </p:spPr>
          <p:txBody>
            <a:bodyPr anchor="ctr"/>
            <a:lstStyle>
              <a:lvl1pPr marL="0" indent="0" algn="l" defTabSz="914400" rtl="0" eaLnBrk="1" latinLnBrk="0" hangingPunct="1">
                <a:spcBef>
                  <a:spcPts val="1200"/>
                </a:spcBef>
                <a:spcAft>
                  <a:spcPts val="1200"/>
                </a:spcAft>
                <a:buFont typeface="Arial" pitchFamily="34" charset="0"/>
                <a:buNone/>
                <a:defRPr sz="1400" b="0" kern="1200" baseline="0">
                  <a:solidFill>
                    <a:srgbClr val="323334"/>
                  </a:solidFill>
                  <a:latin typeface="Arial" panose="020B0604020202020204" pitchFamily="34" charset="0"/>
                  <a:ea typeface="Open Sans" panose="020B0606030504020204" pitchFamily="34" charset="0"/>
                  <a:cs typeface="Arial" panose="020B0604020202020204" pitchFamily="34" charset="0"/>
                </a:defRPr>
              </a:lvl1pPr>
              <a:lvl2pPr marL="285750" indent="-285750" algn="l" defTabSz="914400" rtl="0" eaLnBrk="1" latinLnBrk="0" hangingPunct="1">
                <a:spcBef>
                  <a:spcPts val="1200"/>
                </a:spcBef>
                <a:spcAft>
                  <a:spcPts val="1200"/>
                </a:spcAft>
                <a:buFont typeface="Wingdings" pitchFamily="2" charset="2"/>
                <a:buChar char="§"/>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spcBef>
                  <a:spcPct val="20000"/>
                </a:spcBef>
                <a:buFont typeface="Arial" pitchFamily="34" charset="0"/>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spcBef>
                  <a:spcPts val="0"/>
                </a:spcBef>
                <a:spcAft>
                  <a:spcPts val="0"/>
                </a:spcAft>
              </a:pPr>
              <a:r>
                <a:rPr lang="en-US" sz="1600" dirty="0" smtClean="0">
                  <a:latin typeface="Arial" charset="0"/>
                  <a:ea typeface="Arial" charset="0"/>
                  <a:cs typeface="Arial" charset="0"/>
                </a:rPr>
                <a:t> Remember this guy?</a:t>
              </a:r>
              <a:endParaRPr lang="en-US" sz="1600" dirty="0">
                <a:latin typeface="Arial" charset="0"/>
                <a:ea typeface="Arial" charset="0"/>
                <a:cs typeface="Arial" charset="0"/>
              </a:endParaRPr>
            </a:p>
          </p:txBody>
        </p:sp>
        <p:sp>
          <p:nvSpPr>
            <p:cNvPr id="13" name="Rectangle 12"/>
            <p:cNvSpPr/>
            <p:nvPr/>
          </p:nvSpPr>
          <p:spPr>
            <a:xfrm>
              <a:off x="2487554" y="1361726"/>
              <a:ext cx="2573294" cy="611019"/>
            </a:xfrm>
            <a:prstGeom prst="rect">
              <a:avLst/>
            </a:prstGeom>
            <a:noFill/>
            <a:ln w="12700">
              <a:solidFill>
                <a:srgbClr val="2936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grpSp>
          <p:nvGrpSpPr>
            <p:cNvPr id="14" name="Group 13"/>
            <p:cNvGrpSpPr/>
            <p:nvPr/>
          </p:nvGrpSpPr>
          <p:grpSpPr>
            <a:xfrm>
              <a:off x="2176445" y="1320618"/>
              <a:ext cx="494104" cy="692468"/>
              <a:chOff x="304800" y="4028077"/>
              <a:chExt cx="494104" cy="692468"/>
            </a:xfrm>
          </p:grpSpPr>
          <p:sp>
            <p:nvSpPr>
              <p:cNvPr id="15" name="Hexagon 25"/>
              <p:cNvSpPr/>
              <p:nvPr/>
            </p:nvSpPr>
            <p:spPr>
              <a:xfrm rot="5400000">
                <a:off x="311715" y="4138583"/>
                <a:ext cx="462519" cy="455129"/>
              </a:xfrm>
              <a:prstGeom prst="teardrop">
                <a:avLst/>
              </a:prstGeom>
              <a:solidFill>
                <a:srgbClr val="293749"/>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0"/>
              </a:p>
            </p:txBody>
          </p:sp>
          <p:sp>
            <p:nvSpPr>
              <p:cNvPr id="16" name="TextBox 15"/>
              <p:cNvSpPr txBox="1"/>
              <p:nvPr/>
            </p:nvSpPr>
            <p:spPr>
              <a:xfrm>
                <a:off x="304800" y="4028077"/>
                <a:ext cx="494104" cy="692468"/>
              </a:xfrm>
              <a:prstGeom prst="teardrop">
                <a:avLst/>
              </a:prstGeom>
              <a:noFill/>
            </p:spPr>
            <p:txBody>
              <a:bodyPr wrap="none" rtlCol="0">
                <a:spAutoFit/>
              </a:bodyPr>
              <a:lstStyle/>
              <a:p>
                <a:r>
                  <a:rPr lang="en-US" sz="2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en-US" sz="2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sp>
        <p:nvSpPr>
          <p:cNvPr id="4" name="Rectangle 3"/>
          <p:cNvSpPr/>
          <p:nvPr/>
        </p:nvSpPr>
        <p:spPr>
          <a:xfrm>
            <a:off x="820271" y="2402417"/>
            <a:ext cx="6482050" cy="2862322"/>
          </a:xfrm>
          <a:prstGeom prst="rect">
            <a:avLst/>
          </a:prstGeom>
        </p:spPr>
        <p:txBody>
          <a:bodyPr wrap="square">
            <a:spAutoFit/>
          </a:bodyPr>
          <a:lstStyle/>
          <a:p>
            <a:pPr marL="12700" marR="148590">
              <a:lnSpc>
                <a:spcPct val="100000"/>
              </a:lnSpc>
              <a:spcBef>
                <a:spcPts val="5"/>
              </a:spcBef>
            </a:pPr>
            <a:r>
              <a:rPr lang="en-US" sz="2000" b="1" dirty="0">
                <a:latin typeface="Arial" charset="0"/>
                <a:ea typeface="Arial" charset="0"/>
                <a:cs typeface="Arial" charset="0"/>
              </a:rPr>
              <a:t>Big Idea: </a:t>
            </a:r>
            <a:r>
              <a:rPr lang="en-US" sz="2000" dirty="0">
                <a:latin typeface="Arial" charset="0"/>
                <a:ea typeface="Arial" charset="0"/>
                <a:cs typeface="Arial" charset="0"/>
              </a:rPr>
              <a:t>The sensory receptors </a:t>
            </a:r>
            <a:r>
              <a:rPr lang="en-US" sz="2000" dirty="0" smtClean="0">
                <a:latin typeface="Arial" charset="0"/>
                <a:ea typeface="Arial" charset="0"/>
                <a:cs typeface="Arial" charset="0"/>
              </a:rPr>
              <a:t>translate information </a:t>
            </a:r>
            <a:r>
              <a:rPr lang="en-US" sz="2000" dirty="0">
                <a:latin typeface="Arial" charset="0"/>
                <a:ea typeface="Arial" charset="0"/>
                <a:cs typeface="Arial" charset="0"/>
              </a:rPr>
              <a:t>from the </a:t>
            </a:r>
            <a:r>
              <a:rPr lang="en-US" sz="2000" dirty="0" smtClean="0">
                <a:latin typeface="Arial" charset="0"/>
                <a:ea typeface="Arial" charset="0"/>
                <a:cs typeface="Arial" charset="0"/>
              </a:rPr>
              <a:t>environment </a:t>
            </a:r>
            <a:r>
              <a:rPr lang="en-US" sz="2000" dirty="0">
                <a:latin typeface="Arial" charset="0"/>
                <a:ea typeface="Arial" charset="0"/>
                <a:cs typeface="Arial" charset="0"/>
              </a:rPr>
              <a:t>into a neural </a:t>
            </a:r>
            <a:r>
              <a:rPr lang="en-US" sz="2000" dirty="0" smtClean="0">
                <a:latin typeface="Arial" charset="0"/>
                <a:ea typeface="Arial" charset="0"/>
                <a:cs typeface="Arial" charset="0"/>
              </a:rPr>
              <a:t>or mental </a:t>
            </a:r>
            <a:r>
              <a:rPr lang="en-US" sz="2000" dirty="0">
                <a:latin typeface="Arial" charset="0"/>
                <a:ea typeface="Arial" charset="0"/>
                <a:cs typeface="Arial" charset="0"/>
              </a:rPr>
              <a:t>representation.</a:t>
            </a:r>
          </a:p>
          <a:p>
            <a:pPr>
              <a:lnSpc>
                <a:spcPct val="100000"/>
              </a:lnSpc>
              <a:spcBef>
                <a:spcPts val="25"/>
              </a:spcBef>
            </a:pPr>
            <a:endParaRPr lang="en-US" sz="2000" dirty="0">
              <a:latin typeface="Arial" charset="0"/>
              <a:ea typeface="Arial" charset="0"/>
              <a:cs typeface="Arial" charset="0"/>
            </a:endParaRPr>
          </a:p>
          <a:p>
            <a:pPr marL="12700">
              <a:lnSpc>
                <a:spcPct val="100000"/>
              </a:lnSpc>
              <a:spcBef>
                <a:spcPts val="5"/>
              </a:spcBef>
            </a:pPr>
            <a:r>
              <a:rPr lang="en-US" sz="2000" dirty="0" smtClean="0">
                <a:latin typeface="Arial" charset="0"/>
                <a:ea typeface="Arial" charset="0"/>
                <a:cs typeface="Arial" charset="0"/>
              </a:rPr>
              <a:t>Therefore</a:t>
            </a:r>
            <a:r>
              <a:rPr lang="en-US" sz="2000" dirty="0">
                <a:latin typeface="Arial" charset="0"/>
                <a:ea typeface="Arial" charset="0"/>
                <a:cs typeface="Arial" charset="0"/>
              </a:rPr>
              <a:t>, we do not necessarily experience </a:t>
            </a:r>
            <a:r>
              <a:rPr lang="en-US" sz="2000" dirty="0" smtClean="0">
                <a:latin typeface="Arial" charset="0"/>
                <a:ea typeface="Arial" charset="0"/>
                <a:cs typeface="Arial" charset="0"/>
              </a:rPr>
              <a:t>directly our </a:t>
            </a:r>
            <a:r>
              <a:rPr lang="en-US" sz="2000" dirty="0">
                <a:latin typeface="Arial" charset="0"/>
                <a:ea typeface="Arial" charset="0"/>
                <a:cs typeface="Arial" charset="0"/>
              </a:rPr>
              <a:t>world. Rather, we experience our </a:t>
            </a:r>
            <a:r>
              <a:rPr lang="en-US" sz="2000" dirty="0" smtClean="0">
                <a:latin typeface="Arial" charset="0"/>
                <a:ea typeface="Arial" charset="0"/>
                <a:cs typeface="Arial" charset="0"/>
              </a:rPr>
              <a:t>own mental representations </a:t>
            </a:r>
            <a:r>
              <a:rPr lang="en-US" sz="2000" dirty="0">
                <a:latin typeface="Arial" charset="0"/>
                <a:ea typeface="Arial" charset="0"/>
                <a:cs typeface="Arial" charset="0"/>
              </a:rPr>
              <a:t>of </a:t>
            </a:r>
            <a:r>
              <a:rPr lang="en-US" sz="2000" dirty="0" smtClean="0">
                <a:latin typeface="Arial" charset="0"/>
                <a:ea typeface="Arial" charset="0"/>
                <a:cs typeface="Arial" charset="0"/>
              </a:rPr>
              <a:t>the </a:t>
            </a:r>
            <a:r>
              <a:rPr lang="en-US" sz="2000" dirty="0">
                <a:latin typeface="Arial" charset="0"/>
                <a:ea typeface="Arial" charset="0"/>
                <a:cs typeface="Arial" charset="0"/>
              </a:rPr>
              <a:t>world.</a:t>
            </a:r>
          </a:p>
          <a:p>
            <a:pPr>
              <a:lnSpc>
                <a:spcPct val="100000"/>
              </a:lnSpc>
              <a:spcBef>
                <a:spcPts val="25"/>
              </a:spcBef>
            </a:pPr>
            <a:endParaRPr lang="en-US" sz="2000" dirty="0">
              <a:latin typeface="Arial" charset="0"/>
              <a:ea typeface="Arial" charset="0"/>
              <a:cs typeface="Arial" charset="0"/>
            </a:endParaRPr>
          </a:p>
          <a:p>
            <a:pPr marL="12700">
              <a:lnSpc>
                <a:spcPct val="100000"/>
              </a:lnSpc>
            </a:pPr>
            <a:r>
              <a:rPr lang="en-US" sz="2000" i="1" dirty="0">
                <a:latin typeface="Arial" charset="0"/>
                <a:ea typeface="Arial" charset="0"/>
                <a:cs typeface="Arial" charset="0"/>
              </a:rPr>
              <a:t>Cogito ergo sum </a:t>
            </a:r>
            <a:r>
              <a:rPr lang="en-US" sz="2000" dirty="0">
                <a:latin typeface="Arial" charset="0"/>
                <a:ea typeface="Arial" charset="0"/>
                <a:cs typeface="Arial" charset="0"/>
              </a:rPr>
              <a:t>– R. Descartes</a:t>
            </a:r>
          </a:p>
        </p:txBody>
      </p:sp>
      <p:grpSp>
        <p:nvGrpSpPr>
          <p:cNvPr id="17" name="Group 16"/>
          <p:cNvGrpSpPr/>
          <p:nvPr/>
        </p:nvGrpSpPr>
        <p:grpSpPr>
          <a:xfrm>
            <a:off x="8321040" y="1790419"/>
            <a:ext cx="2523744" cy="3761794"/>
            <a:chOff x="8321040" y="1883718"/>
            <a:chExt cx="2523744" cy="3761794"/>
          </a:xfrm>
        </p:grpSpPr>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l="5366" t="-1" r="18026" b="17033"/>
            <a:stretch/>
          </p:blipFill>
          <p:spPr>
            <a:xfrm>
              <a:off x="8321040" y="1883718"/>
              <a:ext cx="2523744" cy="3345508"/>
            </a:xfrm>
            <a:prstGeom prst="rect">
              <a:avLst/>
            </a:prstGeom>
          </p:spPr>
        </p:pic>
        <p:sp>
          <p:nvSpPr>
            <p:cNvPr id="20" name="Rectangle 19"/>
            <p:cNvSpPr/>
            <p:nvPr/>
          </p:nvSpPr>
          <p:spPr>
            <a:xfrm>
              <a:off x="8321040" y="5229226"/>
              <a:ext cx="2523744" cy="416286"/>
            </a:xfrm>
            <a:prstGeom prst="rect">
              <a:avLst/>
            </a:prstGeom>
            <a:solidFill>
              <a:srgbClr val="232F3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400">
                  <a:solidFill>
                    <a:schemeClr val="bg1"/>
                  </a:solidFill>
                  <a:latin typeface="Arial" panose="020B0604020202020204" pitchFamily="34" charset="0"/>
                  <a:cs typeface="Arial" panose="020B0604020202020204" pitchFamily="34" charset="0"/>
                </a:rPr>
                <a:t>René Descartes</a:t>
              </a:r>
              <a:endParaRPr lang="en-US" sz="14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2726892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LAYERLOGOHEIGHT" val="140"/>
  <p:tag name="PLAYERLOGOWIDTH" val="233"/>
  <p:tag name="LMS_PUBLISH" val="No"/>
  <p:tag name="ARTICULATE_TEMPLATE" val="eLearning"/>
  <p:tag name="ARTICULATE_TEMPLATE_GUID" val="a1fdf926-7bdf-43cc-8381-83bd9cb77f11"/>
  <p:tag name="ARTICULATE_LOGO" val="(None selected)"/>
  <p:tag name="ARTICULATE_PRESENTER" val="(None selected)"/>
  <p:tag name="ARTICULATE_PRESENTER_GUID" val="9869030842"/>
  <p:tag name="PRESENTER_PREVIEW_MODE_REFRESH" val="0"/>
  <p:tag name="PRESENTER_PREVIEW_MODE" val="0"/>
  <p:tag name="ARTICULATE_PROJECT_CHECK" val="0"/>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459592-\\vmware-host\shared folders\mediainnovationteam on my mac\_courses\ined\inedpilot\usf_branded_templates\usf-biology\presentation_layouts\biology_template.potx"/>
  <p:tag name="ARTICULATE_PRESENTER_VERSION" val="7"/>
  <p:tag name="ARTICULATE_USED_PAGE_ORIENTATION" val="1"/>
  <p:tag name="ARTICULATE_USED_PAGE_SIZE" val="1"/>
  <p:tag name="ARTICULATE_SLIDE_THUMBNAIL_REFRESH" val="1"/>
  <p:tag name="ARTICULATE_PROJECT_OPEN" val="0"/>
  <p:tag name="ARTICULATE_SLIDE_COUNT" val="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gi6936_ppt_template">
  <a:themeElements>
    <a:clrScheme name="art_theme_colors">
      <a:dk1>
        <a:srgbClr val="333333"/>
      </a:dk1>
      <a:lt1>
        <a:srgbClr val="F6F6F4"/>
      </a:lt1>
      <a:dk2>
        <a:srgbClr val="493249"/>
      </a:dk2>
      <a:lt2>
        <a:srgbClr val="E3C048"/>
      </a:lt2>
      <a:accent1>
        <a:srgbClr val="856183"/>
      </a:accent1>
      <a:accent2>
        <a:srgbClr val="9CCB3B"/>
      </a:accent2>
      <a:accent3>
        <a:srgbClr val="DBE120"/>
      </a:accent3>
      <a:accent4>
        <a:srgbClr val="529CA9"/>
      </a:accent4>
      <a:accent5>
        <a:srgbClr val="EC704C"/>
      </a:accent5>
      <a:accent6>
        <a:srgbClr val="B5193D"/>
      </a:accent6>
      <a:hlink>
        <a:srgbClr val="0000FF"/>
      </a:hlink>
      <a:folHlink>
        <a:srgbClr val="800080"/>
      </a:folHlink>
    </a:clrScheme>
    <a:fontScheme name="egi6936_fonts">
      <a:majorFont>
        <a:latin typeface="Century Gothic"/>
        <a:ea typeface=""/>
        <a:cs typeface=""/>
      </a:majorFont>
      <a:minorFont>
        <a:latin typeface="Century Gothic"/>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_Arts_basic" id="{3DB69BE1-1081-40F8-89A3-776E364D9BBD}" vid="{1C3ABEEF-719A-4AD9-BD9C-4302E851DF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arts_opt2_template</Template>
  <TotalTime>1193</TotalTime>
  <Words>1538</Words>
  <Application>Microsoft Macintosh PowerPoint</Application>
  <PresentationFormat>Widescreen</PresentationFormat>
  <Paragraphs>159</Paragraphs>
  <Slides>28</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 Hebrew</vt:lpstr>
      <vt:lpstr>Calibri</vt:lpstr>
      <vt:lpstr>Century Gothic</vt:lpstr>
      <vt:lpstr>Open Sans</vt:lpstr>
      <vt:lpstr>Wingdings</vt:lpstr>
      <vt:lpstr>Arial</vt:lpstr>
      <vt:lpstr>egi6936_ppt_template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Wei</dc:creator>
  <cp:lastModifiedBy>Ozdemir, Ozgur</cp:lastModifiedBy>
  <cp:revision>48</cp:revision>
  <dcterms:created xsi:type="dcterms:W3CDTF">2016-01-21T17:08:20Z</dcterms:created>
  <dcterms:modified xsi:type="dcterms:W3CDTF">2018-03-22T15:48:14Z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e-learning_blank_template</vt:lpwstr>
  </property>
  <property fmtid="{D5CDD505-2E9C-101B-9397-08002B2CF9AE}" pid="4" name="ArticulateProjectVersion">
    <vt:lpwstr>7</vt:lpwstr>
  </property>
  <property fmtid="{D5CDD505-2E9C-101B-9397-08002B2CF9AE}" pid="5" name="ArticulateGUID">
    <vt:lpwstr>B7D8FA9A-88B8-4F5A-9A5D-7E4C1614F0B8</vt:lpwstr>
  </property>
  <property fmtid="{D5CDD505-2E9C-101B-9397-08002B2CF9AE}" pid="6" name="ArticulateProjectFull">
    <vt:lpwstr>\\vmware-host\Shared Folders\mediainnovationteam On My Mac\_courses\InEd\InEdPilot\usf_branded_templates\USF-Biology\presentation_layouts\biology_template.ppta</vt:lpwstr>
  </property>
</Properties>
</file>