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5.jpg" ContentType="image/jpg"/>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6.jpg" ContentType="image/jpg"/>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7.jpg" ContentType="image/jpg"/>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0" r:id="rId2"/>
    <p:sldId id="261" r:id="rId3"/>
    <p:sldId id="257"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62"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FE5"/>
    <a:srgbClr val="D9B042"/>
    <a:srgbClr val="54BDA3"/>
    <a:srgbClr val="293749"/>
    <a:srgbClr val="99D5C3"/>
    <a:srgbClr val="7CCCB6"/>
    <a:srgbClr val="EDDBAE"/>
    <a:srgbClr val="E7D093"/>
    <a:srgbClr val="E1C272"/>
    <a:srgbClr val="323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27" autoAdjust="0"/>
    <p:restoredTop sz="68750" autoAdjust="0"/>
  </p:normalViewPr>
  <p:slideViewPr>
    <p:cSldViewPr snapToGrid="0">
      <p:cViewPr varScale="1">
        <p:scale>
          <a:sx n="85" d="100"/>
          <a:sy n="85" d="100"/>
        </p:scale>
        <p:origin x="656" y="1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3/14/18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3/14/18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we first discussed brain areas, we talked about two paths of visual processing.  A dorsal path that determines where objects are and a ventral path that determined what objects are.  We also said that that there are various disorders associated with brain damage that impair the identification of certain objects.  Here we will discuss a prominent theory that describes how objects are identified.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86493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78286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347445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1215719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88989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199014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1501853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80756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thing that we need to appreciate it that early during visual processing the brain is simply detecting the presence of lines, curves, and their orientations.  For instance, a book lying on your desk when viewed from directly overhead would consist of four lines.  There are two sets of lines with the members of each set being parallel to each other and perpendicular to the other set of lines.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lines can be referred to as features.  When first processed, they are processed individually, and what the visual system needs to do is put these features back together in order for the object to be identified.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According to the Feature Integration Theory, the first processing stage that decomposes objects into features is referred to as the </a:t>
            </a:r>
            <a:r>
              <a:rPr lang="en-US" sz="1200" kern="1200" dirty="0" err="1" smtClean="0">
                <a:solidFill>
                  <a:schemeClr val="tx1"/>
                </a:solidFill>
                <a:effectLst/>
                <a:latin typeface="+mn-lt"/>
                <a:ea typeface="+mn-ea"/>
                <a:cs typeface="+mn-cs"/>
              </a:rPr>
              <a:t>Preattentive</a:t>
            </a:r>
            <a:r>
              <a:rPr lang="en-US" sz="1200" kern="1200" dirty="0" smtClean="0">
                <a:solidFill>
                  <a:schemeClr val="tx1"/>
                </a:solidFill>
                <a:effectLst/>
                <a:latin typeface="+mn-lt"/>
                <a:ea typeface="+mn-ea"/>
                <a:cs typeface="+mn-cs"/>
              </a:rPr>
              <a:t> Stage of processing.  The second stage that put the features back together is referred to as the Focused Attention Stage.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Analyzing the objects in terms of their features is thought to take place automatically and therefore it does not require the subject to attend to the object that is being decomposed.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other hand, putting the features back together again – or integrating the features – is thought to require the subject to attend to the particular object.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1211563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assumptions were tested with a clever experiment.  Here is how it went.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a given trial, a display consisting of several different colored shapes and numbers – like the one on the right – was flashed for 200 </a:t>
            </a:r>
            <a:r>
              <a:rPr lang="en-US" sz="1200" kern="1200" dirty="0" err="1" smtClean="0">
                <a:solidFill>
                  <a:schemeClr val="tx1"/>
                </a:solidFill>
                <a:effectLst/>
                <a:latin typeface="+mn-lt"/>
                <a:ea typeface="+mn-ea"/>
                <a:cs typeface="+mn-cs"/>
              </a:rPr>
              <a:t>ms.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a mask was presented. A mask is simply a visual pattern designed to disrupt visual processing.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subjects’ memory for the display was then tested in two ways. First, they needed to report the numbers that were flashed. The combination of the mask and number report was designed to disrupt the Focused Attention Stage of processing but not the </a:t>
            </a:r>
            <a:r>
              <a:rPr lang="en-US" sz="1200" kern="1200" dirty="0" err="1" smtClean="0">
                <a:solidFill>
                  <a:schemeClr val="tx1"/>
                </a:solidFill>
                <a:effectLst/>
                <a:latin typeface="+mn-lt"/>
                <a:ea typeface="+mn-ea"/>
                <a:cs typeface="+mn-cs"/>
              </a:rPr>
              <a:t>preattentive</a:t>
            </a:r>
            <a:r>
              <a:rPr lang="en-US" sz="1200" kern="1200" dirty="0" smtClean="0">
                <a:solidFill>
                  <a:schemeClr val="tx1"/>
                </a:solidFill>
                <a:effectLst/>
                <a:latin typeface="+mn-lt"/>
                <a:ea typeface="+mn-ea"/>
                <a:cs typeface="+mn-cs"/>
              </a:rPr>
              <a:t> stage. The fact that subjects could easily report the numbers confirmed the assumption that the </a:t>
            </a:r>
            <a:r>
              <a:rPr lang="en-US" sz="1200" kern="1200" dirty="0" err="1" smtClean="0">
                <a:solidFill>
                  <a:schemeClr val="tx1"/>
                </a:solidFill>
                <a:effectLst/>
                <a:latin typeface="+mn-lt"/>
                <a:ea typeface="+mn-ea"/>
                <a:cs typeface="+mn-cs"/>
              </a:rPr>
              <a:t>preattentive</a:t>
            </a:r>
            <a:r>
              <a:rPr lang="en-US" sz="1200" kern="1200" dirty="0" smtClean="0">
                <a:solidFill>
                  <a:schemeClr val="tx1"/>
                </a:solidFill>
                <a:effectLst/>
                <a:latin typeface="+mn-lt"/>
                <a:ea typeface="+mn-ea"/>
                <a:cs typeface="+mn-cs"/>
              </a:rPr>
              <a:t> stage was not disrupted.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subjects were asked to report the shapes in the display AND their colors.  To do this, the shape and color features of the objects would have to be put back to together, which according to Feature Integration Theory requires attention. However, the mask and the number report phase of the experiment were designed to disrupt the focused attention stage of processing.  Hence, we would expect that subjects may report the correct shapes and the correct colors due to the </a:t>
            </a:r>
            <a:r>
              <a:rPr lang="en-US" sz="1200" kern="1200" dirty="0" err="1" smtClean="0">
                <a:solidFill>
                  <a:schemeClr val="tx1"/>
                </a:solidFill>
                <a:effectLst/>
                <a:latin typeface="+mn-lt"/>
                <a:ea typeface="+mn-ea"/>
                <a:cs typeface="+mn-cs"/>
              </a:rPr>
              <a:t>preattentive</a:t>
            </a:r>
            <a:r>
              <a:rPr lang="en-US" sz="1200" kern="1200" dirty="0" smtClean="0">
                <a:solidFill>
                  <a:schemeClr val="tx1"/>
                </a:solidFill>
                <a:effectLst/>
                <a:latin typeface="+mn-lt"/>
                <a:ea typeface="+mn-ea"/>
                <a:cs typeface="+mn-cs"/>
              </a:rPr>
              <a:t> stage, but get the colors and the shapes mixed up due to the disruption of the focused-attention stage.  For instance, subjects might report seeing a blue circle or a green triangle. This is indeed what occurred.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21410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Recognition by Components Theory was designed to explain how people identify objects.  This is indeed a very difficult problem to solve since objects can be viewed from an infinite number of points of view, when they are occluded by another object, or when they are experienced in a never before seen color.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a:t>
            </a:r>
            <a:r>
              <a:rPr lang="en-US" sz="1200" kern="1200" dirty="0" err="1" smtClean="0">
                <a:solidFill>
                  <a:schemeClr val="tx1"/>
                </a:solidFill>
                <a:effectLst/>
                <a:latin typeface="+mn-lt"/>
                <a:ea typeface="+mn-ea"/>
                <a:cs typeface="+mn-cs"/>
              </a:rPr>
              <a:t>Biederman</a:t>
            </a:r>
            <a:r>
              <a:rPr lang="en-US" sz="1200" kern="1200" dirty="0" smtClean="0">
                <a:solidFill>
                  <a:schemeClr val="tx1"/>
                </a:solidFill>
                <a:effectLst/>
                <a:latin typeface="+mn-lt"/>
                <a:ea typeface="+mn-ea"/>
                <a:cs typeface="+mn-cs"/>
              </a:rPr>
              <a:t> proposed was that the mental representation of objects was in terms of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can be thought of primitive shapes from which all more complex objects can be formed. Thus, an object is represented as a set of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and relationships between them.  For instance the coffee cup and the pail on the right are represented by the same two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but the relationship between the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are different.  For the cup, the curve is to the side of the cylinder, and for the pail the curve is on top of the cylinder.</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1362414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key assumption of RBC Theory is that </a:t>
            </a:r>
            <a:r>
              <a:rPr lang="en-US" sz="1200" kern="1200" dirty="0" err="1" smtClean="0">
                <a:solidFill>
                  <a:schemeClr val="tx1"/>
                </a:solidFill>
                <a:effectLst/>
                <a:latin typeface="+mn-lt"/>
                <a:ea typeface="+mn-ea"/>
                <a:cs typeface="+mn-cs"/>
              </a:rPr>
              <a:t>geons</a:t>
            </a:r>
            <a:r>
              <a:rPr lang="en-US" sz="1200" kern="1200" dirty="0" smtClean="0">
                <a:solidFill>
                  <a:schemeClr val="tx1"/>
                </a:solidFill>
                <a:effectLst/>
                <a:latin typeface="+mn-lt"/>
                <a:ea typeface="+mn-ea"/>
                <a:cs typeface="+mn-cs"/>
              </a:rPr>
              <a:t> can be recognized from any point of view.  That is, they have view-invariant properties.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276519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This allows us to recognize a book from any point of view.</a:t>
            </a:r>
          </a:p>
          <a:p>
            <a:endParaRPr lang="en-US"/>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1101720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47830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449194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107953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9.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1680450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2862729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smtClean="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endPar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223345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48" name="Round Single Corner Rectangle 47"/>
          <p:cNvSpPr/>
          <p:nvPr userDrawn="1"/>
        </p:nvSpPr>
        <p:spPr>
          <a:xfrm>
            <a:off x="0" y="5648016"/>
            <a:ext cx="6212115" cy="783772"/>
          </a:xfrm>
          <a:prstGeom prst="round1Rect">
            <a:avLst/>
          </a:prstGeom>
          <a:solidFill>
            <a:srgbClr val="232F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nchorCtr="0"/>
          <a:lstStyle/>
          <a:p>
            <a:pPr algn="l"/>
            <a:r>
              <a:rPr lang="en-US" sz="1400" dirty="0" smtClean="0">
                <a:latin typeface="Arial" panose="020B0604020202020204" pitchFamily="34" charset="0"/>
                <a:cs typeface="Arial" panose="020B0604020202020204" pitchFamily="34" charset="0"/>
              </a:rPr>
              <a:t>On screen instructions go here</a:t>
            </a:r>
            <a:endParaRPr lang="en-US" sz="1400" dirty="0">
              <a:latin typeface="Arial" panose="020B0604020202020204" pitchFamily="34" charset="0"/>
              <a:cs typeface="Arial" panose="020B0604020202020204" pitchFamily="34" charset="0"/>
            </a:endParaRPr>
          </a:p>
        </p:txBody>
      </p:sp>
      <p:sp>
        <p:nvSpPr>
          <p:cNvPr id="59" name="Round Diagonal Corner Rectangle 58"/>
          <p:cNvSpPr/>
          <p:nvPr userDrawn="1"/>
        </p:nvSpPr>
        <p:spPr>
          <a:xfrm>
            <a:off x="390408" y="1273287"/>
            <a:ext cx="5198347" cy="693335"/>
          </a:xfrm>
          <a:prstGeom prst="round2DiagRect">
            <a:avLst/>
          </a:prstGeom>
          <a:solidFill>
            <a:schemeClr val="accent4">
              <a:lumMod val="20000"/>
              <a:lumOff val="80000"/>
            </a:schemeClr>
          </a:solidFill>
          <a:ln w="12700">
            <a:solidFill>
              <a:schemeClr val="accent4">
                <a:lumMod val="40000"/>
                <a:lumOff val="60000"/>
              </a:schemeClr>
            </a:solidFill>
          </a:ln>
          <a:effectLst>
            <a:outerShdw blurRad="635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Definition:</a:t>
            </a:r>
            <a:r>
              <a:rPr lang="en-US" sz="1400" baseline="0" dirty="0" smtClean="0">
                <a:solidFill>
                  <a:srgbClr val="363636"/>
                </a:solidFill>
                <a:latin typeface="Arial" panose="020B0604020202020204" pitchFamily="34" charset="0"/>
                <a:cs typeface="Arial" panose="020B0604020202020204" pitchFamily="34" charset="0"/>
              </a:rPr>
              <a:t> goes here</a:t>
            </a:r>
            <a:endParaRPr lang="en-US" sz="1400" dirty="0">
              <a:solidFill>
                <a:srgbClr val="363636"/>
              </a:solidFill>
              <a:latin typeface="Arial" panose="020B0604020202020204" pitchFamily="34" charset="0"/>
              <a:cs typeface="Arial" panose="020B0604020202020204" pitchFamily="34" charset="0"/>
            </a:endParaRPr>
          </a:p>
        </p:txBody>
      </p:sp>
      <p:sp>
        <p:nvSpPr>
          <p:cNvPr id="62" name="Rectangle 61"/>
          <p:cNvSpPr/>
          <p:nvPr userDrawn="1"/>
        </p:nvSpPr>
        <p:spPr>
          <a:xfrm>
            <a:off x="617882" y="2170690"/>
            <a:ext cx="4982399" cy="608206"/>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 name="Hexagon 1"/>
          <p:cNvSpPr/>
          <p:nvPr userDrawn="1"/>
        </p:nvSpPr>
        <p:spPr>
          <a:xfrm rot="5400000">
            <a:off x="328151" y="2164550"/>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65" name="TextBox 64"/>
          <p:cNvSpPr txBox="1"/>
          <p:nvPr userDrawn="1"/>
        </p:nvSpPr>
        <p:spPr>
          <a:xfrm>
            <a:off x="360836" y="2049531"/>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1" name="Text Placeholder 22"/>
          <p:cNvSpPr>
            <a:spLocks noGrp="1"/>
          </p:cNvSpPr>
          <p:nvPr>
            <p:ph type="body" sz="quarter" idx="12" hasCustomPrompt="1"/>
          </p:nvPr>
        </p:nvSpPr>
        <p:spPr>
          <a:xfrm>
            <a:off x="978729" y="2221151"/>
            <a:ext cx="4474176" cy="514203"/>
          </a:xfrm>
          <a:prstGeom prst="rect">
            <a:avLst/>
          </a:prstGeom>
        </p:spPr>
        <p:txBody>
          <a:bodyPr/>
          <a:lstStyle>
            <a:lvl1pPr>
              <a:defRPr sz="1400" b="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Consider this…</a:t>
            </a:r>
            <a:endParaRPr lang="en-US" dirty="0"/>
          </a:p>
        </p:txBody>
      </p:sp>
      <p:sp>
        <p:nvSpPr>
          <p:cNvPr id="72" name="Text Placeholder 22"/>
          <p:cNvSpPr>
            <a:spLocks noGrp="1"/>
          </p:cNvSpPr>
          <p:nvPr userDrawn="1">
            <p:ph type="body" sz="quarter" idx="13" hasCustomPrompt="1"/>
          </p:nvPr>
        </p:nvSpPr>
        <p:spPr>
          <a:xfrm>
            <a:off x="996809" y="3169649"/>
            <a:ext cx="4474176" cy="514203"/>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Think of this…/Formative question…</a:t>
            </a:r>
            <a:endParaRPr lang="en-US" dirty="0"/>
          </a:p>
        </p:txBody>
      </p:sp>
      <p:sp>
        <p:nvSpPr>
          <p:cNvPr id="73" name="Rectangle 72"/>
          <p:cNvSpPr/>
          <p:nvPr userDrawn="1"/>
        </p:nvSpPr>
        <p:spPr>
          <a:xfrm>
            <a:off x="522516" y="3971949"/>
            <a:ext cx="5175088" cy="644135"/>
          </a:xfrm>
          <a:prstGeom prst="rect">
            <a:avLst/>
          </a:prstGeom>
          <a:noFill/>
          <a:ln>
            <a:solidFill>
              <a:srgbClr val="54B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8" name="Rectangle 27"/>
          <p:cNvSpPr/>
          <p:nvPr userDrawn="1"/>
        </p:nvSpPr>
        <p:spPr>
          <a:xfrm>
            <a:off x="610417" y="3121632"/>
            <a:ext cx="4982399" cy="60820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6" name="Hexagon 25"/>
          <p:cNvSpPr/>
          <p:nvPr userDrawn="1"/>
        </p:nvSpPr>
        <p:spPr>
          <a:xfrm rot="5400000">
            <a:off x="331803" y="3125328"/>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0" name="TextBox 69"/>
          <p:cNvSpPr txBox="1"/>
          <p:nvPr userDrawn="1"/>
        </p:nvSpPr>
        <p:spPr>
          <a:xfrm>
            <a:off x="324888" y="3014822"/>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Rectangle 29"/>
          <p:cNvSpPr/>
          <p:nvPr userDrawn="1"/>
        </p:nvSpPr>
        <p:spPr>
          <a:xfrm>
            <a:off x="7219202" y="1326114"/>
            <a:ext cx="4257524" cy="253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5" name="Rectangle 4"/>
          <p:cNvSpPr/>
          <p:nvPr userDrawn="1"/>
        </p:nvSpPr>
        <p:spPr>
          <a:xfrm rot="5400000">
            <a:off x="9055108" y="-509796"/>
            <a:ext cx="585707" cy="4257524"/>
          </a:xfrm>
          <a:prstGeom prst="rect">
            <a:avLst/>
          </a:prstGeom>
          <a:solidFill>
            <a:srgbClr val="232F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ffectLst/>
              <a:latin typeface="Arial" panose="020B0604020202020204" pitchFamily="34" charset="0"/>
              <a:cs typeface="Arial" panose="020B0604020202020204" pitchFamily="34" charset="0"/>
            </a:endParaRPr>
          </a:p>
        </p:txBody>
      </p:sp>
      <p:sp>
        <p:nvSpPr>
          <p:cNvPr id="53" name="Text Placeholder 22"/>
          <p:cNvSpPr>
            <a:spLocks noGrp="1"/>
          </p:cNvSpPr>
          <p:nvPr userDrawn="1">
            <p:ph type="body" sz="quarter" idx="16" hasCustomPrompt="1"/>
          </p:nvPr>
        </p:nvSpPr>
        <p:spPr>
          <a:xfrm>
            <a:off x="7312713" y="2078181"/>
            <a:ext cx="4061140"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
        <p:nvSpPr>
          <p:cNvPr id="33" name="Text Placeholder 22"/>
          <p:cNvSpPr>
            <a:spLocks noGrp="1"/>
          </p:cNvSpPr>
          <p:nvPr userDrawn="1">
            <p:ph type="body" sz="quarter" idx="18" hasCustomPrompt="1"/>
          </p:nvPr>
        </p:nvSpPr>
        <p:spPr>
          <a:xfrm>
            <a:off x="7187157" y="1485900"/>
            <a:ext cx="4257523" cy="346190"/>
          </a:xfrm>
          <a:prstGeom prst="rect">
            <a:avLst/>
          </a:prstGeom>
        </p:spPr>
        <p:txBody>
          <a:bodyPr/>
          <a:lstStyle>
            <a:lvl1pPr algn="ctr">
              <a:defRPr sz="1600" b="0" baseline="0">
                <a:solidFill>
                  <a:srgbClr val="DBB336"/>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Add Heading/Subheading Here</a:t>
            </a:r>
            <a:endParaRPr lang="en-US" dirty="0"/>
          </a:p>
        </p:txBody>
      </p:sp>
      <p:sp>
        <p:nvSpPr>
          <p:cNvPr id="31" name="Rectangle 30"/>
          <p:cNvSpPr/>
          <p:nvPr userDrawn="1"/>
        </p:nvSpPr>
        <p:spPr>
          <a:xfrm>
            <a:off x="7183101" y="4110536"/>
            <a:ext cx="4257524" cy="1876761"/>
          </a:xfrm>
          <a:prstGeom prst="rect">
            <a:avLst/>
          </a:prstGeom>
          <a:solidFill>
            <a:schemeClr val="bg1"/>
          </a:solidFill>
          <a:ln>
            <a:noFill/>
          </a:ln>
          <a:effectLst>
            <a:outerShdw blurRad="63500" sx="102000" sy="102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34" name="Text Placeholder 22"/>
          <p:cNvSpPr>
            <a:spLocks noGrp="1"/>
          </p:cNvSpPr>
          <p:nvPr userDrawn="1">
            <p:ph type="body" sz="quarter" idx="19" hasCustomPrompt="1"/>
          </p:nvPr>
        </p:nvSpPr>
        <p:spPr>
          <a:xfrm>
            <a:off x="7320381" y="4193253"/>
            <a:ext cx="3998297"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Tree>
    <p:custDataLst>
      <p:tags r:id="rId1"/>
    </p:custDataLst>
    <p:extLst>
      <p:ext uri="{BB962C8B-B14F-4D97-AF65-F5344CB8AC3E}">
        <p14:creationId xmlns:p14="http://schemas.microsoft.com/office/powerpoint/2010/main" val="36550323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3" name="Line Callout 1 2"/>
          <p:cNvSpPr/>
          <p:nvPr userDrawn="1"/>
        </p:nvSpPr>
        <p:spPr>
          <a:xfrm>
            <a:off x="1083732" y="1371468"/>
            <a:ext cx="3928533" cy="624115"/>
          </a:xfrm>
          <a:prstGeom prst="borderCallout1">
            <a:avLst>
              <a:gd name="adj1" fmla="val 51308"/>
              <a:gd name="adj2" fmla="val -451"/>
              <a:gd name="adj3" fmla="val 103198"/>
              <a:gd name="adj4" fmla="val -22077"/>
            </a:avLst>
          </a:prstGeom>
          <a:solidFill>
            <a:srgbClr val="D2DFE5"/>
          </a:solidFill>
          <a:ln>
            <a:solidFill>
              <a:srgbClr val="D2DFE5"/>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Use as callout,</a:t>
            </a:r>
            <a:r>
              <a:rPr lang="en-US" sz="1400" baseline="0" dirty="0" smtClean="0">
                <a:solidFill>
                  <a:srgbClr val="363636"/>
                </a:solidFill>
                <a:latin typeface="Arial" panose="020B0604020202020204" pitchFamily="34" charset="0"/>
                <a:cs typeface="Arial" panose="020B0604020202020204" pitchFamily="34" charset="0"/>
              </a:rPr>
              <a:t> add content here</a:t>
            </a:r>
            <a:endParaRPr lang="en-US" sz="1400" dirty="0">
              <a:solidFill>
                <a:srgbClr val="363636"/>
              </a:solidFill>
              <a:latin typeface="Arial" panose="020B0604020202020204" pitchFamily="34" charset="0"/>
              <a:cs typeface="Arial" panose="020B0604020202020204" pitchFamily="34" charset="0"/>
            </a:endParaRPr>
          </a:p>
        </p:txBody>
      </p:sp>
      <p:cxnSp>
        <p:nvCxnSpPr>
          <p:cNvPr id="30" name="Straight Arrow Connector 29"/>
          <p:cNvCxnSpPr/>
          <p:nvPr userDrawn="1"/>
        </p:nvCxnSpPr>
        <p:spPr>
          <a:xfrm>
            <a:off x="1083732" y="2554515"/>
            <a:ext cx="3512451" cy="0"/>
          </a:xfrm>
          <a:prstGeom prst="straightConnector1">
            <a:avLst/>
          </a:prstGeom>
          <a:ln w="38100">
            <a:solidFill>
              <a:srgbClr val="54BDA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a:xfrm>
            <a:off x="1083733" y="2799058"/>
            <a:ext cx="3551156" cy="0"/>
          </a:xfrm>
          <a:prstGeom prst="straightConnector1">
            <a:avLst/>
          </a:prstGeom>
          <a:ln w="38100">
            <a:solidFill>
              <a:srgbClr val="D9B04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1640486" y="3223712"/>
            <a:ext cx="2415847" cy="404864"/>
          </a:xfrm>
          <a:prstGeom prst="rect">
            <a:avLst/>
          </a:prstGeom>
          <a:solidFill>
            <a:srgbClr val="D2DFE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363636"/>
                </a:solidFill>
                <a:latin typeface="Arial" panose="020B0604020202020204" pitchFamily="34" charset="0"/>
                <a:cs typeface="Arial" panose="020B0604020202020204" pitchFamily="34" charset="0"/>
              </a:rPr>
              <a:t>This</a:t>
            </a:r>
            <a:r>
              <a:rPr lang="en-US" sz="1400" baseline="0" dirty="0" smtClean="0">
                <a:solidFill>
                  <a:srgbClr val="363636"/>
                </a:solidFill>
                <a:latin typeface="Arial" panose="020B0604020202020204" pitchFamily="34" charset="0"/>
                <a:cs typeface="Arial" panose="020B0604020202020204" pitchFamily="34" charset="0"/>
              </a:rPr>
              <a:t> is a tag</a:t>
            </a:r>
            <a:endParaRPr lang="en-US" sz="1400" dirty="0">
              <a:solidFill>
                <a:srgbClr val="363636"/>
              </a:solidFill>
              <a:latin typeface="Arial" panose="020B0604020202020204" pitchFamily="34" charset="0"/>
              <a:cs typeface="Arial" panose="020B0604020202020204" pitchFamily="34" charset="0"/>
            </a:endParaRPr>
          </a:p>
        </p:txBody>
      </p:sp>
      <p:sp>
        <p:nvSpPr>
          <p:cNvPr id="10" name="Oval 9"/>
          <p:cNvSpPr/>
          <p:nvPr userDrawn="1"/>
        </p:nvSpPr>
        <p:spPr>
          <a:xfrm>
            <a:off x="5959366" y="1371468"/>
            <a:ext cx="621792" cy="624115"/>
          </a:xfrm>
          <a:prstGeom prst="ellipse">
            <a:avLst/>
          </a:prstGeom>
          <a:solidFill>
            <a:srgbClr val="293749"/>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Open Sans" panose="020B0606030504020204" pitchFamily="34" charset="0"/>
                <a:ea typeface="Open Sans" panose="020B0606030504020204" pitchFamily="34" charset="0"/>
                <a:cs typeface="Open Sans" panose="020B0606030504020204" pitchFamily="34" charset="0"/>
              </a:rPr>
              <a:t>X</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userDrawn="1"/>
        </p:nvSpPr>
        <p:spPr>
          <a:xfrm>
            <a:off x="7464015" y="1103048"/>
            <a:ext cx="4257524" cy="2532876"/>
          </a:xfrm>
          <a:prstGeom prst="rect">
            <a:avLst/>
          </a:prstGeom>
          <a:solidFill>
            <a:srgbClr val="D2DFE5">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l"/>
            <a:r>
              <a:rPr lang="en-US" sz="1400" dirty="0" smtClean="0">
                <a:solidFill>
                  <a:srgbClr val="293749"/>
                </a:solidFill>
                <a:latin typeface="Arial" panose="020B0604020202020204" pitchFamily="34" charset="0"/>
                <a:cs typeface="Arial" panose="020B0604020202020204" pitchFamily="34" charset="0"/>
              </a:rPr>
              <a:t>Use this as a light box…</a:t>
            </a:r>
            <a:endParaRPr lang="en-US" sz="1400" dirty="0">
              <a:solidFill>
                <a:srgbClr val="293749"/>
              </a:solidFill>
              <a:latin typeface="Arial" panose="020B0604020202020204" pitchFamily="34" charset="0"/>
              <a:cs typeface="Arial" panose="020B0604020202020204" pitchFamily="34" charset="0"/>
            </a:endParaRPr>
          </a:p>
        </p:txBody>
      </p:sp>
      <p:sp>
        <p:nvSpPr>
          <p:cNvPr id="13" name="Rounded Rectangle 12"/>
          <p:cNvSpPr/>
          <p:nvPr userDrawn="1"/>
        </p:nvSpPr>
        <p:spPr>
          <a:xfrm>
            <a:off x="667650" y="4269394"/>
            <a:ext cx="3928533" cy="537029"/>
          </a:xfrm>
          <a:prstGeom prst="rect">
            <a:avLst/>
          </a:prstGeom>
          <a:solidFill>
            <a:srgbClr val="D9B04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5" name="Rounded Rectangle 54"/>
          <p:cNvSpPr/>
          <p:nvPr userDrawn="1"/>
        </p:nvSpPr>
        <p:spPr>
          <a:xfrm>
            <a:off x="667650" y="4910210"/>
            <a:ext cx="3928533" cy="537029"/>
          </a:xfrm>
          <a:prstGeom prst="rect">
            <a:avLst/>
          </a:prstGeom>
          <a:solidFill>
            <a:srgbClr val="E1C27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8" name="Rounded Rectangle 57"/>
          <p:cNvSpPr/>
          <p:nvPr userDrawn="1"/>
        </p:nvSpPr>
        <p:spPr>
          <a:xfrm>
            <a:off x="683692" y="5551026"/>
            <a:ext cx="3928533" cy="537029"/>
          </a:xfrm>
          <a:prstGeom prst="rect">
            <a:avLst/>
          </a:prstGeom>
          <a:solidFill>
            <a:srgbClr val="EDDBA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0" name="Rectangle 59"/>
          <p:cNvSpPr/>
          <p:nvPr userDrawn="1"/>
        </p:nvSpPr>
        <p:spPr>
          <a:xfrm>
            <a:off x="5012266" y="4246933"/>
            <a:ext cx="3928533" cy="537029"/>
          </a:xfrm>
          <a:prstGeom prst="rect">
            <a:avLst/>
          </a:prstGeom>
          <a:solidFill>
            <a:srgbClr val="54BDA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dirty="0">
              <a:latin typeface="Arial" panose="020B0604020202020204" pitchFamily="34" charset="0"/>
              <a:cs typeface="Arial" panose="020B0604020202020204" pitchFamily="34" charset="0"/>
            </a:endParaRPr>
          </a:p>
        </p:txBody>
      </p:sp>
      <p:sp>
        <p:nvSpPr>
          <p:cNvPr id="61" name="Rectangle 60"/>
          <p:cNvSpPr/>
          <p:nvPr userDrawn="1"/>
        </p:nvSpPr>
        <p:spPr>
          <a:xfrm>
            <a:off x="5012266" y="4887749"/>
            <a:ext cx="3928533" cy="537029"/>
          </a:xfrm>
          <a:prstGeom prst="rect">
            <a:avLst/>
          </a:prstGeom>
          <a:solidFill>
            <a:srgbClr val="7CCCB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2" name="Rectangle 61"/>
          <p:cNvSpPr/>
          <p:nvPr userDrawn="1"/>
        </p:nvSpPr>
        <p:spPr>
          <a:xfrm>
            <a:off x="5012266" y="5528565"/>
            <a:ext cx="3928533" cy="537029"/>
          </a:xfrm>
          <a:prstGeom prst="rect">
            <a:avLst/>
          </a:prstGeom>
          <a:solidFill>
            <a:srgbClr val="99D5C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3" name="Text Placeholder 22"/>
          <p:cNvSpPr>
            <a:spLocks noGrp="1"/>
          </p:cNvSpPr>
          <p:nvPr userDrawn="1">
            <p:ph type="body" sz="quarter" idx="17" hasCustomPrompt="1"/>
          </p:nvPr>
        </p:nvSpPr>
        <p:spPr>
          <a:xfrm>
            <a:off x="9139160" y="4287970"/>
            <a:ext cx="2743200" cy="1924144"/>
          </a:xfrm>
          <a:prstGeom prst="rect">
            <a:avLst/>
          </a:prstGeom>
        </p:spPr>
        <p:txBody>
          <a:bodyPr/>
          <a:lstStyle>
            <a:lvl1pPr>
              <a:defRPr sz="1400" b="0" baseline="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this type of shapes, colors (w/guidance from color palette) and effect to build diagrams, unless content requires something different. </a:t>
            </a:r>
            <a:endParaRPr lang="en-US" dirty="0"/>
          </a:p>
        </p:txBody>
      </p:sp>
    </p:spTree>
    <p:custDataLst>
      <p:tags r:id="rId1"/>
    </p:custDataLst>
    <p:extLst>
      <p:ext uri="{BB962C8B-B14F-4D97-AF65-F5344CB8AC3E}">
        <p14:creationId xmlns:p14="http://schemas.microsoft.com/office/powerpoint/2010/main" val="6329893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2"/>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695" r:id="rId16"/>
    <p:sldLayoutId id="2147483714" r:id="rId17"/>
    <p:sldLayoutId id="2147483700" r:id="rId18"/>
    <p:sldLayoutId id="2147483706" r:id="rId19"/>
    <p:sldLayoutId id="2147483717" r:id="rId20"/>
  </p:sldLayoutIdLst>
  <p:timing>
    <p:tnLst>
      <p:par>
        <p:cTn id="1" dur="indefinite" restart="never" nodeType="tmRoot"/>
      </p:par>
    </p:tnLst>
  </p:timing>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COGNITIVE PSYCHOLOGY</a:t>
            </a:r>
            <a:endParaRPr lang="en-US" dirty="0"/>
          </a:p>
        </p:txBody>
      </p:sp>
    </p:spTree>
    <p:extLst>
      <p:ext uri="{BB962C8B-B14F-4D97-AF65-F5344CB8AC3E}">
        <p14:creationId xmlns:p14="http://schemas.microsoft.com/office/powerpoint/2010/main" val="1943288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2</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The </a:t>
            </a:r>
            <a:r>
              <a:rPr lang="en-US" sz="2000" dirty="0">
                <a:latin typeface="Arial"/>
                <a:cs typeface="Arial"/>
              </a:rPr>
              <a:t>earliest stage of visual processing involves detecting the lines and curves that comprise an object.</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50088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2</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The </a:t>
            </a:r>
            <a:r>
              <a:rPr lang="en-US" sz="2000" dirty="0">
                <a:latin typeface="Arial"/>
                <a:cs typeface="Arial"/>
              </a:rPr>
              <a:t>earliest stage of visual processing involves detecting the lines and curves that comprise an object.</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742111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3</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Feature </a:t>
            </a:r>
            <a:r>
              <a:rPr lang="en-US" sz="2000" dirty="0">
                <a:latin typeface="Arial"/>
                <a:cs typeface="Arial"/>
              </a:rPr>
              <a:t>Integration Theory assumes that the focused-attention stage of processing puts the lines and curves of an object back together again.</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717398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3</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Feature </a:t>
            </a:r>
            <a:r>
              <a:rPr lang="en-US" sz="2000" dirty="0">
                <a:latin typeface="Arial"/>
                <a:cs typeface="Arial"/>
              </a:rPr>
              <a:t>Integration Theory assumes that the focused-attention stage of processing puts the lines and curves of an object back together again.</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248335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4</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Processing a stimulus in terms of it features requires focused attention according to feature integration theory.</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281872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a:t>
            </a:r>
            <a:r>
              <a:rPr lang="en-US" smtClean="0"/>
              <a:t>Guide </a:t>
            </a:r>
            <a:r>
              <a:rPr lang="en-US" smtClean="0"/>
              <a:t>4</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Processing a stimulus in terms of it features requires focused attention according to feature integration theory.</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928854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5</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According to the Recognition By Components Theory (RBC) objects are represented by </a:t>
            </a:r>
            <a:r>
              <a:rPr lang="en-US" sz="2000" dirty="0" err="1">
                <a:latin typeface="Arial"/>
                <a:cs typeface="Arial"/>
              </a:rPr>
              <a:t>geons</a:t>
            </a:r>
            <a:r>
              <a:rPr lang="en-US" sz="2000" dirty="0">
                <a:latin typeface="Arial"/>
                <a:cs typeface="Arial"/>
              </a:rPr>
              <a:t> and their spatial relationships.</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407894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5</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According to the Recognition By Components Theory (RBC) objects are represented by </a:t>
            </a:r>
            <a:r>
              <a:rPr lang="en-US" sz="2000" dirty="0" err="1">
                <a:latin typeface="Arial"/>
                <a:cs typeface="Arial"/>
              </a:rPr>
              <a:t>geons</a:t>
            </a:r>
            <a:r>
              <a:rPr lang="en-US" sz="2000">
                <a:latin typeface="Arial"/>
                <a:cs typeface="Arial"/>
              </a:rPr>
              <a:t> and their spatial relationships.</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486097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38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OBJECT RECOGNITION</a:t>
            </a:r>
            <a:endParaRPr lang="en-US" dirty="0"/>
          </a:p>
        </p:txBody>
      </p:sp>
    </p:spTree>
    <p:extLst>
      <p:ext uri="{BB962C8B-B14F-4D97-AF65-F5344CB8AC3E}">
        <p14:creationId xmlns:p14="http://schemas.microsoft.com/office/powerpoint/2010/main" val="1919356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220273"/>
            <a:ext cx="11582400" cy="5334000"/>
          </a:xfrm>
        </p:spPr>
        <p:txBody>
          <a:bodyPr/>
          <a:lstStyle/>
          <a:p>
            <a:pPr marL="12700">
              <a:lnSpc>
                <a:spcPct val="100000"/>
              </a:lnSpc>
              <a:spcBef>
                <a:spcPts val="785"/>
              </a:spcBef>
            </a:pPr>
            <a:r>
              <a:rPr lang="en-US" sz="2000" b="1" dirty="0" smtClean="0"/>
              <a:t>Feature Integration Theory</a:t>
            </a:r>
            <a:r>
              <a:rPr lang="en-US" sz="2000" dirty="0" smtClean="0"/>
              <a:t> </a:t>
            </a:r>
            <a:r>
              <a:rPr lang="en-US" sz="2000" b="1" dirty="0" smtClean="0"/>
              <a:t>(</a:t>
            </a:r>
            <a:r>
              <a:rPr lang="en-US" sz="2000" b="1" dirty="0" err="1" smtClean="0"/>
              <a:t>Triesman</a:t>
            </a:r>
            <a:r>
              <a:rPr lang="en-US" sz="2000" b="1" dirty="0" smtClean="0"/>
              <a:t>, 1986)</a:t>
            </a:r>
            <a:endParaRPr lang="en-US" sz="2000" b="1" dirty="0"/>
          </a:p>
        </p:txBody>
      </p:sp>
      <p:sp>
        <p:nvSpPr>
          <p:cNvPr id="3" name="Text Placeholder 2"/>
          <p:cNvSpPr>
            <a:spLocks noGrp="1"/>
          </p:cNvSpPr>
          <p:nvPr>
            <p:ph type="body" sz="quarter" idx="11"/>
          </p:nvPr>
        </p:nvSpPr>
        <p:spPr>
          <a:xfrm>
            <a:off x="152400" y="14415"/>
            <a:ext cx="11887200" cy="774405"/>
          </a:xfrm>
        </p:spPr>
        <p:txBody>
          <a:bodyPr/>
          <a:lstStyle/>
          <a:p>
            <a:r>
              <a:rPr lang="en-US" dirty="0" smtClean="0"/>
              <a:t>Feature Integration Theory</a:t>
            </a:r>
            <a:endParaRPr lang="en-US" dirty="0"/>
          </a:p>
        </p:txBody>
      </p:sp>
      <p:sp>
        <p:nvSpPr>
          <p:cNvPr id="7" name="object 4"/>
          <p:cNvSpPr/>
          <p:nvPr/>
        </p:nvSpPr>
        <p:spPr>
          <a:xfrm>
            <a:off x="2101822" y="1916000"/>
            <a:ext cx="7988355" cy="204747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2714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220273"/>
            <a:ext cx="11582400" cy="5334000"/>
          </a:xfrm>
        </p:spPr>
        <p:txBody>
          <a:bodyPr/>
          <a:lstStyle/>
          <a:p>
            <a:pPr marL="12700">
              <a:lnSpc>
                <a:spcPct val="100000"/>
              </a:lnSpc>
              <a:spcBef>
                <a:spcPts val="785"/>
              </a:spcBef>
            </a:pPr>
            <a:r>
              <a:rPr lang="en-US" sz="2000" b="1" dirty="0" smtClean="0"/>
              <a:t>Feature Integration Theory</a:t>
            </a:r>
            <a:r>
              <a:rPr lang="en-US" sz="2000" dirty="0" smtClean="0"/>
              <a:t> </a:t>
            </a:r>
            <a:r>
              <a:rPr lang="en-US" sz="2000" b="1" dirty="0" smtClean="0"/>
              <a:t>(</a:t>
            </a:r>
            <a:r>
              <a:rPr lang="en-US" sz="2000" b="1" dirty="0" err="1" smtClean="0"/>
              <a:t>Triesman</a:t>
            </a:r>
            <a:r>
              <a:rPr lang="en-US" sz="2000" b="1" dirty="0" smtClean="0"/>
              <a:t>, 1986)</a:t>
            </a:r>
            <a:endParaRPr lang="en-US" sz="2000" b="1" dirty="0"/>
          </a:p>
        </p:txBody>
      </p:sp>
      <p:sp>
        <p:nvSpPr>
          <p:cNvPr id="3" name="Text Placeholder 2"/>
          <p:cNvSpPr>
            <a:spLocks noGrp="1"/>
          </p:cNvSpPr>
          <p:nvPr>
            <p:ph type="body" sz="quarter" idx="11"/>
          </p:nvPr>
        </p:nvSpPr>
        <p:spPr>
          <a:xfrm>
            <a:off x="152400" y="14415"/>
            <a:ext cx="11887200" cy="774405"/>
          </a:xfrm>
        </p:spPr>
        <p:txBody>
          <a:bodyPr/>
          <a:lstStyle/>
          <a:p>
            <a:r>
              <a:rPr lang="en-US" dirty="0" smtClean="0"/>
              <a:t>Feature Integration – Illusory Conjunctions</a:t>
            </a:r>
            <a:endParaRPr lang="en-US" dirty="0"/>
          </a:p>
        </p:txBody>
      </p:sp>
      <p:sp>
        <p:nvSpPr>
          <p:cNvPr id="5" name="object 4"/>
          <p:cNvSpPr/>
          <p:nvPr/>
        </p:nvSpPr>
        <p:spPr>
          <a:xfrm>
            <a:off x="2101822" y="1916000"/>
            <a:ext cx="7988355" cy="2047473"/>
          </a:xfrm>
          <a:prstGeom prst="rect">
            <a:avLst/>
          </a:prstGeom>
          <a:blipFill>
            <a:blip r:embed="rId3" cstate="print"/>
            <a:stretch>
              <a:fillRect/>
            </a:stretch>
          </a:blipFill>
        </p:spPr>
        <p:txBody>
          <a:bodyPr wrap="square" lIns="0" tIns="0" rIns="0" bIns="0" rtlCol="0"/>
          <a:lstStyle/>
          <a:p>
            <a:endParaRPr/>
          </a:p>
        </p:txBody>
      </p:sp>
      <p:grpSp>
        <p:nvGrpSpPr>
          <p:cNvPr id="4" name="Group 3"/>
          <p:cNvGrpSpPr/>
          <p:nvPr/>
        </p:nvGrpSpPr>
        <p:grpSpPr>
          <a:xfrm>
            <a:off x="8595803" y="4268273"/>
            <a:ext cx="2971800" cy="2286000"/>
            <a:chOff x="5410200" y="4114800"/>
            <a:chExt cx="2971800" cy="2286000"/>
          </a:xfrm>
        </p:grpSpPr>
        <p:sp>
          <p:nvSpPr>
            <p:cNvPr id="6" name="object 6"/>
            <p:cNvSpPr/>
            <p:nvPr/>
          </p:nvSpPr>
          <p:spPr>
            <a:xfrm>
              <a:off x="5410200" y="4114800"/>
              <a:ext cx="2971800" cy="2286000"/>
            </a:xfrm>
            <a:custGeom>
              <a:avLst/>
              <a:gdLst/>
              <a:ahLst/>
              <a:cxnLst/>
              <a:rect l="l" t="t" r="r" b="b"/>
              <a:pathLst>
                <a:path w="2971800" h="2286000">
                  <a:moveTo>
                    <a:pt x="0" y="2286000"/>
                  </a:moveTo>
                  <a:lnTo>
                    <a:pt x="2971800" y="2286000"/>
                  </a:lnTo>
                  <a:lnTo>
                    <a:pt x="2971800" y="0"/>
                  </a:lnTo>
                  <a:lnTo>
                    <a:pt x="0" y="0"/>
                  </a:lnTo>
                  <a:lnTo>
                    <a:pt x="0" y="2286000"/>
                  </a:lnTo>
                  <a:close/>
                </a:path>
              </a:pathLst>
            </a:custGeom>
            <a:ln w="9525">
              <a:solidFill>
                <a:srgbClr val="000000"/>
              </a:solidFill>
            </a:ln>
          </p:spPr>
          <p:txBody>
            <a:bodyPr wrap="square" lIns="0" tIns="0" rIns="0" bIns="0" rtlCol="0"/>
            <a:lstStyle/>
            <a:p>
              <a:endParaRPr/>
            </a:p>
          </p:txBody>
        </p:sp>
        <p:sp>
          <p:nvSpPr>
            <p:cNvPr id="7" name="object 7"/>
            <p:cNvSpPr txBox="1"/>
            <p:nvPr/>
          </p:nvSpPr>
          <p:spPr>
            <a:xfrm>
              <a:off x="5600953" y="5201488"/>
              <a:ext cx="140335" cy="300355"/>
            </a:xfrm>
            <a:prstGeom prst="rect">
              <a:avLst/>
            </a:prstGeom>
          </p:spPr>
          <p:txBody>
            <a:bodyPr vert="horz" wrap="square" lIns="0" tIns="12700" rIns="0" bIns="0" rtlCol="0">
              <a:spAutoFit/>
            </a:bodyPr>
            <a:lstStyle/>
            <a:p>
              <a:pPr>
                <a:lnSpc>
                  <a:spcPct val="100000"/>
                </a:lnSpc>
                <a:spcBef>
                  <a:spcPts val="100"/>
                </a:spcBef>
              </a:pPr>
              <a:r>
                <a:rPr sz="1800" dirty="0">
                  <a:latin typeface="Arial"/>
                  <a:cs typeface="Arial"/>
                </a:rPr>
                <a:t>1</a:t>
              </a:r>
              <a:endParaRPr sz="1800">
                <a:latin typeface="Arial"/>
                <a:cs typeface="Arial"/>
              </a:endParaRPr>
            </a:p>
          </p:txBody>
        </p:sp>
        <p:sp>
          <p:nvSpPr>
            <p:cNvPr id="8" name="object 8"/>
            <p:cNvSpPr txBox="1"/>
            <p:nvPr/>
          </p:nvSpPr>
          <p:spPr>
            <a:xfrm>
              <a:off x="5600953" y="5750458"/>
              <a:ext cx="140335" cy="299720"/>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8</a:t>
              </a:r>
              <a:endParaRPr sz="1800" dirty="0">
                <a:latin typeface="Arial"/>
                <a:cs typeface="Arial"/>
              </a:endParaRPr>
            </a:p>
          </p:txBody>
        </p:sp>
        <p:sp>
          <p:nvSpPr>
            <p:cNvPr id="9" name="object 9"/>
            <p:cNvSpPr txBox="1"/>
            <p:nvPr/>
          </p:nvSpPr>
          <p:spPr>
            <a:xfrm>
              <a:off x="5883528" y="4914391"/>
              <a:ext cx="154305" cy="635635"/>
            </a:xfrm>
            <a:prstGeom prst="rect">
              <a:avLst/>
            </a:prstGeom>
          </p:spPr>
          <p:txBody>
            <a:bodyPr vert="horz" wrap="square" lIns="0" tIns="12700" rIns="0" bIns="0" rtlCol="0">
              <a:spAutoFit/>
            </a:bodyPr>
            <a:lstStyle/>
            <a:p>
              <a:pPr>
                <a:lnSpc>
                  <a:spcPct val="100000"/>
                </a:lnSpc>
                <a:spcBef>
                  <a:spcPts val="100"/>
                </a:spcBef>
              </a:pPr>
              <a:r>
                <a:rPr sz="2000" b="1" dirty="0">
                  <a:latin typeface="Arial"/>
                  <a:cs typeface="Arial"/>
                </a:rPr>
                <a:t>1</a:t>
              </a:r>
              <a:endParaRPr sz="2000">
                <a:latin typeface="Arial"/>
                <a:cs typeface="Arial"/>
              </a:endParaRPr>
            </a:p>
            <a:p>
              <a:pPr>
                <a:lnSpc>
                  <a:spcPct val="100000"/>
                </a:lnSpc>
              </a:pPr>
              <a:r>
                <a:rPr sz="2000" b="1" dirty="0">
                  <a:latin typeface="Arial"/>
                  <a:cs typeface="Arial"/>
                </a:rPr>
                <a:t>8</a:t>
              </a:r>
              <a:endParaRPr sz="2000">
                <a:latin typeface="Arial"/>
                <a:cs typeface="Arial"/>
              </a:endParaRPr>
            </a:p>
          </p:txBody>
        </p:sp>
        <p:sp>
          <p:nvSpPr>
            <p:cNvPr id="10" name="object 10"/>
            <p:cNvSpPr/>
            <p:nvPr/>
          </p:nvSpPr>
          <p:spPr>
            <a:xfrm>
              <a:off x="6096000" y="5257800"/>
              <a:ext cx="609600" cy="609600"/>
            </a:xfrm>
            <a:custGeom>
              <a:avLst/>
              <a:gdLst/>
              <a:ahLst/>
              <a:cxnLst/>
              <a:rect l="l" t="t" r="r" b="b"/>
              <a:pathLst>
                <a:path w="609600" h="609600">
                  <a:moveTo>
                    <a:pt x="304800" y="0"/>
                  </a:moveTo>
                  <a:lnTo>
                    <a:pt x="255374" y="3990"/>
                  </a:lnTo>
                  <a:lnTo>
                    <a:pt x="208483" y="15544"/>
                  </a:lnTo>
                  <a:lnTo>
                    <a:pt x="164753" y="34032"/>
                  </a:lnTo>
                  <a:lnTo>
                    <a:pt x="124815" y="58826"/>
                  </a:lnTo>
                  <a:lnTo>
                    <a:pt x="89296" y="89296"/>
                  </a:lnTo>
                  <a:lnTo>
                    <a:pt x="58826" y="124815"/>
                  </a:lnTo>
                  <a:lnTo>
                    <a:pt x="34032" y="164753"/>
                  </a:lnTo>
                  <a:lnTo>
                    <a:pt x="15544" y="208483"/>
                  </a:lnTo>
                  <a:lnTo>
                    <a:pt x="3990" y="255374"/>
                  </a:lnTo>
                  <a:lnTo>
                    <a:pt x="0" y="304800"/>
                  </a:lnTo>
                  <a:lnTo>
                    <a:pt x="3990" y="354240"/>
                  </a:lnTo>
                  <a:lnTo>
                    <a:pt x="15544" y="401141"/>
                  </a:lnTo>
                  <a:lnTo>
                    <a:pt x="34032" y="444874"/>
                  </a:lnTo>
                  <a:lnTo>
                    <a:pt x="58826" y="484811"/>
                  </a:lnTo>
                  <a:lnTo>
                    <a:pt x="89296" y="520326"/>
                  </a:lnTo>
                  <a:lnTo>
                    <a:pt x="124815" y="550791"/>
                  </a:lnTo>
                  <a:lnTo>
                    <a:pt x="164753" y="575579"/>
                  </a:lnTo>
                  <a:lnTo>
                    <a:pt x="208483" y="594061"/>
                  </a:lnTo>
                  <a:lnTo>
                    <a:pt x="255374" y="605610"/>
                  </a:lnTo>
                  <a:lnTo>
                    <a:pt x="304800" y="609600"/>
                  </a:lnTo>
                  <a:lnTo>
                    <a:pt x="354225" y="605610"/>
                  </a:lnTo>
                  <a:lnTo>
                    <a:pt x="401116" y="594061"/>
                  </a:lnTo>
                  <a:lnTo>
                    <a:pt x="444846" y="575579"/>
                  </a:lnTo>
                  <a:lnTo>
                    <a:pt x="484784" y="550791"/>
                  </a:lnTo>
                  <a:lnTo>
                    <a:pt x="520303" y="520326"/>
                  </a:lnTo>
                  <a:lnTo>
                    <a:pt x="550773" y="484811"/>
                  </a:lnTo>
                  <a:lnTo>
                    <a:pt x="575567" y="444874"/>
                  </a:lnTo>
                  <a:lnTo>
                    <a:pt x="594055" y="401141"/>
                  </a:lnTo>
                  <a:lnTo>
                    <a:pt x="605609" y="354240"/>
                  </a:lnTo>
                  <a:lnTo>
                    <a:pt x="609600" y="304800"/>
                  </a:lnTo>
                  <a:lnTo>
                    <a:pt x="605609" y="255374"/>
                  </a:lnTo>
                  <a:lnTo>
                    <a:pt x="594055" y="208483"/>
                  </a:lnTo>
                  <a:lnTo>
                    <a:pt x="575567" y="164753"/>
                  </a:lnTo>
                  <a:lnTo>
                    <a:pt x="550773" y="124815"/>
                  </a:lnTo>
                  <a:lnTo>
                    <a:pt x="520303" y="89296"/>
                  </a:lnTo>
                  <a:lnTo>
                    <a:pt x="484784" y="58826"/>
                  </a:lnTo>
                  <a:lnTo>
                    <a:pt x="444846" y="34032"/>
                  </a:lnTo>
                  <a:lnTo>
                    <a:pt x="401116" y="15544"/>
                  </a:lnTo>
                  <a:lnTo>
                    <a:pt x="354225" y="3990"/>
                  </a:lnTo>
                  <a:lnTo>
                    <a:pt x="304800" y="0"/>
                  </a:lnTo>
                  <a:close/>
                </a:path>
              </a:pathLst>
            </a:custGeom>
            <a:solidFill>
              <a:srgbClr val="FFCC00"/>
            </a:solidFill>
          </p:spPr>
          <p:txBody>
            <a:bodyPr wrap="square" lIns="0" tIns="0" rIns="0" bIns="0" rtlCol="0"/>
            <a:lstStyle/>
            <a:p>
              <a:endParaRPr/>
            </a:p>
          </p:txBody>
        </p:sp>
        <p:sp>
          <p:nvSpPr>
            <p:cNvPr id="11" name="object 11"/>
            <p:cNvSpPr/>
            <p:nvPr/>
          </p:nvSpPr>
          <p:spPr>
            <a:xfrm>
              <a:off x="6172200" y="4572000"/>
              <a:ext cx="381000" cy="381000"/>
            </a:xfrm>
            <a:custGeom>
              <a:avLst/>
              <a:gdLst/>
              <a:ahLst/>
              <a:cxnLst/>
              <a:rect l="l" t="t" r="r" b="b"/>
              <a:pathLst>
                <a:path w="381000" h="381000">
                  <a:moveTo>
                    <a:pt x="190500" y="0"/>
                  </a:moveTo>
                  <a:lnTo>
                    <a:pt x="0" y="381000"/>
                  </a:lnTo>
                  <a:lnTo>
                    <a:pt x="381000" y="381000"/>
                  </a:lnTo>
                  <a:lnTo>
                    <a:pt x="190500" y="0"/>
                  </a:lnTo>
                  <a:close/>
                </a:path>
              </a:pathLst>
            </a:custGeom>
            <a:solidFill>
              <a:srgbClr val="FF0000"/>
            </a:solidFill>
          </p:spPr>
          <p:txBody>
            <a:bodyPr wrap="square" lIns="0" tIns="0" rIns="0" bIns="0" rtlCol="0"/>
            <a:lstStyle/>
            <a:p>
              <a:endParaRPr/>
            </a:p>
          </p:txBody>
        </p:sp>
        <p:sp>
          <p:nvSpPr>
            <p:cNvPr id="12" name="object 12"/>
            <p:cNvSpPr/>
            <p:nvPr/>
          </p:nvSpPr>
          <p:spPr>
            <a:xfrm>
              <a:off x="6858000" y="4267200"/>
              <a:ext cx="838200" cy="838200"/>
            </a:xfrm>
            <a:custGeom>
              <a:avLst/>
              <a:gdLst/>
              <a:ahLst/>
              <a:cxnLst/>
              <a:rect l="l" t="t" r="r" b="b"/>
              <a:pathLst>
                <a:path w="838200" h="838200">
                  <a:moveTo>
                    <a:pt x="0" y="838200"/>
                  </a:moveTo>
                  <a:lnTo>
                    <a:pt x="419100" y="0"/>
                  </a:lnTo>
                  <a:lnTo>
                    <a:pt x="838200" y="838200"/>
                  </a:lnTo>
                  <a:lnTo>
                    <a:pt x="0" y="838200"/>
                  </a:lnTo>
                  <a:close/>
                </a:path>
              </a:pathLst>
            </a:custGeom>
            <a:ln w="53975">
              <a:solidFill>
                <a:srgbClr val="0000FF"/>
              </a:solidFill>
            </a:ln>
          </p:spPr>
          <p:txBody>
            <a:bodyPr wrap="square" lIns="0" tIns="0" rIns="0" bIns="0" rtlCol="0"/>
            <a:lstStyle/>
            <a:p>
              <a:endParaRPr/>
            </a:p>
          </p:txBody>
        </p:sp>
        <p:sp>
          <p:nvSpPr>
            <p:cNvPr id="13" name="object 13"/>
            <p:cNvSpPr/>
            <p:nvPr/>
          </p:nvSpPr>
          <p:spPr>
            <a:xfrm>
              <a:off x="7162800" y="5410200"/>
              <a:ext cx="304800" cy="304800"/>
            </a:xfrm>
            <a:custGeom>
              <a:avLst/>
              <a:gdLst/>
              <a:ahLst/>
              <a:cxnLst/>
              <a:rect l="l" t="t" r="r" b="b"/>
              <a:pathLst>
                <a:path w="304800" h="304800">
                  <a:moveTo>
                    <a:pt x="0" y="152400"/>
                  </a:moveTo>
                  <a:lnTo>
                    <a:pt x="7766" y="104217"/>
                  </a:lnTo>
                  <a:lnTo>
                    <a:pt x="29394" y="62380"/>
                  </a:lnTo>
                  <a:lnTo>
                    <a:pt x="62380" y="29394"/>
                  </a:lnTo>
                  <a:lnTo>
                    <a:pt x="104217" y="7766"/>
                  </a:lnTo>
                  <a:lnTo>
                    <a:pt x="152400" y="0"/>
                  </a:lnTo>
                  <a:lnTo>
                    <a:pt x="200582" y="7766"/>
                  </a:lnTo>
                  <a:lnTo>
                    <a:pt x="242419" y="29394"/>
                  </a:lnTo>
                  <a:lnTo>
                    <a:pt x="275405" y="62380"/>
                  </a:lnTo>
                  <a:lnTo>
                    <a:pt x="297033" y="104217"/>
                  </a:lnTo>
                  <a:lnTo>
                    <a:pt x="304800" y="152400"/>
                  </a:lnTo>
                  <a:lnTo>
                    <a:pt x="297033" y="200568"/>
                  </a:lnTo>
                  <a:lnTo>
                    <a:pt x="275405" y="242403"/>
                  </a:lnTo>
                  <a:lnTo>
                    <a:pt x="242419" y="275394"/>
                  </a:lnTo>
                  <a:lnTo>
                    <a:pt x="200582" y="297030"/>
                  </a:lnTo>
                  <a:lnTo>
                    <a:pt x="152400" y="304800"/>
                  </a:lnTo>
                  <a:lnTo>
                    <a:pt x="104217" y="297030"/>
                  </a:lnTo>
                  <a:lnTo>
                    <a:pt x="62380" y="275394"/>
                  </a:lnTo>
                  <a:lnTo>
                    <a:pt x="29394" y="242403"/>
                  </a:lnTo>
                  <a:lnTo>
                    <a:pt x="7766" y="200568"/>
                  </a:lnTo>
                  <a:lnTo>
                    <a:pt x="0" y="152400"/>
                  </a:lnTo>
                  <a:close/>
                </a:path>
              </a:pathLst>
            </a:custGeom>
            <a:ln w="63500">
              <a:solidFill>
                <a:srgbClr val="008000"/>
              </a:solidFill>
            </a:ln>
          </p:spPr>
          <p:txBody>
            <a:bodyPr wrap="square" lIns="0" tIns="0" rIns="0" bIns="0" rtlCol="0"/>
            <a:lstStyle/>
            <a:p>
              <a:endParaRPr/>
            </a:p>
          </p:txBody>
        </p:sp>
      </p:grpSp>
      <p:sp>
        <p:nvSpPr>
          <p:cNvPr id="14" name="Content Placeholder 1"/>
          <p:cNvSpPr txBox="1">
            <a:spLocks/>
          </p:cNvSpPr>
          <p:nvPr/>
        </p:nvSpPr>
        <p:spPr>
          <a:xfrm>
            <a:off x="457198" y="4712838"/>
            <a:ext cx="7666609" cy="171351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a:spcBef>
                <a:spcPts val="785"/>
              </a:spcBef>
            </a:pPr>
            <a:r>
              <a:rPr lang="en-US" sz="2000" b="1" dirty="0" smtClean="0"/>
              <a:t>Illusory Conjunctions: </a:t>
            </a:r>
            <a:r>
              <a:rPr lang="en-US" sz="2000" dirty="0" smtClean="0"/>
              <a:t>200 </a:t>
            </a:r>
            <a:r>
              <a:rPr lang="en-US" sz="2000" dirty="0" err="1" smtClean="0"/>
              <a:t>ms</a:t>
            </a:r>
            <a:r>
              <a:rPr lang="en-US" sz="2000" dirty="0" smtClean="0"/>
              <a:t> flash followed by mask, subjects report numbers, shapes </a:t>
            </a:r>
          </a:p>
          <a:p>
            <a:pPr marL="12700">
              <a:spcBef>
                <a:spcPts val="785"/>
              </a:spcBef>
            </a:pPr>
            <a:r>
              <a:rPr lang="en-US" sz="2000" dirty="0">
                <a:latin typeface="Arial" charset="0"/>
                <a:ea typeface="Arial" charset="0"/>
                <a:cs typeface="Arial" charset="0"/>
              </a:rPr>
              <a:t>On 18% of the trials, subjects reported shapes that were combinations of features that comprised different objects. </a:t>
            </a:r>
          </a:p>
        </p:txBody>
      </p:sp>
    </p:spTree>
    <p:extLst>
      <p:ext uri="{BB962C8B-B14F-4D97-AF65-F5344CB8AC3E}">
        <p14:creationId xmlns:p14="http://schemas.microsoft.com/office/powerpoint/2010/main" val="18081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4415"/>
            <a:ext cx="11887200" cy="774405"/>
          </a:xfrm>
        </p:spPr>
        <p:txBody>
          <a:bodyPr/>
          <a:lstStyle/>
          <a:p>
            <a:r>
              <a:rPr lang="en-US" dirty="0" smtClean="0"/>
              <a:t>Object Recognition - Geons</a:t>
            </a:r>
            <a:endParaRPr lang="en-US" dirty="0"/>
          </a:p>
        </p:txBody>
      </p:sp>
      <p:sp>
        <p:nvSpPr>
          <p:cNvPr id="18" name="Content Placeholder 1"/>
          <p:cNvSpPr>
            <a:spLocks noGrp="1"/>
          </p:cNvSpPr>
          <p:nvPr>
            <p:ph sz="quarter" idx="10"/>
          </p:nvPr>
        </p:nvSpPr>
        <p:spPr>
          <a:xfrm>
            <a:off x="457200" y="1100070"/>
            <a:ext cx="11582400" cy="420120"/>
          </a:xfrm>
        </p:spPr>
        <p:txBody>
          <a:bodyPr/>
          <a:lstStyle/>
          <a:p>
            <a:pPr marL="12700">
              <a:lnSpc>
                <a:spcPct val="100000"/>
              </a:lnSpc>
              <a:spcBef>
                <a:spcPts val="785"/>
              </a:spcBef>
            </a:pPr>
            <a:r>
              <a:rPr lang="en-US" sz="2000" b="1" dirty="0" smtClean="0"/>
              <a:t>Recognition by Components Theory (</a:t>
            </a:r>
            <a:r>
              <a:rPr lang="en-US" sz="2000" b="1" dirty="0" err="1" smtClean="0"/>
              <a:t>Biederman</a:t>
            </a:r>
            <a:r>
              <a:rPr lang="en-US" sz="2000" b="1" dirty="0" smtClean="0"/>
              <a:t>, 1987)</a:t>
            </a:r>
            <a:endParaRPr lang="en-US" sz="2000" b="1" dirty="0"/>
          </a:p>
        </p:txBody>
      </p:sp>
      <p:sp>
        <p:nvSpPr>
          <p:cNvPr id="19" name="Rectangle 18"/>
          <p:cNvSpPr/>
          <p:nvPr/>
        </p:nvSpPr>
        <p:spPr>
          <a:xfrm>
            <a:off x="457200" y="5539763"/>
            <a:ext cx="11395710" cy="400110"/>
          </a:xfrm>
          <a:prstGeom prst="rect">
            <a:avLst/>
          </a:prstGeom>
        </p:spPr>
        <p:txBody>
          <a:bodyPr wrap="square">
            <a:spAutoFit/>
          </a:bodyPr>
          <a:lstStyle/>
          <a:p>
            <a:pPr marL="12700">
              <a:spcBef>
                <a:spcPts val="785"/>
              </a:spcBef>
            </a:pPr>
            <a:r>
              <a:rPr lang="en-US" sz="2000" dirty="0" smtClean="0">
                <a:latin typeface="Arial" charset="0"/>
                <a:ea typeface="Arial" charset="0"/>
                <a:cs typeface="Arial" charset="0"/>
              </a:rPr>
              <a:t>Objects are represented by the geons that comprise them and the relationships between the geons.</a:t>
            </a:r>
            <a:endParaRPr lang="en-US" sz="2000" dirty="0">
              <a:latin typeface="Arial" charset="0"/>
              <a:ea typeface="Arial" charset="0"/>
              <a:cs typeface="Arial" charset="0"/>
            </a:endParaRPr>
          </a:p>
        </p:txBody>
      </p:sp>
      <p:sp>
        <p:nvSpPr>
          <p:cNvPr id="6" name="object 5"/>
          <p:cNvSpPr/>
          <p:nvPr/>
        </p:nvSpPr>
        <p:spPr>
          <a:xfrm>
            <a:off x="2180697" y="1925874"/>
            <a:ext cx="7784886" cy="320820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9689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4415"/>
            <a:ext cx="11887200" cy="774405"/>
          </a:xfrm>
        </p:spPr>
        <p:txBody>
          <a:bodyPr/>
          <a:lstStyle/>
          <a:p>
            <a:r>
              <a:rPr lang="en-US" dirty="0" smtClean="0"/>
              <a:t>Object Recognition – View Invariance</a:t>
            </a:r>
            <a:endParaRPr lang="en-US" dirty="0"/>
          </a:p>
        </p:txBody>
      </p:sp>
      <p:sp>
        <p:nvSpPr>
          <p:cNvPr id="17" name="object 5"/>
          <p:cNvSpPr/>
          <p:nvPr/>
        </p:nvSpPr>
        <p:spPr>
          <a:xfrm>
            <a:off x="2180697" y="1925874"/>
            <a:ext cx="7784886" cy="3208205"/>
          </a:xfrm>
          <a:prstGeom prst="rect">
            <a:avLst/>
          </a:prstGeom>
          <a:blipFill>
            <a:blip r:embed="rId3" cstate="print"/>
            <a:stretch>
              <a:fillRect/>
            </a:stretch>
          </a:blipFill>
        </p:spPr>
        <p:txBody>
          <a:bodyPr wrap="square" lIns="0" tIns="0" rIns="0" bIns="0" rtlCol="0"/>
          <a:lstStyle/>
          <a:p>
            <a:endParaRPr/>
          </a:p>
        </p:txBody>
      </p:sp>
      <p:sp>
        <p:nvSpPr>
          <p:cNvPr id="18" name="Content Placeholder 1"/>
          <p:cNvSpPr>
            <a:spLocks noGrp="1"/>
          </p:cNvSpPr>
          <p:nvPr>
            <p:ph sz="quarter" idx="10"/>
          </p:nvPr>
        </p:nvSpPr>
        <p:spPr>
          <a:xfrm>
            <a:off x="457200" y="1100070"/>
            <a:ext cx="11582400" cy="449695"/>
          </a:xfrm>
        </p:spPr>
        <p:txBody>
          <a:bodyPr/>
          <a:lstStyle/>
          <a:p>
            <a:pPr marL="12700">
              <a:lnSpc>
                <a:spcPct val="100000"/>
              </a:lnSpc>
              <a:spcBef>
                <a:spcPts val="785"/>
              </a:spcBef>
            </a:pPr>
            <a:r>
              <a:rPr lang="en-US" sz="2000" b="1" dirty="0" smtClean="0"/>
              <a:t>Recognition by Components Theory (</a:t>
            </a:r>
            <a:r>
              <a:rPr lang="en-US" sz="2000" b="1" dirty="0" err="1" smtClean="0"/>
              <a:t>Biederman</a:t>
            </a:r>
            <a:r>
              <a:rPr lang="en-US" sz="2000" b="1" dirty="0" smtClean="0"/>
              <a:t>, 1987)</a:t>
            </a:r>
            <a:endParaRPr lang="en-US" sz="2000" b="1" dirty="0"/>
          </a:p>
        </p:txBody>
      </p:sp>
      <p:sp>
        <p:nvSpPr>
          <p:cNvPr id="19" name="Rectangle 18"/>
          <p:cNvSpPr/>
          <p:nvPr/>
        </p:nvSpPr>
        <p:spPr>
          <a:xfrm>
            <a:off x="457200" y="5510188"/>
            <a:ext cx="11487150" cy="400110"/>
          </a:xfrm>
          <a:prstGeom prst="rect">
            <a:avLst/>
          </a:prstGeom>
        </p:spPr>
        <p:txBody>
          <a:bodyPr wrap="square">
            <a:spAutoFit/>
          </a:bodyPr>
          <a:lstStyle/>
          <a:p>
            <a:pPr marL="12700">
              <a:spcBef>
                <a:spcPts val="785"/>
              </a:spcBef>
            </a:pPr>
            <a:r>
              <a:rPr lang="en-US" sz="2000" dirty="0" smtClean="0">
                <a:latin typeface="Arial" charset="0"/>
                <a:ea typeface="Arial" charset="0"/>
                <a:cs typeface="Arial" charset="0"/>
              </a:rPr>
              <a:t>Geons have view-invariant properties: They can be recognized from any point of a view.</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9379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
          <p:cNvSpPr>
            <a:spLocks noGrp="1"/>
          </p:cNvSpPr>
          <p:nvPr>
            <p:ph sz="quarter" idx="10"/>
          </p:nvPr>
        </p:nvSpPr>
        <p:spPr>
          <a:xfrm>
            <a:off x="457200" y="1100070"/>
            <a:ext cx="11582400" cy="418654"/>
          </a:xfrm>
        </p:spPr>
        <p:txBody>
          <a:bodyPr/>
          <a:lstStyle/>
          <a:p>
            <a:pPr marL="12700">
              <a:lnSpc>
                <a:spcPct val="100000"/>
              </a:lnSpc>
              <a:spcBef>
                <a:spcPts val="785"/>
              </a:spcBef>
            </a:pPr>
            <a:r>
              <a:rPr lang="en-US" sz="2000" b="1" dirty="0" smtClean="0"/>
              <a:t>Recognition by Components Theory </a:t>
            </a:r>
            <a:r>
              <a:rPr lang="en-US" sz="2000" dirty="0" smtClean="0"/>
              <a:t>(</a:t>
            </a:r>
            <a:r>
              <a:rPr lang="en-US" sz="2000" dirty="0" err="1" smtClean="0"/>
              <a:t>Biederman</a:t>
            </a:r>
            <a:r>
              <a:rPr lang="en-US" sz="2000" dirty="0" smtClean="0"/>
              <a:t>, 1987)</a:t>
            </a:r>
            <a:endParaRPr lang="en-US" sz="2000" dirty="0"/>
          </a:p>
        </p:txBody>
      </p:sp>
      <p:sp>
        <p:nvSpPr>
          <p:cNvPr id="3" name="Text Placeholder 2"/>
          <p:cNvSpPr>
            <a:spLocks noGrp="1"/>
          </p:cNvSpPr>
          <p:nvPr>
            <p:ph type="body" sz="quarter" idx="11"/>
          </p:nvPr>
        </p:nvSpPr>
        <p:spPr>
          <a:xfrm>
            <a:off x="152400" y="14415"/>
            <a:ext cx="11887200" cy="774405"/>
          </a:xfrm>
        </p:spPr>
        <p:txBody>
          <a:bodyPr/>
          <a:lstStyle/>
          <a:p>
            <a:r>
              <a:rPr lang="en-US" dirty="0" smtClean="0"/>
              <a:t>Object Recognition – View Invariance Example</a:t>
            </a:r>
            <a:endParaRPr lang="en-US" dirty="0"/>
          </a:p>
        </p:txBody>
      </p:sp>
      <p:sp>
        <p:nvSpPr>
          <p:cNvPr id="19" name="Rectangle 18"/>
          <p:cNvSpPr/>
          <p:nvPr/>
        </p:nvSpPr>
        <p:spPr>
          <a:xfrm>
            <a:off x="457200" y="5111502"/>
            <a:ext cx="11361625" cy="400110"/>
          </a:xfrm>
          <a:prstGeom prst="rect">
            <a:avLst/>
          </a:prstGeom>
        </p:spPr>
        <p:txBody>
          <a:bodyPr wrap="square">
            <a:spAutoFit/>
          </a:bodyPr>
          <a:lstStyle/>
          <a:p>
            <a:pPr marL="12700">
              <a:spcBef>
                <a:spcPts val="785"/>
              </a:spcBef>
            </a:pPr>
            <a:r>
              <a:rPr lang="en-US" sz="2000" dirty="0" smtClean="0">
                <a:latin typeface="Arial" charset="0"/>
                <a:ea typeface="Arial" charset="0"/>
                <a:cs typeface="Arial" charset="0"/>
              </a:rPr>
              <a:t>Geons have view-invariant properties: They can be recognized from any point of a view.</a:t>
            </a:r>
            <a:endParaRPr lang="en-US" sz="2000" dirty="0">
              <a:latin typeface="Arial" charset="0"/>
              <a:ea typeface="Arial" charset="0"/>
              <a:cs typeface="Arial" charset="0"/>
            </a:endParaRPr>
          </a:p>
        </p:txBody>
      </p:sp>
      <p:sp>
        <p:nvSpPr>
          <p:cNvPr id="6" name="object 4"/>
          <p:cNvSpPr/>
          <p:nvPr/>
        </p:nvSpPr>
        <p:spPr>
          <a:xfrm>
            <a:off x="986790" y="2129886"/>
            <a:ext cx="10218420" cy="237045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9377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8"/>
            <a:ext cx="11582400" cy="100633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Object recognition involves the dorsal visual processing pathway.</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755295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8"/>
            <a:ext cx="11582400" cy="100633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Object recognition involves the dorsal visual processing pathway.</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3777365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121</TotalTime>
  <Words>1030</Words>
  <Application>Microsoft Macintosh PowerPoint</Application>
  <PresentationFormat>Widescreen</PresentationFormat>
  <Paragraphs>103</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Hebrew</vt:lpstr>
      <vt:lpstr>Calibri</vt:lpstr>
      <vt:lpstr>Century Gothic</vt:lpstr>
      <vt:lpstr>Open Sans</vt:lpstr>
      <vt:lpstr>Arial</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Ozgur Ozdemir</cp:lastModifiedBy>
  <cp:revision>30</cp:revision>
  <dcterms:created xsi:type="dcterms:W3CDTF">2016-01-21T17:08:20Z</dcterms:created>
  <dcterms:modified xsi:type="dcterms:W3CDTF">2018-03-14T14:10:05Z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