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5.jpg" ContentType="image/jpg"/>
  <Override PartName="/ppt/notesSlides/notesSlide7.xml" ContentType="application/vnd.openxmlformats-officedocument.presentationml.notesSlide+xml"/>
  <Override PartName="/ppt/media/image6.jpg" ContentType="image/jp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media/image11.jpg" ContentType="image/jpg"/>
  <Override PartName="/ppt/notesSlides/notesSlide13.xml" ContentType="application/vnd.openxmlformats-officedocument.presentationml.notesSlide+xml"/>
  <Override PartName="/ppt/media/image12.jpg" ContentType="image/jpg"/>
  <Override PartName="/ppt/notesSlides/notesSlide14.xml" ContentType="application/vnd.openxmlformats-officedocument.presentationml.notesSlide+xml"/>
  <Override PartName="/ppt/notesSlides/notesSlide15.xml" ContentType="application/vnd.openxmlformats-officedocument.presentationml.notesSlide+xml"/>
  <Override PartName="/ppt/media/image14.jpg" ContentType="image/jpg"/>
  <Override PartName="/ppt/notesSlides/notesSlide16.xml" ContentType="application/vnd.openxmlformats-officedocument.presentationml.notesSlide+xml"/>
  <Override PartName="/ppt/media/image19.jpg" ContentType="image/jpg"/>
  <Override PartName="/ppt/media/image20.jpg" ContentType="image/jpg"/>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9" r:id="rId2"/>
    <p:sldId id="256" r:id="rId3"/>
    <p:sldId id="257" r:id="rId4"/>
    <p:sldId id="278" r:id="rId5"/>
    <p:sldId id="288" r:id="rId6"/>
    <p:sldId id="269" r:id="rId7"/>
    <p:sldId id="270" r:id="rId8"/>
    <p:sldId id="279" r:id="rId9"/>
    <p:sldId id="280" r:id="rId10"/>
    <p:sldId id="281" r:id="rId11"/>
    <p:sldId id="282" r:id="rId12"/>
    <p:sldId id="283" r:id="rId13"/>
    <p:sldId id="284" r:id="rId14"/>
    <p:sldId id="285" r:id="rId15"/>
    <p:sldId id="286" r:id="rId16"/>
    <p:sldId id="287" r:id="rId17"/>
    <p:sldId id="291" r:id="rId18"/>
    <p:sldId id="296" r:id="rId19"/>
    <p:sldId id="292" r:id="rId20"/>
    <p:sldId id="297" r:id="rId21"/>
    <p:sldId id="293" r:id="rId22"/>
    <p:sldId id="298" r:id="rId23"/>
    <p:sldId id="294" r:id="rId24"/>
    <p:sldId id="299" r:id="rId25"/>
    <p:sldId id="295" r:id="rId26"/>
    <p:sldId id="300" r:id="rId27"/>
    <p:sldId id="267" r:id="rId28"/>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BDA3"/>
    <a:srgbClr val="232F3F"/>
    <a:srgbClr val="FFFFFF"/>
    <a:srgbClr val="293749"/>
    <a:srgbClr val="D9B042"/>
    <a:srgbClr val="323334"/>
    <a:srgbClr val="DBB336"/>
    <a:srgbClr val="293648"/>
    <a:srgbClr val="D2DFE6"/>
    <a:srgbClr val="D2D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0" autoAdjust="0"/>
    <p:restoredTop sz="86299" autoAdjust="0"/>
  </p:normalViewPr>
  <p:slideViewPr>
    <p:cSldViewPr snapToGrid="0">
      <p:cViewPr>
        <p:scale>
          <a:sx n="90" d="100"/>
          <a:sy n="90" d="100"/>
        </p:scale>
        <p:origin x="1008" y="17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tags" Target="tags/tag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3/14/18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3/14/18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a:t>
            </a:fld>
            <a:endParaRPr lang="en-US"/>
          </a:p>
        </p:txBody>
      </p:sp>
    </p:spTree>
    <p:extLst>
      <p:ext uri="{BB962C8B-B14F-4D97-AF65-F5344CB8AC3E}">
        <p14:creationId xmlns:p14="http://schemas.microsoft.com/office/powerpoint/2010/main" val="23015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neuron on the bottom is a special type of neuron, called a sensory neuron.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does not receive information from the axon of another neuron but from the environment.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Thus, the form of this information is different.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It’s in the form of physical energy. For instance let us assume that is a sensory receptor associated with vision.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Photons of light landing on the receptors of the eye stimulate this receptor.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Sensory receptors convert this physical energy to electrical energy.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here is one of the big</a:t>
            </a:r>
            <a:r>
              <a:rPr lang="en-US" sz="1200" kern="1200" baseline="0" dirty="0" smtClean="0">
                <a:solidFill>
                  <a:schemeClr val="tx1"/>
                </a:solidFill>
                <a:effectLst/>
                <a:latin typeface="+mn-lt"/>
                <a:ea typeface="+mn-ea"/>
                <a:cs typeface="+mn-cs"/>
              </a:rPr>
              <a:t> ideas.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From the very first stage of information processing, our brain is transforming our environment into a representation of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And this representation, is the result of translating a physical stimulus into an electrochemical representation of it.</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process is known as transduction.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sensory receptors associated with all five senses.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1376948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one question we may ask is how neurons respond to changes in the environment or other stimuli.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way to address this question is to take recordings of the activity of single cells.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goal is to detect the signals produced by a single neuron.  </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11</a:t>
            </a:fld>
            <a:endParaRPr lang="en-US"/>
          </a:p>
        </p:txBody>
      </p:sp>
    </p:spTree>
    <p:extLst>
      <p:ext uri="{BB962C8B-B14F-4D97-AF65-F5344CB8AC3E}">
        <p14:creationId xmlns:p14="http://schemas.microsoft.com/office/powerpoint/2010/main" val="851160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signals are known as Action Potentials.  The form of the action potential is a change in the electro-chemical charge of the neuron. When such a change occurs the neuron is said to “fire”.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its normal state, the inside of the axon is negatively charged.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one patch of cell membrane is depolarized enough to open its voltage-gated sodium channels, positively-charged sodium ions enter the cell.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Once inside, sodium ions "nudge" adjacent ions down the axon and attract negative ions away from the adjacent membrane.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Once the adjacent patch of membrane is depolarized, the voltage-gated sodium channels in that patch open, regenerating the cycle. The process repeats itself down the length of the axon.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a result, a wave of positivity moves down the axon without any individual ion moving very far.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known as propagation.</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1060303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make individual</a:t>
            </a:r>
            <a:r>
              <a:rPr lang="en-US" sz="1200" kern="1200" baseline="0" dirty="0" smtClean="0">
                <a:solidFill>
                  <a:schemeClr val="tx1"/>
                </a:solidFill>
                <a:effectLst/>
                <a:latin typeface="+mn-lt"/>
                <a:ea typeface="+mn-ea"/>
                <a:cs typeface="+mn-cs"/>
              </a:rPr>
              <a:t> cell</a:t>
            </a:r>
            <a:r>
              <a:rPr lang="en-US" sz="1200" kern="1200" dirty="0" smtClean="0">
                <a:solidFill>
                  <a:schemeClr val="tx1"/>
                </a:solidFill>
                <a:effectLst/>
                <a:latin typeface="+mn-lt"/>
                <a:ea typeface="+mn-ea"/>
                <a:cs typeface="+mn-cs"/>
              </a:rPr>
              <a:t> recordings an oscilloscope is used.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this diagram shows is that it takes about 1 </a:t>
            </a:r>
            <a:r>
              <a:rPr lang="en-US" sz="1200" kern="1200" dirty="0" err="1" smtClean="0">
                <a:solidFill>
                  <a:schemeClr val="tx1"/>
                </a:solidFill>
                <a:effectLst/>
                <a:latin typeface="+mn-lt"/>
                <a:ea typeface="+mn-ea"/>
                <a:cs typeface="+mn-cs"/>
              </a:rPr>
              <a:t>ms</a:t>
            </a:r>
            <a:r>
              <a:rPr lang="en-US" sz="1200" kern="1200" dirty="0" smtClean="0">
                <a:solidFill>
                  <a:schemeClr val="tx1"/>
                </a:solidFill>
                <a:effectLst/>
                <a:latin typeface="+mn-lt"/>
                <a:ea typeface="+mn-ea"/>
                <a:cs typeface="+mn-cs"/>
              </a:rPr>
              <a:t> for a neuron to go from negatively charged to positive charged and back.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other words it takes about 1 </a:t>
            </a:r>
            <a:r>
              <a:rPr lang="en-US" sz="1200" kern="1200" dirty="0" err="1" smtClean="0">
                <a:solidFill>
                  <a:schemeClr val="tx1"/>
                </a:solidFill>
                <a:effectLst/>
                <a:latin typeface="+mn-lt"/>
                <a:ea typeface="+mn-ea"/>
                <a:cs typeface="+mn-cs"/>
              </a:rPr>
              <a:t>ms</a:t>
            </a:r>
            <a:r>
              <a:rPr lang="en-US" sz="1200" kern="1200" dirty="0" smtClean="0">
                <a:solidFill>
                  <a:schemeClr val="tx1"/>
                </a:solidFill>
                <a:effectLst/>
                <a:latin typeface="+mn-lt"/>
                <a:ea typeface="+mn-ea"/>
                <a:cs typeface="+mn-cs"/>
              </a:rPr>
              <a:t> for a neuron to fire.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referred to as an action potential.</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13</a:t>
            </a:fld>
            <a:endParaRPr lang="en-US"/>
          </a:p>
        </p:txBody>
      </p:sp>
    </p:spTree>
    <p:extLst>
      <p:ext uri="{BB962C8B-B14F-4D97-AF65-F5344CB8AC3E}">
        <p14:creationId xmlns:p14="http://schemas.microsoft.com/office/powerpoint/2010/main" val="2027920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diagram also shows that a neuron may actually fire many times in response to a stimulus.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greater a stimulus</a:t>
            </a:r>
            <a:r>
              <a:rPr lang="en-US" sz="1200" kern="1200" baseline="0" dirty="0" smtClean="0">
                <a:solidFill>
                  <a:schemeClr val="tx1"/>
                </a:solidFill>
                <a:effectLst/>
                <a:latin typeface="+mn-lt"/>
                <a:ea typeface="+mn-ea"/>
                <a:cs typeface="+mn-cs"/>
              </a:rPr>
              <a:t> activates a neuron the more times it fires.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known as its firing rate.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action potential is of the same magnitude.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Hence, the firing rate,</a:t>
            </a:r>
            <a:r>
              <a:rPr lang="en-US" sz="1200" kern="1200" baseline="0" dirty="0" smtClean="0">
                <a:solidFill>
                  <a:schemeClr val="tx1"/>
                </a:solidFill>
                <a:effectLst/>
                <a:latin typeface="+mn-lt"/>
                <a:ea typeface="+mn-ea"/>
                <a:cs typeface="+mn-cs"/>
              </a:rPr>
              <a:t> not its magnitude, is the measure of how active a neuron is.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542108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slide shows what happens where two neurons meet.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Actually they do not physically meet, but something occurs in the gap between the axon of one neuron and the dendrite of another neuron.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gap is called a synapse.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Messages are sent in the form a release of neurotransmitters into the synapse.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two types of messages that can be conveyed from one neuron to another.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message can be excitatory, in which case the sending neuron is encouraging the receiving neuron to fire.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 the message can be inhibitory, in which case the sending neuron is discouraging the receiving neuron to fire.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firing rate is determined by the difference in the amount of excitatory versus inhibitory neurotransmitters that are released.</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15</a:t>
            </a:fld>
            <a:endParaRPr lang="en-US"/>
          </a:p>
        </p:txBody>
      </p:sp>
    </p:spTree>
    <p:extLst>
      <p:ext uri="{BB962C8B-B14F-4D97-AF65-F5344CB8AC3E}">
        <p14:creationId xmlns:p14="http://schemas.microsoft.com/office/powerpoint/2010/main" val="1596550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slide shows how this difference is computed.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we have two different scenarios.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In both scenarios, we have two neurons synapsing on neuron A, five neurons synapsing on neuron B, and two neurons synapsing on neurons C.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Two of the synapses on neuron B comes from neurons A and 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top scenario, all synapse on B are excitatory, whereas in the bottom scenario the synapses from and A and C are inhibitory.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figures on the right plot the firing rate of B as a function which receptors are activated. In the top scenario the synapses are excitatory.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more receptors that are activated the greater firing rate of B.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bottom scenario, when the receptors synapsing on A and C are activated the firing rate of B is depressed.</a:t>
            </a:r>
          </a:p>
          <a:p>
            <a:r>
              <a:rPr lang="en-US" sz="1200" kern="120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421983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17</a:t>
            </a:fld>
            <a:endParaRPr lang="en-US"/>
          </a:p>
        </p:txBody>
      </p:sp>
    </p:spTree>
    <p:extLst>
      <p:ext uri="{BB962C8B-B14F-4D97-AF65-F5344CB8AC3E}">
        <p14:creationId xmlns:p14="http://schemas.microsoft.com/office/powerpoint/2010/main" val="1516501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18</a:t>
            </a:fld>
            <a:endParaRPr lang="en-US"/>
          </a:p>
        </p:txBody>
      </p:sp>
    </p:spTree>
    <p:extLst>
      <p:ext uri="{BB962C8B-B14F-4D97-AF65-F5344CB8AC3E}">
        <p14:creationId xmlns:p14="http://schemas.microsoft.com/office/powerpoint/2010/main" val="1112214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19</a:t>
            </a:fld>
            <a:endParaRPr lang="en-US"/>
          </a:p>
        </p:txBody>
      </p:sp>
    </p:spTree>
    <p:extLst>
      <p:ext uri="{BB962C8B-B14F-4D97-AF65-F5344CB8AC3E}">
        <p14:creationId xmlns:p14="http://schemas.microsoft.com/office/powerpoint/2010/main" val="69069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Hello.</a:t>
            </a:r>
            <a:r>
              <a:rPr lang="en-US" sz="1200" kern="1200" baseline="0" dirty="0" smtClean="0">
                <a:solidFill>
                  <a:schemeClr val="tx1"/>
                </a:solidFill>
                <a:effectLst/>
                <a:latin typeface="+mn-lt"/>
                <a:ea typeface="+mn-ea"/>
                <a:cs typeface="+mn-cs"/>
              </a:rPr>
              <a:t> In this lecture, we will discuss how the brain supports cognition.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big idea in this lecture is that normal everyday craziness that we experience begins at very first stage of information processing in the brain.</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619375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20</a:t>
            </a:fld>
            <a:endParaRPr lang="en-US"/>
          </a:p>
        </p:txBody>
      </p:sp>
    </p:spTree>
    <p:extLst>
      <p:ext uri="{BB962C8B-B14F-4D97-AF65-F5344CB8AC3E}">
        <p14:creationId xmlns:p14="http://schemas.microsoft.com/office/powerpoint/2010/main" val="6453778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25</a:t>
            </a:fld>
            <a:endParaRPr lang="en-US"/>
          </a:p>
        </p:txBody>
      </p:sp>
    </p:spTree>
    <p:extLst>
      <p:ext uri="{BB962C8B-B14F-4D97-AF65-F5344CB8AC3E}">
        <p14:creationId xmlns:p14="http://schemas.microsoft.com/office/powerpoint/2010/main" val="1293496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26</a:t>
            </a:fld>
            <a:endParaRPr lang="en-US"/>
          </a:p>
        </p:txBody>
      </p:sp>
    </p:spTree>
    <p:extLst>
      <p:ext uri="{BB962C8B-B14F-4D97-AF65-F5344CB8AC3E}">
        <p14:creationId xmlns:p14="http://schemas.microsoft.com/office/powerpoint/2010/main" val="101891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So let’s start at the beginning and discuss how neurons work.</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178455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you are like me, your initial response to this question is “Who cares?”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However, it turns out that this is a really interesting question.</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799194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it is critical for answering one of the most important questions in all of science.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is that question you ask?</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key question concerns the relationships between the brain, the mind, and behavior. Indeed, at the turn of the new millennium, scientists voted this to be the second most important question, following only the origin of the universe.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cognitive psychologists, we have historically been primarily interested in the second half of this equation. Specifically, we have been focused for the past 60 years or so on figuring out the nature of the mind by observing behavior.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However, during that time, neuroscientists have discovered many important things about how the brain works. In fact, theories derived from cognitive research often predicted the discoveries made by neuroscientists.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That relationship has now become a two-way street. Theories of the brain often inform theories of the mind, and vive versa.  This is what we call interdisciplinary approach to understanding. In fact, many of the hottest new ideas about the relationship between the mind and the brain come from other fields, such as artificial intelligence, and statistics.  This interdisciplinary field is known as Cognitive Science.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Thus, our understanding of the brain constrains our models of the mind, and our understanding of behavior constrains our models of the brain.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And since brains function as the result of the interactions of billions of neurons, it is important to understand neurons.</a:t>
            </a:r>
          </a:p>
          <a:p>
            <a:endParaRPr lang="en-US" noProof="0"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1090996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From the perspective of cognitive psychologists, neurons are cells that receive and transmit information.</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134327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figure</a:t>
            </a:r>
            <a:r>
              <a:rPr lang="en-US" sz="1200" kern="1200" baseline="0" dirty="0" smtClean="0">
                <a:solidFill>
                  <a:schemeClr val="tx1"/>
                </a:solidFill>
                <a:effectLst/>
                <a:latin typeface="+mn-lt"/>
                <a:ea typeface="+mn-ea"/>
                <a:cs typeface="+mn-cs"/>
              </a:rPr>
              <a:t> at the top shows a typical neuron.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Notice that the neuron consists of several different parts.</a:t>
            </a:r>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2030860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smaller spikey areas of the neuron are called dendrites.  These receive information from other neurons.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467365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longer projection of the neuron are called axons, and these transmit information to other neurons.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information transmitted between neurons is in the form of electro-chemical energy.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They’re actually little electrical circuits.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166816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4.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6.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7.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8.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Master" Target="../slideMasters/slideMaster1.xml"/><Relationship Id="rId3"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Tree>
    <p:custDataLst>
      <p:tags r:id="rId1"/>
    </p:custDataLst>
    <p:extLst>
      <p:ext uri="{BB962C8B-B14F-4D97-AF65-F5344CB8AC3E}">
        <p14:creationId xmlns:p14="http://schemas.microsoft.com/office/powerpoint/2010/main" val="41680450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Tree>
    <p:custDataLst>
      <p:tags r:id="rId1"/>
    </p:custDataLst>
    <p:extLst>
      <p:ext uri="{BB962C8B-B14F-4D97-AF65-F5344CB8AC3E}">
        <p14:creationId xmlns:p14="http://schemas.microsoft.com/office/powerpoint/2010/main" val="42862729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smtClean="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endPar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72233454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smtClean="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smtClean="0"/>
              <a:t>Click to edit Master text styles</a:t>
            </a:r>
          </a:p>
          <a:p>
            <a:pPr lvl="1"/>
            <a:r>
              <a:rPr lang="en-US" altLang="zh-CN" smtClean="0"/>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ags" Target="../tags/tag2.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0"/>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700" r:id="rId16"/>
    <p:sldLayoutId id="2147483706" r:id="rId17"/>
    <p:sldLayoutId id="2147483717" r:id="rId18"/>
  </p:sldLayoutIdLst>
  <p:timing>
    <p:tnLst>
      <p:par>
        <p:cTn id="1" dur="indefinite" restart="never" nodeType="tmRoot"/>
      </p:par>
    </p:tnLst>
  </p:timing>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1.jpg"/></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7" Type="http://schemas.openxmlformats.org/officeDocument/2006/relationships/image" Target="../media/image18.png"/><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g"/><Relationship Id="rId4" Type="http://schemas.openxmlformats.org/officeDocument/2006/relationships/image" Target="../media/image20.jpg"/><Relationship Id="rId5" Type="http://schemas.openxmlformats.org/officeDocument/2006/relationships/image" Target="../media/image21.png"/><Relationship Id="rId6" Type="http://schemas.openxmlformats.org/officeDocument/2006/relationships/image" Target="../media/image22.png"/><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Kenneth J. Malmberg, PhD</a:t>
            </a:r>
            <a:endParaRPr lang="en-US" dirty="0"/>
          </a:p>
        </p:txBody>
      </p:sp>
      <p:sp>
        <p:nvSpPr>
          <p:cNvPr id="3" name="Text Placeholder 2"/>
          <p:cNvSpPr>
            <a:spLocks noGrp="1"/>
          </p:cNvSpPr>
          <p:nvPr>
            <p:ph type="body" sz="quarter" idx="11"/>
          </p:nvPr>
        </p:nvSpPr>
        <p:spPr/>
        <p:txBody>
          <a:bodyPr/>
          <a:lstStyle/>
          <a:p>
            <a:r>
              <a:rPr lang="en-US" dirty="0" smtClean="0"/>
              <a:t>COGNITIVE PSYCHOLOGY</a:t>
            </a:r>
            <a:endParaRPr lang="en-US" dirty="0"/>
          </a:p>
        </p:txBody>
      </p:sp>
    </p:spTree>
    <p:extLst>
      <p:ext uri="{BB962C8B-B14F-4D97-AF65-F5344CB8AC3E}">
        <p14:creationId xmlns:p14="http://schemas.microsoft.com/office/powerpoint/2010/main" val="32724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2402"/>
            <a:ext cx="11887200" cy="774405"/>
          </a:xfrm>
        </p:spPr>
        <p:txBody>
          <a:bodyPr/>
          <a:lstStyle/>
          <a:p>
            <a:r>
              <a:rPr lang="en-US" dirty="0"/>
              <a:t>Transduction</a:t>
            </a:r>
          </a:p>
        </p:txBody>
      </p:sp>
      <p:grpSp>
        <p:nvGrpSpPr>
          <p:cNvPr id="3" name="Group 2"/>
          <p:cNvGrpSpPr/>
          <p:nvPr/>
        </p:nvGrpSpPr>
        <p:grpSpPr>
          <a:xfrm>
            <a:off x="2854452" y="1409827"/>
            <a:ext cx="6483096" cy="5003546"/>
            <a:chOff x="1660652" y="1054227"/>
            <a:chExt cx="6483096" cy="5003546"/>
          </a:xfrm>
        </p:grpSpPr>
        <p:sp>
          <p:nvSpPr>
            <p:cNvPr id="10" name="object 4"/>
            <p:cNvSpPr/>
            <p:nvPr/>
          </p:nvSpPr>
          <p:spPr>
            <a:xfrm>
              <a:off x="1660652" y="1054227"/>
              <a:ext cx="6483096" cy="5003546"/>
            </a:xfrm>
            <a:prstGeom prst="rect">
              <a:avLst/>
            </a:prstGeom>
            <a:blipFill>
              <a:blip r:embed="rId3"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kern="1200"/>
            </a:p>
          </p:txBody>
        </p:sp>
        <p:sp>
          <p:nvSpPr>
            <p:cNvPr id="11" name="object 5"/>
            <p:cNvSpPr/>
            <p:nvPr/>
          </p:nvSpPr>
          <p:spPr>
            <a:xfrm>
              <a:off x="2223007" y="4026573"/>
              <a:ext cx="1466088" cy="1999488"/>
            </a:xfrm>
            <a:prstGeom prst="rect">
              <a:avLst/>
            </a:prstGeom>
            <a:blipFill>
              <a:blip r:embed="rId4"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kern="1200"/>
            </a:p>
          </p:txBody>
        </p:sp>
        <p:sp>
          <p:nvSpPr>
            <p:cNvPr id="12" name="object 6"/>
            <p:cNvSpPr/>
            <p:nvPr/>
          </p:nvSpPr>
          <p:spPr>
            <a:xfrm>
              <a:off x="2270252" y="4050958"/>
              <a:ext cx="1371600" cy="1905000"/>
            </a:xfrm>
            <a:custGeom>
              <a:avLst/>
              <a:gdLst/>
              <a:ahLst/>
              <a:cxnLst/>
              <a:rect l="l" t="t" r="r" b="b"/>
              <a:pathLst>
                <a:path w="1371600" h="1905000">
                  <a:moveTo>
                    <a:pt x="0" y="1905000"/>
                  </a:moveTo>
                  <a:lnTo>
                    <a:pt x="1371600" y="1905000"/>
                  </a:lnTo>
                  <a:lnTo>
                    <a:pt x="1371600" y="0"/>
                  </a:lnTo>
                  <a:lnTo>
                    <a:pt x="0" y="0"/>
                  </a:lnTo>
                  <a:lnTo>
                    <a:pt x="0" y="1905000"/>
                  </a:lnTo>
                  <a:close/>
                </a:path>
              </a:pathLst>
            </a:custGeom>
            <a:ln w="9525">
              <a:solidFill>
                <a:srgbClr val="54BDA3"/>
              </a:solidFill>
            </a:ln>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kern="1200"/>
            </a:p>
          </p:txBody>
        </p:sp>
      </p:grpSp>
    </p:spTree>
    <p:extLst>
      <p:ext uri="{BB962C8B-B14F-4D97-AF65-F5344CB8AC3E}">
        <p14:creationId xmlns:p14="http://schemas.microsoft.com/office/powerpoint/2010/main" val="1782194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9048"/>
            <a:ext cx="11887200" cy="774405"/>
          </a:xfrm>
        </p:spPr>
        <p:txBody>
          <a:bodyPr/>
          <a:lstStyle/>
          <a:p>
            <a:r>
              <a:rPr lang="en-US" dirty="0"/>
              <a:t>Single Cell Recordings</a:t>
            </a:r>
          </a:p>
        </p:txBody>
      </p:sp>
      <p:grpSp>
        <p:nvGrpSpPr>
          <p:cNvPr id="13" name="Group 12"/>
          <p:cNvGrpSpPr/>
          <p:nvPr/>
        </p:nvGrpSpPr>
        <p:grpSpPr>
          <a:xfrm>
            <a:off x="3775089" y="1689424"/>
            <a:ext cx="4641822" cy="3039737"/>
            <a:chOff x="1773266" y="4845630"/>
            <a:chExt cx="4641822" cy="3039737"/>
          </a:xfrm>
        </p:grpSpPr>
        <p:sp>
          <p:nvSpPr>
            <p:cNvPr id="14" name="Rectangle 13"/>
            <p:cNvSpPr/>
            <p:nvPr/>
          </p:nvSpPr>
          <p:spPr>
            <a:xfrm>
              <a:off x="1773266" y="4845630"/>
              <a:ext cx="4641822" cy="3039737"/>
            </a:xfrm>
            <a:prstGeom prst="rect">
              <a:avLst/>
            </a:prstGeom>
            <a:noFill/>
            <a:ln w="12700">
              <a:solidFill>
                <a:srgbClr val="232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p:cNvSpPr/>
            <p:nvPr/>
          </p:nvSpPr>
          <p:spPr>
            <a:xfrm>
              <a:off x="1773266" y="5038831"/>
              <a:ext cx="3781368" cy="4572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bg1"/>
                  </a:solidFill>
                  <a:latin typeface="Arial" charset="0"/>
                  <a:ea typeface="Arial" charset="0"/>
                  <a:cs typeface="Arial" charset="0"/>
                </a:rPr>
                <a:t>SINGLE CELL RECORDINGS</a:t>
              </a:r>
              <a:endParaRPr lang="en-US" sz="1600" dirty="0">
                <a:solidFill>
                  <a:schemeClr val="bg1"/>
                </a:solidFill>
                <a:latin typeface="Arial" charset="0"/>
                <a:ea typeface="Arial" charset="0"/>
                <a:cs typeface="Arial" charset="0"/>
              </a:endParaRPr>
            </a:p>
          </p:txBody>
        </p:sp>
        <p:sp>
          <p:nvSpPr>
            <p:cNvPr id="16" name="TextBox 15"/>
            <p:cNvSpPr txBox="1"/>
            <p:nvPr/>
          </p:nvSpPr>
          <p:spPr>
            <a:xfrm>
              <a:off x="1998316" y="5675833"/>
              <a:ext cx="4191318" cy="2062103"/>
            </a:xfrm>
            <a:prstGeom prst="rect">
              <a:avLst/>
            </a:prstGeom>
            <a:noFill/>
          </p:spPr>
          <p:txBody>
            <a:bodyPr wrap="square" rtlCol="0">
              <a:spAutoFit/>
            </a:bodyPr>
            <a:lstStyle/>
            <a:p>
              <a:r>
                <a:rPr lang="en-US" sz="1600" dirty="0">
                  <a:latin typeface="Arial" charset="0"/>
                  <a:ea typeface="Arial" charset="0"/>
                  <a:cs typeface="Arial" charset="0"/>
                </a:rPr>
                <a:t>Recording from single neurons: “single cell </a:t>
              </a:r>
              <a:r>
                <a:rPr lang="en-US" sz="1600" dirty="0" smtClean="0">
                  <a:latin typeface="Arial" charset="0"/>
                  <a:ea typeface="Arial" charset="0"/>
                  <a:cs typeface="Arial" charset="0"/>
                </a:rPr>
                <a:t>recordings.” </a:t>
              </a:r>
            </a:p>
            <a:p>
              <a:endParaRPr lang="en-US" sz="1600" dirty="0">
                <a:latin typeface="Arial" charset="0"/>
                <a:ea typeface="Arial" charset="0"/>
                <a:cs typeface="Arial" charset="0"/>
              </a:endParaRPr>
            </a:p>
            <a:p>
              <a:r>
                <a:rPr lang="en-US" sz="1600" dirty="0" smtClean="0">
                  <a:latin typeface="Arial" charset="0"/>
                  <a:ea typeface="Arial" charset="0"/>
                  <a:cs typeface="Arial" charset="0"/>
                </a:rPr>
                <a:t>The </a:t>
              </a:r>
              <a:r>
                <a:rPr lang="en-US" sz="1600" dirty="0">
                  <a:latin typeface="Arial" charset="0"/>
                  <a:ea typeface="Arial" charset="0"/>
                  <a:cs typeface="Arial" charset="0"/>
                </a:rPr>
                <a:t>goal is to detect the signals produced by a single neuron. By doing so in presence of different stimuli, we can infer to what that neuron responds most vigorously and hence how it contributes to cognition.</a:t>
              </a:r>
            </a:p>
          </p:txBody>
        </p:sp>
      </p:grpSp>
    </p:spTree>
    <p:extLst>
      <p:ext uri="{BB962C8B-B14F-4D97-AF65-F5344CB8AC3E}">
        <p14:creationId xmlns:p14="http://schemas.microsoft.com/office/powerpoint/2010/main" val="1532322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9048"/>
            <a:ext cx="11887200" cy="774405"/>
          </a:xfrm>
        </p:spPr>
        <p:txBody>
          <a:bodyPr/>
          <a:lstStyle/>
          <a:p>
            <a:r>
              <a:rPr lang="en-US" dirty="0"/>
              <a:t>Action Potentials</a:t>
            </a:r>
          </a:p>
        </p:txBody>
      </p:sp>
      <p:sp>
        <p:nvSpPr>
          <p:cNvPr id="7" name="object 6"/>
          <p:cNvSpPr/>
          <p:nvPr/>
        </p:nvSpPr>
        <p:spPr>
          <a:xfrm>
            <a:off x="6463983" y="1219200"/>
            <a:ext cx="4812791" cy="5105400"/>
          </a:xfrm>
          <a:prstGeom prst="rect">
            <a:avLst/>
          </a:prstGeom>
          <a:blipFill>
            <a:blip r:embed="rId3" cstate="print"/>
            <a:stretch>
              <a:fillRect/>
            </a:stretch>
          </a:blipFill>
        </p:spPr>
        <p:txBody>
          <a:bodyPr wrap="square" lIns="0" tIns="0" rIns="0" bIns="0" rtlCol="0"/>
          <a:lstStyle/>
          <a:p>
            <a:endParaRPr/>
          </a:p>
        </p:txBody>
      </p:sp>
      <p:grpSp>
        <p:nvGrpSpPr>
          <p:cNvPr id="10" name="Group 9"/>
          <p:cNvGrpSpPr/>
          <p:nvPr/>
        </p:nvGrpSpPr>
        <p:grpSpPr>
          <a:xfrm>
            <a:off x="885634" y="2157412"/>
            <a:ext cx="4416368" cy="3228976"/>
            <a:chOff x="1773266" y="4874206"/>
            <a:chExt cx="4416368" cy="3228976"/>
          </a:xfrm>
        </p:grpSpPr>
        <p:sp>
          <p:nvSpPr>
            <p:cNvPr id="11" name="Rectangle 10"/>
            <p:cNvSpPr/>
            <p:nvPr/>
          </p:nvSpPr>
          <p:spPr>
            <a:xfrm>
              <a:off x="1773266" y="4874206"/>
              <a:ext cx="4416368" cy="3228976"/>
            </a:xfrm>
            <a:prstGeom prst="rect">
              <a:avLst/>
            </a:prstGeom>
            <a:noFill/>
            <a:ln w="12700">
              <a:solidFill>
                <a:srgbClr val="232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p:cNvSpPr/>
            <p:nvPr/>
          </p:nvSpPr>
          <p:spPr>
            <a:xfrm>
              <a:off x="1773266" y="5038831"/>
              <a:ext cx="3100579" cy="4572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bg1"/>
                  </a:solidFill>
                  <a:latin typeface="Arial" charset="0"/>
                  <a:ea typeface="Arial" charset="0"/>
                  <a:cs typeface="Arial" charset="0"/>
                </a:rPr>
                <a:t>ACTION POTENTIALS</a:t>
              </a:r>
              <a:endParaRPr lang="en-US" sz="1600" dirty="0">
                <a:solidFill>
                  <a:schemeClr val="bg1"/>
                </a:solidFill>
                <a:latin typeface="Arial" charset="0"/>
                <a:ea typeface="Arial" charset="0"/>
                <a:cs typeface="Arial" charset="0"/>
              </a:endParaRPr>
            </a:p>
          </p:txBody>
        </p:sp>
        <p:sp>
          <p:nvSpPr>
            <p:cNvPr id="17" name="TextBox 16"/>
            <p:cNvSpPr txBox="1"/>
            <p:nvPr/>
          </p:nvSpPr>
          <p:spPr>
            <a:xfrm>
              <a:off x="1998316" y="5675833"/>
              <a:ext cx="3857943" cy="2308324"/>
            </a:xfrm>
            <a:prstGeom prst="rect">
              <a:avLst/>
            </a:prstGeom>
            <a:noFill/>
          </p:spPr>
          <p:txBody>
            <a:bodyPr wrap="square" rtlCol="0">
              <a:spAutoFit/>
            </a:bodyPr>
            <a:lstStyle/>
            <a:p>
              <a:r>
                <a:rPr lang="en-US" sz="1600" spc="-140" dirty="0">
                  <a:latin typeface="Arial" charset="0"/>
                  <a:ea typeface="Arial" charset="0"/>
                  <a:cs typeface="Arial" charset="0"/>
                </a:rPr>
                <a:t>Recording </a:t>
              </a:r>
              <a:r>
                <a:rPr lang="en-US" sz="1600" spc="-25" dirty="0">
                  <a:latin typeface="Arial" charset="0"/>
                  <a:ea typeface="Arial" charset="0"/>
                  <a:cs typeface="Arial" charset="0"/>
                </a:rPr>
                <a:t>from</a:t>
              </a:r>
              <a:r>
                <a:rPr lang="en-US" sz="1600" spc="-200" dirty="0">
                  <a:latin typeface="Arial" charset="0"/>
                  <a:ea typeface="Arial" charset="0"/>
                  <a:cs typeface="Arial" charset="0"/>
                </a:rPr>
                <a:t> </a:t>
              </a:r>
              <a:r>
                <a:rPr lang="en-US" sz="1600" spc="-114" dirty="0">
                  <a:latin typeface="Arial" charset="0"/>
                  <a:ea typeface="Arial" charset="0"/>
                  <a:cs typeface="Arial" charset="0"/>
                </a:rPr>
                <a:t>single  </a:t>
              </a:r>
              <a:r>
                <a:rPr lang="en-US" sz="1600" spc="-95" dirty="0">
                  <a:latin typeface="Arial" charset="0"/>
                  <a:ea typeface="Arial" charset="0"/>
                  <a:cs typeface="Arial" charset="0"/>
                </a:rPr>
                <a:t>neurons: </a:t>
              </a:r>
              <a:r>
                <a:rPr lang="en-US" sz="1600" spc="-80" dirty="0">
                  <a:latin typeface="Arial" charset="0"/>
                  <a:ea typeface="Arial" charset="0"/>
                  <a:cs typeface="Arial" charset="0"/>
                </a:rPr>
                <a:t>“single </a:t>
              </a:r>
              <a:r>
                <a:rPr lang="en-US" sz="1600" spc="-75" dirty="0">
                  <a:latin typeface="Arial" charset="0"/>
                  <a:ea typeface="Arial" charset="0"/>
                  <a:cs typeface="Arial" charset="0"/>
                </a:rPr>
                <a:t>cell  </a:t>
              </a:r>
              <a:r>
                <a:rPr lang="en-US" sz="1600" spc="-80" dirty="0">
                  <a:latin typeface="Arial" charset="0"/>
                  <a:ea typeface="Arial" charset="0"/>
                  <a:cs typeface="Arial" charset="0"/>
                </a:rPr>
                <a:t>recordings.” </a:t>
              </a:r>
            </a:p>
            <a:p>
              <a:endParaRPr lang="en-US" sz="1600" spc="-80" dirty="0">
                <a:latin typeface="Arial" charset="0"/>
                <a:ea typeface="Arial" charset="0"/>
                <a:cs typeface="Arial" charset="0"/>
              </a:endParaRPr>
            </a:p>
            <a:p>
              <a:r>
                <a:rPr lang="en-US" sz="1600" dirty="0">
                  <a:latin typeface="Arial" charset="0"/>
                  <a:ea typeface="Arial" charset="0"/>
                  <a:cs typeface="Arial" charset="0"/>
                </a:rPr>
                <a:t>These signals are referred to as </a:t>
              </a:r>
              <a:r>
                <a:rPr lang="en-US" sz="1600" b="1" dirty="0">
                  <a:latin typeface="Arial" charset="0"/>
                  <a:ea typeface="Arial" charset="0"/>
                  <a:cs typeface="Arial" charset="0"/>
                </a:rPr>
                <a:t>Action Potentials</a:t>
              </a:r>
              <a:r>
                <a:rPr lang="en-US" sz="1600" dirty="0" smtClean="0">
                  <a:latin typeface="Arial" charset="0"/>
                  <a:ea typeface="Arial" charset="0"/>
                  <a:cs typeface="Arial" charset="0"/>
                </a:rPr>
                <a:t>.</a:t>
              </a:r>
            </a:p>
            <a:p>
              <a:endParaRPr lang="en-US" sz="1600" dirty="0">
                <a:latin typeface="Arial"/>
                <a:cs typeface="Arial"/>
              </a:endParaRPr>
            </a:p>
            <a:p>
              <a:r>
                <a:rPr lang="en-US" sz="1600" dirty="0" smtClean="0">
                  <a:latin typeface="Arial" charset="0"/>
                  <a:ea typeface="Arial" charset="0"/>
                  <a:cs typeface="Arial" charset="0"/>
                </a:rPr>
                <a:t>Action </a:t>
              </a:r>
              <a:r>
                <a:rPr lang="en-US" sz="1600" dirty="0">
                  <a:latin typeface="Arial" charset="0"/>
                  <a:ea typeface="Arial" charset="0"/>
                  <a:cs typeface="Arial" charset="0"/>
                </a:rPr>
                <a:t>potentials are changes in the electrical charge of a neuron along its axon.</a:t>
              </a:r>
            </a:p>
          </p:txBody>
        </p:sp>
      </p:grpSp>
    </p:spTree>
    <p:extLst>
      <p:ext uri="{BB962C8B-B14F-4D97-AF65-F5344CB8AC3E}">
        <p14:creationId xmlns:p14="http://schemas.microsoft.com/office/powerpoint/2010/main" val="422955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04800" y="1137258"/>
            <a:ext cx="11582400" cy="501042"/>
          </a:xfrm>
        </p:spPr>
        <p:txBody>
          <a:bodyPr/>
          <a:lstStyle/>
          <a:p>
            <a:r>
              <a:rPr lang="en-US" sz="2000" spc="-140" dirty="0">
                <a:latin typeface="Arial"/>
                <a:cs typeface="Arial"/>
              </a:rPr>
              <a:t>Recording </a:t>
            </a:r>
            <a:r>
              <a:rPr lang="en-US" sz="2000" spc="-25" dirty="0">
                <a:latin typeface="Arial"/>
                <a:cs typeface="Arial"/>
              </a:rPr>
              <a:t>from</a:t>
            </a:r>
            <a:r>
              <a:rPr lang="en-US" sz="2000" spc="-200" dirty="0">
                <a:latin typeface="Arial"/>
                <a:cs typeface="Arial"/>
              </a:rPr>
              <a:t> </a:t>
            </a:r>
            <a:r>
              <a:rPr lang="en-US" sz="2000" spc="-114" dirty="0">
                <a:latin typeface="Arial"/>
                <a:cs typeface="Arial"/>
              </a:rPr>
              <a:t>single  </a:t>
            </a:r>
            <a:r>
              <a:rPr lang="en-US" sz="2000" spc="-95" dirty="0">
                <a:latin typeface="Arial"/>
                <a:cs typeface="Arial"/>
              </a:rPr>
              <a:t>neurons: </a:t>
            </a:r>
            <a:r>
              <a:rPr lang="en-US" sz="2000" spc="-80" dirty="0">
                <a:latin typeface="Arial"/>
                <a:cs typeface="Arial"/>
              </a:rPr>
              <a:t>“single </a:t>
            </a:r>
            <a:r>
              <a:rPr lang="en-US" sz="2000" spc="-75" dirty="0">
                <a:latin typeface="Arial"/>
                <a:cs typeface="Arial"/>
              </a:rPr>
              <a:t>cell  </a:t>
            </a:r>
            <a:r>
              <a:rPr lang="en-US" sz="2000" spc="-80" dirty="0" smtClean="0">
                <a:latin typeface="Arial"/>
                <a:cs typeface="Arial"/>
              </a:rPr>
              <a:t>recordings.”</a:t>
            </a:r>
            <a:r>
              <a:rPr lang="en-US" sz="2000" dirty="0" smtClean="0">
                <a:latin typeface="Arial"/>
                <a:cs typeface="Arial"/>
              </a:rPr>
              <a:t> </a:t>
            </a:r>
            <a:r>
              <a:rPr lang="en-US" sz="2000" spc="-190" dirty="0" smtClean="0">
                <a:latin typeface="Arial"/>
                <a:cs typeface="Arial"/>
              </a:rPr>
              <a:t>These </a:t>
            </a:r>
            <a:r>
              <a:rPr lang="en-US" sz="2000" spc="-145" dirty="0">
                <a:latin typeface="Arial"/>
                <a:cs typeface="Arial"/>
              </a:rPr>
              <a:t>signals </a:t>
            </a:r>
            <a:r>
              <a:rPr lang="en-US" sz="2000" spc="-110" dirty="0">
                <a:latin typeface="Arial"/>
                <a:cs typeface="Arial"/>
              </a:rPr>
              <a:t>are </a:t>
            </a:r>
            <a:r>
              <a:rPr lang="en-US" sz="2000" spc="-60" dirty="0">
                <a:latin typeface="Arial"/>
                <a:cs typeface="Arial"/>
              </a:rPr>
              <a:t>referred</a:t>
            </a:r>
            <a:r>
              <a:rPr lang="en-US" sz="2000" spc="-85" dirty="0">
                <a:latin typeface="Arial"/>
                <a:cs typeface="Arial"/>
              </a:rPr>
              <a:t> </a:t>
            </a:r>
            <a:r>
              <a:rPr lang="en-US" sz="2000" spc="15" dirty="0" smtClean="0">
                <a:latin typeface="Arial"/>
                <a:cs typeface="Arial"/>
              </a:rPr>
              <a:t>to</a:t>
            </a:r>
            <a:r>
              <a:rPr lang="en-US" sz="2000" dirty="0" smtClean="0">
                <a:latin typeface="Arial"/>
                <a:cs typeface="Arial"/>
              </a:rPr>
              <a:t> </a:t>
            </a:r>
            <a:r>
              <a:rPr lang="en-US" sz="2000" spc="-225" dirty="0" smtClean="0">
                <a:latin typeface="Arial"/>
                <a:cs typeface="Arial"/>
              </a:rPr>
              <a:t>as </a:t>
            </a:r>
            <a:r>
              <a:rPr lang="en-US" sz="2000" b="1" spc="-170" dirty="0">
                <a:latin typeface="Arial"/>
                <a:cs typeface="Arial"/>
              </a:rPr>
              <a:t>Action</a:t>
            </a:r>
            <a:r>
              <a:rPr lang="en-US" sz="2000" b="1" spc="-55" dirty="0">
                <a:latin typeface="Arial"/>
                <a:cs typeface="Arial"/>
              </a:rPr>
              <a:t> </a:t>
            </a:r>
            <a:r>
              <a:rPr lang="en-US" sz="2000" b="1" spc="-145" dirty="0">
                <a:latin typeface="Arial"/>
                <a:cs typeface="Arial"/>
              </a:rPr>
              <a:t>Potentials</a:t>
            </a:r>
            <a:r>
              <a:rPr lang="en-US" sz="2000" spc="-145" dirty="0" smtClean="0">
                <a:latin typeface="Arial"/>
                <a:cs typeface="Arial"/>
              </a:rPr>
              <a:t>.</a:t>
            </a:r>
            <a:endParaRPr lang="en-US" sz="2000" dirty="0">
              <a:latin typeface="Arial"/>
              <a:cs typeface="Arial"/>
            </a:endParaRPr>
          </a:p>
        </p:txBody>
      </p:sp>
      <p:sp>
        <p:nvSpPr>
          <p:cNvPr id="5" name="Text Placeholder 2"/>
          <p:cNvSpPr>
            <a:spLocks noGrp="1"/>
          </p:cNvSpPr>
          <p:nvPr>
            <p:ph type="body" sz="quarter" idx="11"/>
          </p:nvPr>
        </p:nvSpPr>
        <p:spPr>
          <a:xfrm>
            <a:off x="152400" y="19048"/>
            <a:ext cx="11887200" cy="774405"/>
          </a:xfrm>
        </p:spPr>
        <p:txBody>
          <a:bodyPr/>
          <a:lstStyle/>
          <a:p>
            <a:r>
              <a:rPr lang="en-US" dirty="0"/>
              <a:t>Action Potentials: Measurement</a:t>
            </a:r>
          </a:p>
        </p:txBody>
      </p:sp>
      <p:grpSp>
        <p:nvGrpSpPr>
          <p:cNvPr id="22" name="Group 21"/>
          <p:cNvGrpSpPr/>
          <p:nvPr/>
        </p:nvGrpSpPr>
        <p:grpSpPr>
          <a:xfrm>
            <a:off x="3961384" y="1924953"/>
            <a:ext cx="4269232" cy="4583583"/>
            <a:chOff x="4632895" y="1904900"/>
            <a:chExt cx="4269232" cy="4583583"/>
          </a:xfrm>
        </p:grpSpPr>
        <p:sp>
          <p:nvSpPr>
            <p:cNvPr id="9" name="object 4"/>
            <p:cNvSpPr/>
            <p:nvPr/>
          </p:nvSpPr>
          <p:spPr>
            <a:xfrm>
              <a:off x="4632895" y="1904900"/>
              <a:ext cx="4269232" cy="3733800"/>
            </a:xfrm>
            <a:prstGeom prst="rect">
              <a:avLst/>
            </a:prstGeom>
            <a:blipFill>
              <a:blip r:embed="rId3" cstate="print"/>
              <a:stretch>
                <a:fillRect/>
              </a:stretch>
            </a:blipFill>
          </p:spPr>
          <p:txBody>
            <a:bodyPr wrap="square" lIns="0" tIns="0" rIns="0" bIns="0" rtlCol="0"/>
            <a:lstStyle/>
            <a:p>
              <a:endParaRPr/>
            </a:p>
          </p:txBody>
        </p:sp>
        <p:sp>
          <p:nvSpPr>
            <p:cNvPr id="13" name="object 8"/>
            <p:cNvSpPr/>
            <p:nvPr/>
          </p:nvSpPr>
          <p:spPr>
            <a:xfrm>
              <a:off x="6264083" y="3747415"/>
              <a:ext cx="1466088" cy="1961388"/>
            </a:xfrm>
            <a:prstGeom prst="rect">
              <a:avLst/>
            </a:prstGeom>
            <a:blipFill>
              <a:blip r:embed="rId4" cstate="print"/>
              <a:stretch>
                <a:fillRect/>
              </a:stretch>
            </a:blipFill>
          </p:spPr>
          <p:txBody>
            <a:bodyPr wrap="square" lIns="0" tIns="0" rIns="0" bIns="0" rtlCol="0"/>
            <a:lstStyle/>
            <a:p>
              <a:endParaRPr/>
            </a:p>
          </p:txBody>
        </p:sp>
        <p:sp>
          <p:nvSpPr>
            <p:cNvPr id="14" name="object 9"/>
            <p:cNvSpPr/>
            <p:nvPr/>
          </p:nvSpPr>
          <p:spPr>
            <a:xfrm>
              <a:off x="6311328" y="3771800"/>
              <a:ext cx="1371600" cy="1866900"/>
            </a:xfrm>
            <a:custGeom>
              <a:avLst/>
              <a:gdLst/>
              <a:ahLst/>
              <a:cxnLst/>
              <a:rect l="l" t="t" r="r" b="b"/>
              <a:pathLst>
                <a:path w="1371600" h="1866900">
                  <a:moveTo>
                    <a:pt x="0" y="1866900"/>
                  </a:moveTo>
                  <a:lnTo>
                    <a:pt x="1371600" y="1866900"/>
                  </a:lnTo>
                  <a:lnTo>
                    <a:pt x="1371600" y="0"/>
                  </a:lnTo>
                  <a:lnTo>
                    <a:pt x="0" y="0"/>
                  </a:lnTo>
                  <a:lnTo>
                    <a:pt x="0" y="1866900"/>
                  </a:lnTo>
                  <a:close/>
                </a:path>
              </a:pathLst>
            </a:custGeom>
            <a:ln w="9525">
              <a:solidFill>
                <a:srgbClr val="54BDA3"/>
              </a:solidFill>
            </a:ln>
          </p:spPr>
          <p:txBody>
            <a:bodyPr wrap="square" lIns="0" tIns="0" rIns="0" bIns="0" rtlCol="0"/>
            <a:lstStyle/>
            <a:p>
              <a:endParaRPr/>
            </a:p>
          </p:txBody>
        </p:sp>
        <p:sp>
          <p:nvSpPr>
            <p:cNvPr id="21" name="Rectangle 20"/>
            <p:cNvSpPr/>
            <p:nvPr/>
          </p:nvSpPr>
          <p:spPr>
            <a:xfrm>
              <a:off x="5789202" y="6083619"/>
              <a:ext cx="2415847" cy="404864"/>
            </a:xfrm>
            <a:prstGeom prst="rect">
              <a:avLst/>
            </a:prstGeom>
            <a:solidFill>
              <a:srgbClr val="54BDA3">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dirty="0" smtClean="0">
                  <a:solidFill>
                    <a:srgbClr val="363636"/>
                  </a:solidFill>
                  <a:latin typeface="Arial" panose="020B0604020202020204" pitchFamily="34" charset="0"/>
                  <a:cs typeface="Arial" panose="020B0604020202020204" pitchFamily="34" charset="0"/>
                </a:rPr>
                <a:t>A Single Action Potential</a:t>
              </a:r>
              <a:endParaRPr lang="en-US" sz="1400" dirty="0">
                <a:solidFill>
                  <a:srgbClr val="363636"/>
                </a:solidFill>
                <a:latin typeface="Arial" panose="020B0604020202020204" pitchFamily="34" charset="0"/>
                <a:cs typeface="Arial" panose="020B0604020202020204" pitchFamily="34" charset="0"/>
              </a:endParaRPr>
            </a:p>
          </p:txBody>
        </p:sp>
        <p:cxnSp>
          <p:nvCxnSpPr>
            <p:cNvPr id="6" name="Straight Arrow Connector 5"/>
            <p:cNvCxnSpPr/>
            <p:nvPr/>
          </p:nvCxnSpPr>
          <p:spPr>
            <a:xfrm>
              <a:off x="6997126" y="5650892"/>
              <a:ext cx="3748" cy="420535"/>
            </a:xfrm>
            <a:prstGeom prst="straightConnector1">
              <a:avLst/>
            </a:prstGeom>
            <a:ln w="9525">
              <a:solidFill>
                <a:srgbClr val="54BDA3"/>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6147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9048"/>
            <a:ext cx="11887200" cy="774405"/>
          </a:xfrm>
        </p:spPr>
        <p:txBody>
          <a:bodyPr/>
          <a:lstStyle/>
          <a:p>
            <a:r>
              <a:rPr lang="en-US" dirty="0"/>
              <a:t>Action Potentials: Firing Rates</a:t>
            </a:r>
          </a:p>
        </p:txBody>
      </p:sp>
      <p:sp>
        <p:nvSpPr>
          <p:cNvPr id="4" name="TextBox 3"/>
          <p:cNvSpPr txBox="1"/>
          <p:nvPr/>
        </p:nvSpPr>
        <p:spPr>
          <a:xfrm>
            <a:off x="813896" y="2220375"/>
            <a:ext cx="4704588" cy="2554545"/>
          </a:xfrm>
          <a:prstGeom prst="rect">
            <a:avLst/>
          </a:prstGeom>
          <a:noFill/>
        </p:spPr>
        <p:txBody>
          <a:bodyPr wrap="square" rtlCol="0">
            <a:spAutoFit/>
          </a:bodyPr>
          <a:lstStyle/>
          <a:p>
            <a:r>
              <a:rPr lang="en-US" sz="2000" dirty="0">
                <a:latin typeface="Arial" charset="0"/>
                <a:ea typeface="Arial" charset="0"/>
                <a:cs typeface="Arial" charset="0"/>
              </a:rPr>
              <a:t>All action potentials have the same size. </a:t>
            </a:r>
            <a:endParaRPr lang="en-US" sz="2000" dirty="0" smtClean="0">
              <a:latin typeface="Arial" charset="0"/>
              <a:ea typeface="Arial" charset="0"/>
              <a:cs typeface="Arial" charset="0"/>
            </a:endParaRPr>
          </a:p>
          <a:p>
            <a:endParaRPr lang="en-US" sz="2000" dirty="0">
              <a:latin typeface="Arial" charset="0"/>
              <a:ea typeface="Arial" charset="0"/>
              <a:cs typeface="Arial" charset="0"/>
            </a:endParaRPr>
          </a:p>
          <a:p>
            <a:r>
              <a:rPr lang="en-US" sz="2000" dirty="0" smtClean="0">
                <a:latin typeface="Arial" charset="0"/>
                <a:ea typeface="Arial" charset="0"/>
                <a:cs typeface="Arial" charset="0"/>
              </a:rPr>
              <a:t>However</a:t>
            </a:r>
            <a:r>
              <a:rPr lang="en-US" sz="2000" dirty="0">
                <a:latin typeface="Arial" charset="0"/>
                <a:ea typeface="Arial" charset="0"/>
                <a:cs typeface="Arial" charset="0"/>
              </a:rPr>
              <a:t>, neurons respond to different stimuli in the rate at which the action potential responds. </a:t>
            </a:r>
            <a:endParaRPr lang="en-US" sz="2000" dirty="0" smtClean="0">
              <a:latin typeface="Arial" charset="0"/>
              <a:ea typeface="Arial" charset="0"/>
              <a:cs typeface="Arial" charset="0"/>
            </a:endParaRPr>
          </a:p>
          <a:p>
            <a:endParaRPr lang="en-US" sz="2000" dirty="0">
              <a:latin typeface="Arial" charset="0"/>
              <a:ea typeface="Arial" charset="0"/>
              <a:cs typeface="Arial" charset="0"/>
            </a:endParaRPr>
          </a:p>
          <a:p>
            <a:r>
              <a:rPr lang="en-US" sz="2000" dirty="0" smtClean="0">
                <a:latin typeface="Arial" charset="0"/>
                <a:ea typeface="Arial" charset="0"/>
                <a:cs typeface="Arial" charset="0"/>
              </a:rPr>
              <a:t>These </a:t>
            </a:r>
            <a:r>
              <a:rPr lang="en-US" sz="2000" dirty="0">
                <a:latin typeface="Arial" charset="0"/>
                <a:ea typeface="Arial" charset="0"/>
                <a:cs typeface="Arial" charset="0"/>
              </a:rPr>
              <a:t>action potentials are propagated along the axon.</a:t>
            </a:r>
          </a:p>
        </p:txBody>
      </p:sp>
      <p:grpSp>
        <p:nvGrpSpPr>
          <p:cNvPr id="8" name="Group 7"/>
          <p:cNvGrpSpPr/>
          <p:nvPr/>
        </p:nvGrpSpPr>
        <p:grpSpPr>
          <a:xfrm>
            <a:off x="6535125" y="1693233"/>
            <a:ext cx="4912686" cy="4571391"/>
            <a:chOff x="6535125" y="1655133"/>
            <a:chExt cx="4912686" cy="4571391"/>
          </a:xfrm>
        </p:grpSpPr>
        <p:grpSp>
          <p:nvGrpSpPr>
            <p:cNvPr id="12" name="Group 11"/>
            <p:cNvGrpSpPr/>
            <p:nvPr/>
          </p:nvGrpSpPr>
          <p:grpSpPr>
            <a:xfrm>
              <a:off x="6535125" y="1655133"/>
              <a:ext cx="4392677" cy="3803903"/>
              <a:chOff x="4417567" y="2667000"/>
              <a:chExt cx="4392677" cy="3803903"/>
            </a:xfrm>
          </p:grpSpPr>
          <p:sp>
            <p:nvSpPr>
              <p:cNvPr id="15" name="object 4"/>
              <p:cNvSpPr/>
              <p:nvPr/>
            </p:nvSpPr>
            <p:spPr>
              <a:xfrm>
                <a:off x="4417567" y="2667000"/>
                <a:ext cx="4269232" cy="3733800"/>
              </a:xfrm>
              <a:prstGeom prst="rect">
                <a:avLst/>
              </a:prstGeom>
              <a:blipFill>
                <a:blip r:embed="rId3" cstate="print"/>
                <a:stretch>
                  <a:fillRect/>
                </a:stretch>
              </a:blipFill>
            </p:spPr>
            <p:txBody>
              <a:bodyPr wrap="square" lIns="0" tIns="0" rIns="0" bIns="0" rtlCol="0"/>
              <a:lstStyle/>
              <a:p>
                <a:endParaRPr/>
              </a:p>
            </p:txBody>
          </p:sp>
          <p:sp>
            <p:nvSpPr>
              <p:cNvPr id="16" name="object 6"/>
              <p:cNvSpPr/>
              <p:nvPr/>
            </p:nvSpPr>
            <p:spPr>
              <a:xfrm>
                <a:off x="7344156" y="4509515"/>
                <a:ext cx="1466088" cy="1961388"/>
              </a:xfrm>
              <a:prstGeom prst="rect">
                <a:avLst/>
              </a:prstGeom>
              <a:blipFill>
                <a:blip r:embed="rId4" cstate="print"/>
                <a:stretch>
                  <a:fillRect/>
                </a:stretch>
              </a:blipFill>
            </p:spPr>
            <p:txBody>
              <a:bodyPr wrap="square" lIns="0" tIns="0" rIns="0" bIns="0" rtlCol="0"/>
              <a:lstStyle/>
              <a:p>
                <a:endParaRPr/>
              </a:p>
            </p:txBody>
          </p:sp>
          <p:sp>
            <p:nvSpPr>
              <p:cNvPr id="17" name="object 7"/>
              <p:cNvSpPr/>
              <p:nvPr/>
            </p:nvSpPr>
            <p:spPr>
              <a:xfrm>
                <a:off x="7391400" y="4533900"/>
                <a:ext cx="1362242" cy="1866900"/>
              </a:xfrm>
              <a:custGeom>
                <a:avLst/>
                <a:gdLst/>
                <a:ahLst/>
                <a:cxnLst/>
                <a:rect l="l" t="t" r="r" b="b"/>
                <a:pathLst>
                  <a:path w="1371600" h="1866900">
                    <a:moveTo>
                      <a:pt x="0" y="1866900"/>
                    </a:moveTo>
                    <a:lnTo>
                      <a:pt x="1371600" y="1866900"/>
                    </a:lnTo>
                    <a:lnTo>
                      <a:pt x="1371600" y="0"/>
                    </a:lnTo>
                    <a:lnTo>
                      <a:pt x="0" y="0"/>
                    </a:lnTo>
                    <a:lnTo>
                      <a:pt x="0" y="1866900"/>
                    </a:lnTo>
                    <a:close/>
                  </a:path>
                </a:pathLst>
              </a:custGeom>
              <a:ln w="9525">
                <a:solidFill>
                  <a:srgbClr val="54BDA3"/>
                </a:solidFill>
              </a:ln>
            </p:spPr>
            <p:txBody>
              <a:bodyPr wrap="square" lIns="0" tIns="0" rIns="0" bIns="0" rtlCol="0"/>
              <a:lstStyle/>
              <a:p>
                <a:endParaRPr/>
              </a:p>
            </p:txBody>
          </p:sp>
        </p:grpSp>
        <p:sp>
          <p:nvSpPr>
            <p:cNvPr id="20" name="Rectangle 19"/>
            <p:cNvSpPr/>
            <p:nvPr/>
          </p:nvSpPr>
          <p:spPr>
            <a:xfrm>
              <a:off x="9031964" y="5821660"/>
              <a:ext cx="2415847" cy="404864"/>
            </a:xfrm>
            <a:prstGeom prst="rect">
              <a:avLst/>
            </a:prstGeom>
            <a:solidFill>
              <a:srgbClr val="54BDA3">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dirty="0" smtClean="0">
                  <a:solidFill>
                    <a:srgbClr val="363636"/>
                  </a:solidFill>
                  <a:latin typeface="Arial" panose="020B0604020202020204" pitchFamily="34" charset="0"/>
                  <a:cs typeface="Arial" panose="020B0604020202020204" pitchFamily="34" charset="0"/>
                </a:rPr>
                <a:t>A Series of Action Potentials</a:t>
              </a:r>
              <a:endParaRPr lang="en-US" sz="1400" dirty="0">
                <a:solidFill>
                  <a:srgbClr val="363636"/>
                </a:solidFill>
                <a:latin typeface="Arial" panose="020B0604020202020204" pitchFamily="34" charset="0"/>
                <a:cs typeface="Arial" panose="020B0604020202020204" pitchFamily="34" charset="0"/>
              </a:endParaRPr>
            </a:p>
          </p:txBody>
        </p:sp>
        <p:cxnSp>
          <p:nvCxnSpPr>
            <p:cNvPr id="23" name="Straight Arrow Connector 22"/>
            <p:cNvCxnSpPr/>
            <p:nvPr/>
          </p:nvCxnSpPr>
          <p:spPr>
            <a:xfrm>
              <a:off x="10239888" y="5388933"/>
              <a:ext cx="3748" cy="420535"/>
            </a:xfrm>
            <a:prstGeom prst="straightConnector1">
              <a:avLst/>
            </a:prstGeom>
            <a:ln w="9525">
              <a:solidFill>
                <a:srgbClr val="54BDA3"/>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1839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9048"/>
            <a:ext cx="11887200" cy="774405"/>
          </a:xfrm>
        </p:spPr>
        <p:txBody>
          <a:bodyPr/>
          <a:lstStyle/>
          <a:p>
            <a:r>
              <a:rPr lang="en-US" dirty="0"/>
              <a:t>Synapses</a:t>
            </a:r>
          </a:p>
        </p:txBody>
      </p:sp>
      <p:grpSp>
        <p:nvGrpSpPr>
          <p:cNvPr id="10" name="Group 9"/>
          <p:cNvGrpSpPr/>
          <p:nvPr/>
        </p:nvGrpSpPr>
        <p:grpSpPr>
          <a:xfrm>
            <a:off x="476348" y="2267489"/>
            <a:ext cx="4081553" cy="2896845"/>
            <a:chOff x="464230" y="2255022"/>
            <a:chExt cx="4081553" cy="2896845"/>
          </a:xfrm>
        </p:grpSpPr>
        <p:grpSp>
          <p:nvGrpSpPr>
            <p:cNvPr id="3" name="Group 2"/>
            <p:cNvGrpSpPr/>
            <p:nvPr/>
          </p:nvGrpSpPr>
          <p:grpSpPr>
            <a:xfrm>
              <a:off x="464230" y="2255022"/>
              <a:ext cx="3962449" cy="747361"/>
              <a:chOff x="3072024" y="1256289"/>
              <a:chExt cx="3962449" cy="747361"/>
            </a:xfrm>
          </p:grpSpPr>
          <p:sp>
            <p:nvSpPr>
              <p:cNvPr id="11" name="Rectangle 10"/>
              <p:cNvSpPr/>
              <p:nvPr/>
            </p:nvSpPr>
            <p:spPr>
              <a:xfrm>
                <a:off x="3361082" y="1256289"/>
                <a:ext cx="3673391" cy="747361"/>
              </a:xfrm>
              <a:prstGeom prst="rect">
                <a:avLst/>
              </a:prstGeom>
              <a:noFill/>
              <a:ln w="12700">
                <a:solidFill>
                  <a:srgbClr val="DCB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2" name="Group 1"/>
              <p:cNvGrpSpPr/>
              <p:nvPr/>
            </p:nvGrpSpPr>
            <p:grpSpPr>
              <a:xfrm>
                <a:off x="3072024" y="1278629"/>
                <a:ext cx="462430" cy="692468"/>
                <a:chOff x="3064344" y="1199601"/>
                <a:chExt cx="462430" cy="692468"/>
              </a:xfrm>
            </p:grpSpPr>
            <p:sp>
              <p:nvSpPr>
                <p:cNvPr id="13" name="Hexagon 1"/>
                <p:cNvSpPr/>
                <p:nvPr/>
              </p:nvSpPr>
              <p:spPr>
                <a:xfrm rot="5400000">
                  <a:off x="3064299" y="1319726"/>
                  <a:ext cx="462519" cy="462430"/>
                </a:xfrm>
                <a:prstGeom prst="teardrop">
                  <a:avLst/>
                </a:prstGeom>
                <a:solidFill>
                  <a:srgbClr val="DBB33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4" name="TextBox 13"/>
                <p:cNvSpPr txBox="1"/>
                <p:nvPr/>
              </p:nvSpPr>
              <p:spPr>
                <a:xfrm>
                  <a:off x="3106192" y="1199601"/>
                  <a:ext cx="420582"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18" name="Text Placeholder 22"/>
              <p:cNvSpPr txBox="1">
                <a:spLocks/>
              </p:cNvSpPr>
              <p:nvPr/>
            </p:nvSpPr>
            <p:spPr>
              <a:xfrm>
                <a:off x="3721929" y="1306751"/>
                <a:ext cx="3148353" cy="664346"/>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Communication between neurons occurs at a synapse.</a:t>
                </a:r>
              </a:p>
            </p:txBody>
          </p:sp>
        </p:grpSp>
        <p:sp>
          <p:nvSpPr>
            <p:cNvPr id="7" name="TextBox 6"/>
            <p:cNvSpPr txBox="1"/>
            <p:nvPr/>
          </p:nvSpPr>
          <p:spPr>
            <a:xfrm>
              <a:off x="634183" y="3520651"/>
              <a:ext cx="3911600" cy="1631216"/>
            </a:xfrm>
            <a:prstGeom prst="rect">
              <a:avLst/>
            </a:prstGeom>
            <a:noFill/>
          </p:spPr>
          <p:txBody>
            <a:bodyPr wrap="square" rtlCol="0">
              <a:spAutoFit/>
            </a:bodyPr>
            <a:lstStyle/>
            <a:p>
              <a:r>
                <a:rPr lang="en-US" sz="2000" dirty="0">
                  <a:latin typeface="Arial" charset="0"/>
                  <a:ea typeface="Arial" charset="0"/>
                  <a:cs typeface="Arial" charset="0"/>
                </a:rPr>
                <a:t>When the action potential arrives at the end of the axon, it triggers a chemical process that bridges the gaps between neurons by releasing neurotransmitters.</a:t>
              </a:r>
            </a:p>
          </p:txBody>
        </p:sp>
      </p:grpSp>
      <p:grpSp>
        <p:nvGrpSpPr>
          <p:cNvPr id="9" name="Group 8"/>
          <p:cNvGrpSpPr/>
          <p:nvPr/>
        </p:nvGrpSpPr>
        <p:grpSpPr>
          <a:xfrm>
            <a:off x="5774054" y="2006239"/>
            <a:ext cx="5850063" cy="3487420"/>
            <a:chOff x="5759767" y="2077677"/>
            <a:chExt cx="5850063" cy="3487420"/>
          </a:xfrm>
        </p:grpSpPr>
        <p:sp>
          <p:nvSpPr>
            <p:cNvPr id="6" name="Rectangle 5"/>
            <p:cNvSpPr/>
            <p:nvPr/>
          </p:nvSpPr>
          <p:spPr>
            <a:xfrm>
              <a:off x="6153210" y="2077677"/>
              <a:ext cx="821185" cy="34861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6095999" y="2078947"/>
              <a:ext cx="5513831" cy="3486150"/>
              <a:chOff x="3151632" y="1828800"/>
              <a:chExt cx="5513831" cy="3486150"/>
            </a:xfrm>
          </p:grpSpPr>
          <p:sp>
            <p:nvSpPr>
              <p:cNvPr id="21" name="object 6"/>
              <p:cNvSpPr/>
              <p:nvPr/>
            </p:nvSpPr>
            <p:spPr>
              <a:xfrm>
                <a:off x="4017264" y="1828800"/>
                <a:ext cx="4648199" cy="3486150"/>
              </a:xfrm>
              <a:prstGeom prst="rect">
                <a:avLst/>
              </a:prstGeom>
              <a:blipFill>
                <a:blip r:embed="rId3" cstate="print"/>
                <a:stretch>
                  <a:fillRect/>
                </a:stretch>
              </a:blipFill>
            </p:spPr>
            <p:txBody>
              <a:bodyPr wrap="square" lIns="0" tIns="0" rIns="0" bIns="0" rtlCol="0"/>
              <a:lstStyle/>
              <a:p>
                <a:endParaRPr/>
              </a:p>
            </p:txBody>
          </p:sp>
          <p:sp>
            <p:nvSpPr>
              <p:cNvPr id="22" name="object 7"/>
              <p:cNvSpPr/>
              <p:nvPr/>
            </p:nvSpPr>
            <p:spPr>
              <a:xfrm>
                <a:off x="4600955" y="2414016"/>
                <a:ext cx="1466088" cy="856488"/>
              </a:xfrm>
              <a:prstGeom prst="rect">
                <a:avLst/>
              </a:prstGeom>
              <a:blipFill>
                <a:blip r:embed="rId4" cstate="print"/>
                <a:stretch>
                  <a:fillRect/>
                </a:stretch>
              </a:blipFill>
            </p:spPr>
            <p:txBody>
              <a:bodyPr wrap="square" lIns="0" tIns="0" rIns="0" bIns="0" rtlCol="0"/>
              <a:lstStyle/>
              <a:p>
                <a:endParaRPr/>
              </a:p>
            </p:txBody>
          </p:sp>
          <p:sp>
            <p:nvSpPr>
              <p:cNvPr id="24" name="object 8"/>
              <p:cNvSpPr/>
              <p:nvPr/>
            </p:nvSpPr>
            <p:spPr>
              <a:xfrm>
                <a:off x="4648200" y="2438400"/>
                <a:ext cx="1371600" cy="762000"/>
              </a:xfrm>
              <a:custGeom>
                <a:avLst/>
                <a:gdLst/>
                <a:ahLst/>
                <a:cxnLst/>
                <a:rect l="l" t="t" r="r" b="b"/>
                <a:pathLst>
                  <a:path w="1371600" h="762000">
                    <a:moveTo>
                      <a:pt x="0" y="762000"/>
                    </a:moveTo>
                    <a:lnTo>
                      <a:pt x="1371600" y="762000"/>
                    </a:lnTo>
                    <a:lnTo>
                      <a:pt x="1371600" y="0"/>
                    </a:lnTo>
                    <a:lnTo>
                      <a:pt x="0" y="0"/>
                    </a:lnTo>
                    <a:lnTo>
                      <a:pt x="0" y="762000"/>
                    </a:lnTo>
                    <a:close/>
                  </a:path>
                </a:pathLst>
              </a:custGeom>
              <a:ln w="9525">
                <a:solidFill>
                  <a:srgbClr val="54BDA3"/>
                </a:solidFill>
              </a:ln>
            </p:spPr>
            <p:txBody>
              <a:bodyPr wrap="square" lIns="0" tIns="0" rIns="0" bIns="0" rtlCol="0"/>
              <a:lstStyle/>
              <a:p>
                <a:endParaRPr/>
              </a:p>
            </p:txBody>
          </p:sp>
          <p:sp>
            <p:nvSpPr>
              <p:cNvPr id="25" name="object 9"/>
              <p:cNvSpPr/>
              <p:nvPr/>
            </p:nvSpPr>
            <p:spPr>
              <a:xfrm>
                <a:off x="4600955" y="3547871"/>
                <a:ext cx="1466088" cy="856488"/>
              </a:xfrm>
              <a:prstGeom prst="rect">
                <a:avLst/>
              </a:prstGeom>
              <a:blipFill>
                <a:blip r:embed="rId5" cstate="print"/>
                <a:stretch>
                  <a:fillRect/>
                </a:stretch>
              </a:blipFill>
            </p:spPr>
            <p:txBody>
              <a:bodyPr wrap="square" lIns="0" tIns="0" rIns="0" bIns="0" rtlCol="0"/>
              <a:lstStyle/>
              <a:p>
                <a:endParaRPr/>
              </a:p>
            </p:txBody>
          </p:sp>
          <p:sp>
            <p:nvSpPr>
              <p:cNvPr id="26" name="object 10"/>
              <p:cNvSpPr/>
              <p:nvPr/>
            </p:nvSpPr>
            <p:spPr>
              <a:xfrm>
                <a:off x="4648200" y="3571875"/>
                <a:ext cx="1371600" cy="762000"/>
              </a:xfrm>
              <a:custGeom>
                <a:avLst/>
                <a:gdLst/>
                <a:ahLst/>
                <a:cxnLst/>
                <a:rect l="l" t="t" r="r" b="b"/>
                <a:pathLst>
                  <a:path w="1371600" h="762000">
                    <a:moveTo>
                      <a:pt x="0" y="762000"/>
                    </a:moveTo>
                    <a:lnTo>
                      <a:pt x="1371600" y="762000"/>
                    </a:lnTo>
                    <a:lnTo>
                      <a:pt x="1371600" y="0"/>
                    </a:lnTo>
                    <a:lnTo>
                      <a:pt x="0" y="0"/>
                    </a:lnTo>
                    <a:lnTo>
                      <a:pt x="0" y="762000"/>
                    </a:lnTo>
                    <a:close/>
                  </a:path>
                </a:pathLst>
              </a:custGeom>
              <a:ln w="9525">
                <a:solidFill>
                  <a:srgbClr val="54BDA3"/>
                </a:solidFill>
              </a:ln>
            </p:spPr>
            <p:txBody>
              <a:bodyPr wrap="square" lIns="0" tIns="0" rIns="0" bIns="0" rtlCol="0"/>
              <a:lstStyle/>
              <a:p>
                <a:endParaRPr/>
              </a:p>
            </p:txBody>
          </p:sp>
          <p:sp>
            <p:nvSpPr>
              <p:cNvPr id="27" name="object 11"/>
              <p:cNvSpPr/>
              <p:nvPr/>
            </p:nvSpPr>
            <p:spPr>
              <a:xfrm>
                <a:off x="3151632" y="2683764"/>
                <a:ext cx="1652016" cy="961644"/>
              </a:xfrm>
              <a:prstGeom prst="rect">
                <a:avLst/>
              </a:prstGeom>
              <a:blipFill>
                <a:blip r:embed="rId6" cstate="print"/>
                <a:stretch>
                  <a:fillRect/>
                </a:stretch>
              </a:blipFill>
            </p:spPr>
            <p:txBody>
              <a:bodyPr wrap="square" lIns="0" tIns="0" rIns="0" bIns="0" rtlCol="0"/>
              <a:lstStyle/>
              <a:p>
                <a:endParaRPr/>
              </a:p>
            </p:txBody>
          </p:sp>
          <p:sp>
            <p:nvSpPr>
              <p:cNvPr id="28" name="object 12"/>
              <p:cNvSpPr/>
              <p:nvPr/>
            </p:nvSpPr>
            <p:spPr>
              <a:xfrm>
                <a:off x="3194557" y="2813685"/>
                <a:ext cx="1454150" cy="769620"/>
              </a:xfrm>
              <a:custGeom>
                <a:avLst/>
                <a:gdLst/>
                <a:ahLst/>
                <a:cxnLst/>
                <a:rect l="l" t="t" r="r" b="b"/>
                <a:pathLst>
                  <a:path w="1454150" h="769620">
                    <a:moveTo>
                      <a:pt x="1383917" y="27678"/>
                    </a:moveTo>
                    <a:lnTo>
                      <a:pt x="0" y="746887"/>
                    </a:lnTo>
                    <a:lnTo>
                      <a:pt x="11684" y="769492"/>
                    </a:lnTo>
                    <a:lnTo>
                      <a:pt x="1395570" y="50177"/>
                    </a:lnTo>
                    <a:lnTo>
                      <a:pt x="1409012" y="28910"/>
                    </a:lnTo>
                    <a:lnTo>
                      <a:pt x="1383917" y="27678"/>
                    </a:lnTo>
                    <a:close/>
                  </a:path>
                  <a:path w="1454150" h="769620">
                    <a:moveTo>
                      <a:pt x="1453401" y="6095"/>
                    </a:moveTo>
                    <a:lnTo>
                      <a:pt x="1425447" y="6095"/>
                    </a:lnTo>
                    <a:lnTo>
                      <a:pt x="1437132" y="28575"/>
                    </a:lnTo>
                    <a:lnTo>
                      <a:pt x="1395570" y="50177"/>
                    </a:lnTo>
                    <a:lnTo>
                      <a:pt x="1373505" y="85089"/>
                    </a:lnTo>
                    <a:lnTo>
                      <a:pt x="1369695" y="91059"/>
                    </a:lnTo>
                    <a:lnTo>
                      <a:pt x="1371472" y="98932"/>
                    </a:lnTo>
                    <a:lnTo>
                      <a:pt x="1377442" y="102615"/>
                    </a:lnTo>
                    <a:lnTo>
                      <a:pt x="1383411" y="106425"/>
                    </a:lnTo>
                    <a:lnTo>
                      <a:pt x="1391158" y="104648"/>
                    </a:lnTo>
                    <a:lnTo>
                      <a:pt x="1394968" y="98678"/>
                    </a:lnTo>
                    <a:lnTo>
                      <a:pt x="1453401" y="6095"/>
                    </a:lnTo>
                    <a:close/>
                  </a:path>
                  <a:path w="1454150" h="769620">
                    <a:moveTo>
                      <a:pt x="1409012" y="28910"/>
                    </a:moveTo>
                    <a:lnTo>
                      <a:pt x="1395570" y="50177"/>
                    </a:lnTo>
                    <a:lnTo>
                      <a:pt x="1434444" y="29972"/>
                    </a:lnTo>
                    <a:lnTo>
                      <a:pt x="1430655" y="29972"/>
                    </a:lnTo>
                    <a:lnTo>
                      <a:pt x="1409012" y="28910"/>
                    </a:lnTo>
                    <a:close/>
                  </a:path>
                  <a:path w="1454150" h="769620">
                    <a:moveTo>
                      <a:pt x="1420621" y="10540"/>
                    </a:moveTo>
                    <a:lnTo>
                      <a:pt x="1409012" y="28910"/>
                    </a:lnTo>
                    <a:lnTo>
                      <a:pt x="1430655" y="29972"/>
                    </a:lnTo>
                    <a:lnTo>
                      <a:pt x="1420621" y="10540"/>
                    </a:lnTo>
                    <a:close/>
                  </a:path>
                  <a:path w="1454150" h="769620">
                    <a:moveTo>
                      <a:pt x="1427758" y="10540"/>
                    </a:moveTo>
                    <a:lnTo>
                      <a:pt x="1420621" y="10540"/>
                    </a:lnTo>
                    <a:lnTo>
                      <a:pt x="1430655" y="29972"/>
                    </a:lnTo>
                    <a:lnTo>
                      <a:pt x="1434444" y="29972"/>
                    </a:lnTo>
                    <a:lnTo>
                      <a:pt x="1437132" y="28575"/>
                    </a:lnTo>
                    <a:lnTo>
                      <a:pt x="1427758" y="10540"/>
                    </a:lnTo>
                    <a:close/>
                  </a:path>
                  <a:path w="1454150" h="769620">
                    <a:moveTo>
                      <a:pt x="1425447" y="6095"/>
                    </a:moveTo>
                    <a:lnTo>
                      <a:pt x="1383917" y="27678"/>
                    </a:lnTo>
                    <a:lnTo>
                      <a:pt x="1409012" y="28910"/>
                    </a:lnTo>
                    <a:lnTo>
                      <a:pt x="1420621" y="10540"/>
                    </a:lnTo>
                    <a:lnTo>
                      <a:pt x="1427758" y="10540"/>
                    </a:lnTo>
                    <a:lnTo>
                      <a:pt x="1425447" y="6095"/>
                    </a:lnTo>
                    <a:close/>
                  </a:path>
                  <a:path w="1454150" h="769620">
                    <a:moveTo>
                      <a:pt x="1336802" y="0"/>
                    </a:moveTo>
                    <a:lnTo>
                      <a:pt x="1330833" y="5334"/>
                    </a:lnTo>
                    <a:lnTo>
                      <a:pt x="1330579" y="12445"/>
                    </a:lnTo>
                    <a:lnTo>
                      <a:pt x="1330197" y="19430"/>
                    </a:lnTo>
                    <a:lnTo>
                      <a:pt x="1335532" y="25400"/>
                    </a:lnTo>
                    <a:lnTo>
                      <a:pt x="1342644" y="25653"/>
                    </a:lnTo>
                    <a:lnTo>
                      <a:pt x="1383917" y="27678"/>
                    </a:lnTo>
                    <a:lnTo>
                      <a:pt x="1425447" y="6095"/>
                    </a:lnTo>
                    <a:lnTo>
                      <a:pt x="1453401" y="6095"/>
                    </a:lnTo>
                    <a:lnTo>
                      <a:pt x="1453642" y="5714"/>
                    </a:lnTo>
                    <a:lnTo>
                      <a:pt x="1336802" y="0"/>
                    </a:lnTo>
                    <a:close/>
                  </a:path>
                </a:pathLst>
              </a:custGeom>
              <a:solidFill>
                <a:srgbClr val="54BDA3"/>
              </a:solidFill>
            </p:spPr>
            <p:txBody>
              <a:bodyPr wrap="square" lIns="0" tIns="0" rIns="0" bIns="0" rtlCol="0"/>
              <a:lstStyle/>
              <a:p>
                <a:endParaRPr/>
              </a:p>
            </p:txBody>
          </p:sp>
          <p:sp>
            <p:nvSpPr>
              <p:cNvPr id="29" name="object 13"/>
              <p:cNvSpPr/>
              <p:nvPr/>
            </p:nvSpPr>
            <p:spPr>
              <a:xfrm>
                <a:off x="3154679" y="3537203"/>
                <a:ext cx="1648968" cy="626364"/>
              </a:xfrm>
              <a:prstGeom prst="rect">
                <a:avLst/>
              </a:prstGeom>
              <a:blipFill>
                <a:blip r:embed="rId7" cstate="print"/>
                <a:stretch>
                  <a:fillRect/>
                </a:stretch>
              </a:blipFill>
            </p:spPr>
            <p:txBody>
              <a:bodyPr wrap="square" lIns="0" tIns="0" rIns="0" bIns="0" rtlCol="0"/>
              <a:lstStyle/>
              <a:p>
                <a:endParaRPr/>
              </a:p>
            </p:txBody>
          </p:sp>
          <p:sp>
            <p:nvSpPr>
              <p:cNvPr id="30" name="object 14"/>
              <p:cNvSpPr/>
              <p:nvPr/>
            </p:nvSpPr>
            <p:spPr>
              <a:xfrm>
                <a:off x="3196844" y="3559683"/>
                <a:ext cx="1451610" cy="457200"/>
              </a:xfrm>
              <a:custGeom>
                <a:avLst/>
                <a:gdLst/>
                <a:ahLst/>
                <a:cxnLst/>
                <a:rect l="l" t="t" r="r" b="b"/>
                <a:pathLst>
                  <a:path w="1451610" h="457200">
                    <a:moveTo>
                      <a:pt x="1378577" y="420494"/>
                    </a:moveTo>
                    <a:lnTo>
                      <a:pt x="1331721" y="432434"/>
                    </a:lnTo>
                    <a:lnTo>
                      <a:pt x="1327658" y="439292"/>
                    </a:lnTo>
                    <a:lnTo>
                      <a:pt x="1329308" y="446150"/>
                    </a:lnTo>
                    <a:lnTo>
                      <a:pt x="1331086" y="452881"/>
                    </a:lnTo>
                    <a:lnTo>
                      <a:pt x="1337945" y="456945"/>
                    </a:lnTo>
                    <a:lnTo>
                      <a:pt x="1344803" y="455294"/>
                    </a:lnTo>
                    <a:lnTo>
                      <a:pt x="1430845" y="433450"/>
                    </a:lnTo>
                    <a:lnTo>
                      <a:pt x="1423670" y="433450"/>
                    </a:lnTo>
                    <a:lnTo>
                      <a:pt x="1378577" y="420494"/>
                    </a:lnTo>
                    <a:close/>
                  </a:path>
                  <a:path w="1451610" h="457200">
                    <a:moveTo>
                      <a:pt x="1402928" y="414306"/>
                    </a:moveTo>
                    <a:lnTo>
                      <a:pt x="1378577" y="420494"/>
                    </a:lnTo>
                    <a:lnTo>
                      <a:pt x="1423670" y="433450"/>
                    </a:lnTo>
                    <a:lnTo>
                      <a:pt x="1424652" y="430021"/>
                    </a:lnTo>
                    <a:lnTo>
                      <a:pt x="1417955" y="430021"/>
                    </a:lnTo>
                    <a:lnTo>
                      <a:pt x="1402928" y="414306"/>
                    </a:lnTo>
                    <a:close/>
                  </a:path>
                  <a:path w="1451610" h="457200">
                    <a:moveTo>
                      <a:pt x="1362583" y="343534"/>
                    </a:moveTo>
                    <a:lnTo>
                      <a:pt x="1352422" y="353186"/>
                    </a:lnTo>
                    <a:lnTo>
                      <a:pt x="1352169" y="361187"/>
                    </a:lnTo>
                    <a:lnTo>
                      <a:pt x="1385515" y="396095"/>
                    </a:lnTo>
                    <a:lnTo>
                      <a:pt x="1430655" y="409066"/>
                    </a:lnTo>
                    <a:lnTo>
                      <a:pt x="1423670" y="433450"/>
                    </a:lnTo>
                    <a:lnTo>
                      <a:pt x="1430845" y="433450"/>
                    </a:lnTo>
                    <a:lnTo>
                      <a:pt x="1451356" y="428243"/>
                    </a:lnTo>
                    <a:lnTo>
                      <a:pt x="1370583" y="343661"/>
                    </a:lnTo>
                    <a:lnTo>
                      <a:pt x="1362583" y="343534"/>
                    </a:lnTo>
                    <a:close/>
                  </a:path>
                  <a:path w="1451610" h="457200">
                    <a:moveTo>
                      <a:pt x="1424051" y="408939"/>
                    </a:moveTo>
                    <a:lnTo>
                      <a:pt x="1402928" y="414306"/>
                    </a:lnTo>
                    <a:lnTo>
                      <a:pt x="1417955" y="430021"/>
                    </a:lnTo>
                    <a:lnTo>
                      <a:pt x="1424051" y="408939"/>
                    </a:lnTo>
                    <a:close/>
                  </a:path>
                  <a:path w="1451610" h="457200">
                    <a:moveTo>
                      <a:pt x="1430213" y="408939"/>
                    </a:moveTo>
                    <a:lnTo>
                      <a:pt x="1424051" y="408939"/>
                    </a:lnTo>
                    <a:lnTo>
                      <a:pt x="1417955" y="430021"/>
                    </a:lnTo>
                    <a:lnTo>
                      <a:pt x="1424652" y="430021"/>
                    </a:lnTo>
                    <a:lnTo>
                      <a:pt x="1430655" y="409066"/>
                    </a:lnTo>
                    <a:lnTo>
                      <a:pt x="1430213" y="408939"/>
                    </a:lnTo>
                    <a:close/>
                  </a:path>
                  <a:path w="1451610" h="457200">
                    <a:moveTo>
                      <a:pt x="7112" y="0"/>
                    </a:moveTo>
                    <a:lnTo>
                      <a:pt x="0" y="24383"/>
                    </a:lnTo>
                    <a:lnTo>
                      <a:pt x="1378577" y="420494"/>
                    </a:lnTo>
                    <a:lnTo>
                      <a:pt x="1402928" y="414306"/>
                    </a:lnTo>
                    <a:lnTo>
                      <a:pt x="1385515" y="396095"/>
                    </a:lnTo>
                    <a:lnTo>
                      <a:pt x="7112" y="0"/>
                    </a:lnTo>
                    <a:close/>
                  </a:path>
                  <a:path w="1451610" h="457200">
                    <a:moveTo>
                      <a:pt x="1385515" y="396095"/>
                    </a:moveTo>
                    <a:lnTo>
                      <a:pt x="1402928" y="414306"/>
                    </a:lnTo>
                    <a:lnTo>
                      <a:pt x="1424051" y="408939"/>
                    </a:lnTo>
                    <a:lnTo>
                      <a:pt x="1430213" y="408939"/>
                    </a:lnTo>
                    <a:lnTo>
                      <a:pt x="1385515" y="396095"/>
                    </a:lnTo>
                    <a:close/>
                  </a:path>
                </a:pathLst>
              </a:custGeom>
              <a:solidFill>
                <a:srgbClr val="54BDA3"/>
              </a:solidFill>
            </p:spPr>
            <p:txBody>
              <a:bodyPr wrap="square" lIns="0" tIns="0" rIns="0" bIns="0" rtlCol="0"/>
              <a:lstStyle/>
              <a:p>
                <a:endParaRPr/>
              </a:p>
            </p:txBody>
          </p:sp>
        </p:grpSp>
        <p:sp>
          <p:nvSpPr>
            <p:cNvPr id="32" name="Rectangle 31"/>
            <p:cNvSpPr/>
            <p:nvPr/>
          </p:nvSpPr>
          <p:spPr>
            <a:xfrm rot="16200000">
              <a:off x="4219124" y="3618320"/>
              <a:ext cx="3486150" cy="404864"/>
            </a:xfrm>
            <a:prstGeom prst="rect">
              <a:avLst/>
            </a:prstGeom>
            <a:solidFill>
              <a:srgbClr val="54BDA3">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dirty="0" smtClean="0">
                  <a:solidFill>
                    <a:srgbClr val="232F3F"/>
                  </a:solidFill>
                  <a:latin typeface="Arial" panose="020B0604020202020204" pitchFamily="34" charset="0"/>
                  <a:cs typeface="Arial" panose="020B0604020202020204" pitchFamily="34" charset="0"/>
                </a:rPr>
                <a:t>These gaps are synapses.</a:t>
              </a:r>
              <a:endParaRPr lang="en-US" sz="1400" dirty="0">
                <a:solidFill>
                  <a:srgbClr val="232F3F"/>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44870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9048"/>
            <a:ext cx="11887200" cy="774405"/>
          </a:xfrm>
        </p:spPr>
        <p:txBody>
          <a:bodyPr/>
          <a:lstStyle/>
          <a:p>
            <a:r>
              <a:rPr lang="en-US" dirty="0"/>
              <a:t>Interacting Neurons</a:t>
            </a:r>
          </a:p>
        </p:txBody>
      </p:sp>
      <p:grpSp>
        <p:nvGrpSpPr>
          <p:cNvPr id="8" name="Group 7"/>
          <p:cNvGrpSpPr/>
          <p:nvPr/>
        </p:nvGrpSpPr>
        <p:grpSpPr>
          <a:xfrm>
            <a:off x="3208234" y="946192"/>
            <a:ext cx="5775531" cy="692468"/>
            <a:chOff x="382382" y="1703907"/>
            <a:chExt cx="5775531" cy="692468"/>
          </a:xfrm>
        </p:grpSpPr>
        <p:sp>
          <p:nvSpPr>
            <p:cNvPr id="11" name="Rectangle 10"/>
            <p:cNvSpPr/>
            <p:nvPr/>
          </p:nvSpPr>
          <p:spPr>
            <a:xfrm>
              <a:off x="637219" y="1785719"/>
              <a:ext cx="5520694" cy="528844"/>
            </a:xfrm>
            <a:prstGeom prst="rect">
              <a:avLst/>
            </a:prstGeom>
            <a:noFill/>
            <a:ln w="12700">
              <a:solidFill>
                <a:srgbClr val="DCB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2" name="Group 1"/>
            <p:cNvGrpSpPr/>
            <p:nvPr/>
          </p:nvGrpSpPr>
          <p:grpSpPr>
            <a:xfrm>
              <a:off x="382382" y="1703907"/>
              <a:ext cx="462430" cy="692468"/>
              <a:chOff x="3064344" y="1204707"/>
              <a:chExt cx="462430" cy="692468"/>
            </a:xfrm>
          </p:grpSpPr>
          <p:sp>
            <p:nvSpPr>
              <p:cNvPr id="13" name="Hexagon 1"/>
              <p:cNvSpPr/>
              <p:nvPr/>
            </p:nvSpPr>
            <p:spPr>
              <a:xfrm rot="5400000">
                <a:off x="3064299" y="1319726"/>
                <a:ext cx="462519" cy="462430"/>
              </a:xfrm>
              <a:prstGeom prst="teardrop">
                <a:avLst/>
              </a:prstGeom>
              <a:solidFill>
                <a:srgbClr val="DBB33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4" name="TextBox 13"/>
              <p:cNvSpPr txBox="1"/>
              <p:nvPr/>
            </p:nvSpPr>
            <p:spPr>
              <a:xfrm>
                <a:off x="3106192" y="1204707"/>
                <a:ext cx="420582"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18" name="Text Placeholder 22"/>
            <p:cNvSpPr txBox="1">
              <a:spLocks/>
            </p:cNvSpPr>
            <p:nvPr/>
          </p:nvSpPr>
          <p:spPr>
            <a:xfrm>
              <a:off x="998066" y="1785720"/>
              <a:ext cx="5045547" cy="528844"/>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Neurons process information by interacting with each </a:t>
              </a:r>
              <a:r>
                <a:rPr lang="en-US" dirty="0" smtClean="0"/>
                <a:t>other.</a:t>
              </a:r>
              <a:endParaRPr lang="en-US" dirty="0"/>
            </a:p>
          </p:txBody>
        </p:sp>
      </p:grpSp>
      <p:sp>
        <p:nvSpPr>
          <p:cNvPr id="7" name="TextBox 6"/>
          <p:cNvSpPr txBox="1"/>
          <p:nvPr/>
        </p:nvSpPr>
        <p:spPr>
          <a:xfrm>
            <a:off x="1322743" y="2953037"/>
            <a:ext cx="2788220" cy="400110"/>
          </a:xfrm>
          <a:prstGeom prst="rect">
            <a:avLst/>
          </a:prstGeom>
          <a:noFill/>
        </p:spPr>
        <p:txBody>
          <a:bodyPr wrap="square" rtlCol="0">
            <a:spAutoFit/>
          </a:bodyPr>
          <a:lstStyle/>
          <a:p>
            <a:r>
              <a:rPr lang="en-US" sz="2000" dirty="0">
                <a:latin typeface="Arial" charset="0"/>
                <a:ea typeface="Arial" charset="0"/>
                <a:cs typeface="Arial" charset="0"/>
              </a:rPr>
              <a:t>All excitatory synapses</a:t>
            </a:r>
          </a:p>
        </p:txBody>
      </p:sp>
      <p:grpSp>
        <p:nvGrpSpPr>
          <p:cNvPr id="31" name="Group 30"/>
          <p:cNvGrpSpPr/>
          <p:nvPr/>
        </p:nvGrpSpPr>
        <p:grpSpPr>
          <a:xfrm>
            <a:off x="4110963" y="1791399"/>
            <a:ext cx="4224909" cy="4724399"/>
            <a:chOff x="2667000" y="1905000"/>
            <a:chExt cx="4224909" cy="4724399"/>
          </a:xfrm>
        </p:grpSpPr>
        <p:sp>
          <p:nvSpPr>
            <p:cNvPr id="33" name="object 5"/>
            <p:cNvSpPr/>
            <p:nvPr/>
          </p:nvSpPr>
          <p:spPr>
            <a:xfrm>
              <a:off x="2667000" y="1905000"/>
              <a:ext cx="4224909" cy="2133600"/>
            </a:xfrm>
            <a:prstGeom prst="rect">
              <a:avLst/>
            </a:prstGeom>
            <a:blipFill>
              <a:blip r:embed="rId3" cstate="print"/>
              <a:stretch>
                <a:fillRect/>
              </a:stretch>
            </a:blipFill>
          </p:spPr>
          <p:txBody>
            <a:bodyPr wrap="square" lIns="0" tIns="0" rIns="0" bIns="0" rtlCol="0"/>
            <a:lstStyle/>
            <a:p>
              <a:endParaRPr/>
            </a:p>
          </p:txBody>
        </p:sp>
        <p:sp>
          <p:nvSpPr>
            <p:cNvPr id="34" name="object 6"/>
            <p:cNvSpPr/>
            <p:nvPr/>
          </p:nvSpPr>
          <p:spPr>
            <a:xfrm>
              <a:off x="2667000" y="4487290"/>
              <a:ext cx="4224909" cy="2142109"/>
            </a:xfrm>
            <a:prstGeom prst="rect">
              <a:avLst/>
            </a:prstGeom>
            <a:blipFill>
              <a:blip r:embed="rId4" cstate="print"/>
              <a:stretch>
                <a:fillRect/>
              </a:stretch>
            </a:blipFill>
          </p:spPr>
          <p:txBody>
            <a:bodyPr wrap="square" lIns="0" tIns="0" rIns="0" bIns="0" rtlCol="0"/>
            <a:lstStyle/>
            <a:p>
              <a:endParaRPr/>
            </a:p>
          </p:txBody>
        </p:sp>
        <p:sp>
          <p:nvSpPr>
            <p:cNvPr id="35" name="object 8"/>
            <p:cNvSpPr/>
            <p:nvPr/>
          </p:nvSpPr>
          <p:spPr>
            <a:xfrm>
              <a:off x="3189732" y="2947416"/>
              <a:ext cx="780288" cy="638555"/>
            </a:xfrm>
            <a:prstGeom prst="rect">
              <a:avLst/>
            </a:prstGeom>
            <a:blipFill>
              <a:blip r:embed="rId5" cstate="print"/>
              <a:stretch>
                <a:fillRect/>
              </a:stretch>
            </a:blipFill>
          </p:spPr>
          <p:txBody>
            <a:bodyPr wrap="square" lIns="0" tIns="0" rIns="0" bIns="0" rtlCol="0"/>
            <a:lstStyle/>
            <a:p>
              <a:endParaRPr/>
            </a:p>
          </p:txBody>
        </p:sp>
        <p:sp>
          <p:nvSpPr>
            <p:cNvPr id="36" name="object 9"/>
            <p:cNvSpPr/>
            <p:nvPr/>
          </p:nvSpPr>
          <p:spPr>
            <a:xfrm>
              <a:off x="3236976" y="2971787"/>
              <a:ext cx="685800" cy="543560"/>
            </a:xfrm>
            <a:custGeom>
              <a:avLst/>
              <a:gdLst/>
              <a:ahLst/>
              <a:cxnLst/>
              <a:rect l="l" t="t" r="r" b="b"/>
              <a:pathLst>
                <a:path w="685800" h="543560">
                  <a:moveTo>
                    <a:pt x="0" y="543064"/>
                  </a:moveTo>
                  <a:lnTo>
                    <a:pt x="685800" y="543064"/>
                  </a:lnTo>
                  <a:lnTo>
                    <a:pt x="685800" y="0"/>
                  </a:lnTo>
                  <a:lnTo>
                    <a:pt x="0" y="0"/>
                  </a:lnTo>
                  <a:lnTo>
                    <a:pt x="0" y="543064"/>
                  </a:lnTo>
                  <a:close/>
                </a:path>
              </a:pathLst>
            </a:custGeom>
            <a:ln w="9525">
              <a:solidFill>
                <a:srgbClr val="54BDA3"/>
              </a:solidFill>
            </a:ln>
          </p:spPr>
          <p:txBody>
            <a:bodyPr wrap="square" lIns="0" tIns="0" rIns="0" bIns="0" rtlCol="0"/>
            <a:lstStyle/>
            <a:p>
              <a:endParaRPr/>
            </a:p>
          </p:txBody>
        </p:sp>
        <p:sp>
          <p:nvSpPr>
            <p:cNvPr id="37" name="object 10"/>
            <p:cNvSpPr/>
            <p:nvPr/>
          </p:nvSpPr>
          <p:spPr>
            <a:xfrm>
              <a:off x="3686555" y="5843015"/>
              <a:ext cx="627888" cy="475487"/>
            </a:xfrm>
            <a:prstGeom prst="rect">
              <a:avLst/>
            </a:prstGeom>
            <a:blipFill>
              <a:blip r:embed="rId6" cstate="print"/>
              <a:stretch>
                <a:fillRect/>
              </a:stretch>
            </a:blipFill>
          </p:spPr>
          <p:txBody>
            <a:bodyPr wrap="square" lIns="0" tIns="0" rIns="0" bIns="0" rtlCol="0"/>
            <a:lstStyle/>
            <a:p>
              <a:endParaRPr/>
            </a:p>
          </p:txBody>
        </p:sp>
        <p:sp>
          <p:nvSpPr>
            <p:cNvPr id="38" name="object 11"/>
            <p:cNvSpPr/>
            <p:nvPr/>
          </p:nvSpPr>
          <p:spPr>
            <a:xfrm>
              <a:off x="3733800" y="5867400"/>
              <a:ext cx="533400" cy="381000"/>
            </a:xfrm>
            <a:custGeom>
              <a:avLst/>
              <a:gdLst/>
              <a:ahLst/>
              <a:cxnLst/>
              <a:rect l="l" t="t" r="r" b="b"/>
              <a:pathLst>
                <a:path w="533400" h="381000">
                  <a:moveTo>
                    <a:pt x="0" y="381000"/>
                  </a:moveTo>
                  <a:lnTo>
                    <a:pt x="533400" y="381000"/>
                  </a:lnTo>
                  <a:lnTo>
                    <a:pt x="533400" y="0"/>
                  </a:lnTo>
                  <a:lnTo>
                    <a:pt x="0" y="0"/>
                  </a:lnTo>
                  <a:lnTo>
                    <a:pt x="0" y="381000"/>
                  </a:lnTo>
                  <a:close/>
                </a:path>
              </a:pathLst>
            </a:custGeom>
            <a:ln w="9525">
              <a:solidFill>
                <a:srgbClr val="54BDA3"/>
              </a:solidFill>
            </a:ln>
          </p:spPr>
          <p:txBody>
            <a:bodyPr wrap="square" lIns="0" tIns="0" rIns="0" bIns="0" rtlCol="0"/>
            <a:lstStyle/>
            <a:p>
              <a:endParaRPr/>
            </a:p>
          </p:txBody>
        </p:sp>
      </p:grpSp>
    </p:spTree>
    <p:extLst>
      <p:ext uri="{BB962C8B-B14F-4D97-AF65-F5344CB8AC3E}">
        <p14:creationId xmlns:p14="http://schemas.microsoft.com/office/powerpoint/2010/main" val="550640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1</a:t>
            </a:r>
            <a:endParaRPr lang="en-US" dirty="0"/>
          </a:p>
        </p:txBody>
      </p:sp>
      <p:sp>
        <p:nvSpPr>
          <p:cNvPr id="4" name="Content Placeholder 1"/>
          <p:cNvSpPr>
            <a:spLocks noGrp="1"/>
          </p:cNvSpPr>
          <p:nvPr>
            <p:ph sz="quarter" idx="10"/>
          </p:nvPr>
        </p:nvSpPr>
        <p:spPr>
          <a:xfrm>
            <a:off x="304800" y="1137258"/>
            <a:ext cx="11582400" cy="1048730"/>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Studying </a:t>
            </a:r>
            <a:r>
              <a:rPr lang="en-US" sz="2000" dirty="0">
                <a:latin typeface="Arial"/>
                <a:cs typeface="Arial"/>
              </a:rPr>
              <a:t>the working of neurons helps us understand the relationship between the brain and mind.</a:t>
            </a: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076308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1</a:t>
            </a:r>
            <a:endParaRPr lang="en-US" dirty="0"/>
          </a:p>
        </p:txBody>
      </p:sp>
      <p:sp>
        <p:nvSpPr>
          <p:cNvPr id="4" name="Content Placeholder 1"/>
          <p:cNvSpPr>
            <a:spLocks noGrp="1"/>
          </p:cNvSpPr>
          <p:nvPr>
            <p:ph sz="quarter" idx="10"/>
          </p:nvPr>
        </p:nvSpPr>
        <p:spPr>
          <a:xfrm>
            <a:off x="304800" y="1137258"/>
            <a:ext cx="11582400" cy="1048730"/>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Studying </a:t>
            </a:r>
            <a:r>
              <a:rPr lang="en-US" sz="2000" dirty="0">
                <a:latin typeface="Arial"/>
                <a:cs typeface="Arial"/>
              </a:rPr>
              <a:t>the working of neurons helps us understand the relationship between the brain and mind.</a:t>
            </a:r>
          </a:p>
        </p:txBody>
      </p:sp>
      <p:grpSp>
        <p:nvGrpSpPr>
          <p:cNvPr id="23" name="Group 22"/>
          <p:cNvGrpSpPr/>
          <p:nvPr/>
        </p:nvGrpSpPr>
        <p:grpSpPr>
          <a:xfrm>
            <a:off x="596900" y="2613249"/>
            <a:ext cx="1078924" cy="877944"/>
            <a:chOff x="596900" y="2613249"/>
            <a:chExt cx="1078924"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850988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endParaRPr lang="en-US" dirty="0"/>
          </a:p>
        </p:txBody>
      </p:sp>
      <p:sp>
        <p:nvSpPr>
          <p:cNvPr id="4" name="Content Placeholder 1"/>
          <p:cNvSpPr>
            <a:spLocks noGrp="1"/>
          </p:cNvSpPr>
          <p:nvPr>
            <p:ph sz="quarter" idx="10"/>
          </p:nvPr>
        </p:nvSpPr>
        <p:spPr>
          <a:xfrm>
            <a:off x="304800" y="1137257"/>
            <a:ext cx="11582400" cy="1183155"/>
          </a:xfrm>
        </p:spPr>
        <p:txBody>
          <a:bodyPr/>
          <a:lstStyle/>
          <a:p>
            <a:r>
              <a:rPr lang="en-US" sz="2000" dirty="0">
                <a:latin typeface="Arial"/>
                <a:cs typeface="Arial"/>
              </a:rPr>
              <a:t>True or False</a:t>
            </a:r>
            <a:r>
              <a:rPr lang="en-US" sz="2000" dirty="0" smtClean="0">
                <a:latin typeface="Arial"/>
                <a:cs typeface="Arial"/>
              </a:rPr>
              <a:t>?</a:t>
            </a:r>
            <a:br>
              <a:rPr lang="en-US" sz="2000" dirty="0" smtClean="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Typical neurons </a:t>
            </a:r>
            <a:r>
              <a:rPr lang="en-US" sz="2000" dirty="0">
                <a:latin typeface="Arial"/>
                <a:cs typeface="Arial"/>
              </a:rPr>
              <a:t>send to and receive information from each other.</a:t>
            </a:r>
          </a:p>
        </p:txBody>
      </p:sp>
      <p:grpSp>
        <p:nvGrpSpPr>
          <p:cNvPr id="12" name="Group 11"/>
          <p:cNvGrpSpPr/>
          <p:nvPr/>
        </p:nvGrpSpPr>
        <p:grpSpPr>
          <a:xfrm>
            <a:off x="596900" y="2613249"/>
            <a:ext cx="1078924" cy="877944"/>
            <a:chOff x="596900" y="2613249"/>
            <a:chExt cx="1078924" cy="877944"/>
          </a:xfrm>
        </p:grpSpPr>
        <p:sp>
          <p:nvSpPr>
            <p:cNvPr id="13" name="Oval 12"/>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6" name="Oval 15"/>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8654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Kenneth J. Malmberg, PhD</a:t>
            </a:r>
            <a:endParaRPr lang="en-US" dirty="0"/>
          </a:p>
        </p:txBody>
      </p:sp>
      <p:sp>
        <p:nvSpPr>
          <p:cNvPr id="3" name="Text Placeholder 2"/>
          <p:cNvSpPr>
            <a:spLocks noGrp="1"/>
          </p:cNvSpPr>
          <p:nvPr>
            <p:ph type="body" sz="quarter" idx="11"/>
          </p:nvPr>
        </p:nvSpPr>
        <p:spPr/>
        <p:txBody>
          <a:bodyPr/>
          <a:lstStyle/>
          <a:p>
            <a:r>
              <a:rPr lang="en-US" dirty="0" smtClean="0"/>
              <a:t>NEURONS</a:t>
            </a:r>
            <a:endParaRPr lang="en-US" dirty="0"/>
          </a:p>
        </p:txBody>
      </p:sp>
    </p:spTree>
    <p:extLst>
      <p:ext uri="{BB962C8B-B14F-4D97-AF65-F5344CB8AC3E}">
        <p14:creationId xmlns:p14="http://schemas.microsoft.com/office/powerpoint/2010/main" val="1986859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endParaRPr lang="en-US" dirty="0"/>
          </a:p>
        </p:txBody>
      </p:sp>
      <p:sp>
        <p:nvSpPr>
          <p:cNvPr id="4" name="Content Placeholder 1"/>
          <p:cNvSpPr>
            <a:spLocks noGrp="1"/>
          </p:cNvSpPr>
          <p:nvPr>
            <p:ph sz="quarter" idx="10"/>
          </p:nvPr>
        </p:nvSpPr>
        <p:spPr>
          <a:xfrm>
            <a:off x="304800" y="1137257"/>
            <a:ext cx="11582400" cy="1183155"/>
          </a:xfrm>
        </p:spPr>
        <p:txBody>
          <a:bodyPr/>
          <a:lstStyle/>
          <a:p>
            <a:r>
              <a:rPr lang="en-US" sz="2000" dirty="0">
                <a:latin typeface="Arial"/>
                <a:cs typeface="Arial"/>
              </a:rPr>
              <a:t>True or False</a:t>
            </a:r>
            <a:r>
              <a:rPr lang="en-US" sz="2000" dirty="0" smtClean="0">
                <a:latin typeface="Arial"/>
                <a:cs typeface="Arial"/>
              </a:rPr>
              <a:t>?</a:t>
            </a:r>
            <a:br>
              <a:rPr lang="en-US" sz="2000" dirty="0" smtClean="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Typical neurons </a:t>
            </a:r>
            <a:r>
              <a:rPr lang="en-US" sz="2000" dirty="0">
                <a:latin typeface="Arial"/>
                <a:cs typeface="Arial"/>
              </a:rPr>
              <a:t>send to and receive information from each other.</a:t>
            </a:r>
          </a:p>
        </p:txBody>
      </p:sp>
      <p:grpSp>
        <p:nvGrpSpPr>
          <p:cNvPr id="25" name="Group 24"/>
          <p:cNvGrpSpPr/>
          <p:nvPr/>
        </p:nvGrpSpPr>
        <p:grpSpPr>
          <a:xfrm>
            <a:off x="596900" y="2613249"/>
            <a:ext cx="1078924" cy="877944"/>
            <a:chOff x="596900" y="2613249"/>
            <a:chExt cx="1078924" cy="877944"/>
          </a:xfrm>
        </p:grpSpPr>
        <p:sp>
          <p:nvSpPr>
            <p:cNvPr id="26" name="Oval 25"/>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9" name="Oval 28"/>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9856806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endParaRPr lang="en-US" dirty="0"/>
          </a:p>
        </p:txBody>
      </p:sp>
      <p:sp>
        <p:nvSpPr>
          <p:cNvPr id="4" name="Content Placeholder 1"/>
          <p:cNvSpPr>
            <a:spLocks noGrp="1"/>
          </p:cNvSpPr>
          <p:nvPr>
            <p:ph sz="quarter" idx="10"/>
          </p:nvPr>
        </p:nvSpPr>
        <p:spPr>
          <a:xfrm>
            <a:off x="304800" y="1137257"/>
            <a:ext cx="11582400" cy="1183155"/>
          </a:xfrm>
        </p:spPr>
        <p:txBody>
          <a:bodyPr/>
          <a:lstStyle/>
          <a:p>
            <a:r>
              <a:rPr lang="en-US" sz="2000" dirty="0" smtClean="0">
                <a:latin typeface="Arial"/>
                <a:cs typeface="Arial"/>
              </a:rPr>
              <a:t>True or False?</a:t>
            </a:r>
            <a:br>
              <a:rPr lang="en-US" sz="2000" dirty="0" smtClean="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Transduction is the transfer of information from one neuron to another.</a:t>
            </a:r>
          </a:p>
        </p:txBody>
      </p:sp>
      <p:grpSp>
        <p:nvGrpSpPr>
          <p:cNvPr id="12" name="Group 11"/>
          <p:cNvGrpSpPr/>
          <p:nvPr/>
        </p:nvGrpSpPr>
        <p:grpSpPr>
          <a:xfrm>
            <a:off x="596900" y="2613249"/>
            <a:ext cx="1078924" cy="877944"/>
            <a:chOff x="596900" y="2613249"/>
            <a:chExt cx="1078924" cy="877944"/>
          </a:xfrm>
        </p:grpSpPr>
        <p:sp>
          <p:nvSpPr>
            <p:cNvPr id="13" name="Oval 12"/>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6" name="Oval 15"/>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314745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endParaRPr lang="en-US" dirty="0"/>
          </a:p>
        </p:txBody>
      </p:sp>
      <p:sp>
        <p:nvSpPr>
          <p:cNvPr id="4" name="Content Placeholder 1"/>
          <p:cNvSpPr>
            <a:spLocks noGrp="1"/>
          </p:cNvSpPr>
          <p:nvPr>
            <p:ph sz="quarter" idx="10"/>
          </p:nvPr>
        </p:nvSpPr>
        <p:spPr>
          <a:xfrm>
            <a:off x="304800" y="1137257"/>
            <a:ext cx="11582400" cy="1183155"/>
          </a:xfrm>
        </p:spPr>
        <p:txBody>
          <a:bodyPr/>
          <a:lstStyle/>
          <a:p>
            <a:r>
              <a:rPr lang="en-US" sz="2000" dirty="0" smtClean="0">
                <a:latin typeface="Arial"/>
                <a:cs typeface="Arial"/>
              </a:rPr>
              <a:t>True or False?</a:t>
            </a:r>
            <a:br>
              <a:rPr lang="en-US" sz="2000" dirty="0" smtClean="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Transduction is the transfer of information from one neuron to another.</a:t>
            </a:r>
          </a:p>
        </p:txBody>
      </p:sp>
      <p:grpSp>
        <p:nvGrpSpPr>
          <p:cNvPr id="12" name="Group 11"/>
          <p:cNvGrpSpPr/>
          <p:nvPr/>
        </p:nvGrpSpPr>
        <p:grpSpPr>
          <a:xfrm>
            <a:off x="596900" y="2613249"/>
            <a:ext cx="1078924" cy="877944"/>
            <a:chOff x="596900" y="2613249"/>
            <a:chExt cx="1078924" cy="877944"/>
          </a:xfrm>
        </p:grpSpPr>
        <p:sp>
          <p:nvSpPr>
            <p:cNvPr id="13" name="Oval 12"/>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6" name="Oval 15"/>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411125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endParaRPr lang="en-US" dirty="0"/>
          </a:p>
        </p:txBody>
      </p:sp>
      <p:sp>
        <p:nvSpPr>
          <p:cNvPr id="4" name="Content Placeholder 1"/>
          <p:cNvSpPr>
            <a:spLocks noGrp="1"/>
          </p:cNvSpPr>
          <p:nvPr>
            <p:ph sz="quarter" idx="10"/>
          </p:nvPr>
        </p:nvSpPr>
        <p:spPr>
          <a:xfrm>
            <a:off x="304800" y="1137257"/>
            <a:ext cx="11582400" cy="1094665"/>
          </a:xfrm>
        </p:spPr>
        <p:txBody>
          <a:bodyPr/>
          <a:lstStyle/>
          <a:p>
            <a:r>
              <a:rPr lang="en-US" sz="2000" dirty="0" smtClean="0"/>
              <a:t>True or False?</a:t>
            </a:r>
            <a:br>
              <a:rPr lang="en-US" sz="2000" dirty="0" smtClean="0"/>
            </a:br>
            <a:r>
              <a:rPr lang="en-US" sz="2000" dirty="0" smtClean="0"/>
              <a:t/>
            </a:r>
            <a:br>
              <a:rPr lang="en-US" sz="2000" dirty="0" smtClean="0"/>
            </a:br>
            <a:r>
              <a:rPr lang="en-US" sz="2000" dirty="0" smtClean="0"/>
              <a:t>Neural </a:t>
            </a:r>
            <a:r>
              <a:rPr lang="en-US" sz="2000" dirty="0"/>
              <a:t>activity is measured by the magnitude of its firing.</a:t>
            </a:r>
            <a:endParaRPr lang="en-US" sz="2000" dirty="0">
              <a:latin typeface="Arial"/>
              <a:cs typeface="Arial"/>
            </a:endParaRPr>
          </a:p>
        </p:txBody>
      </p:sp>
      <p:grpSp>
        <p:nvGrpSpPr>
          <p:cNvPr id="12" name="Group 11"/>
          <p:cNvGrpSpPr/>
          <p:nvPr/>
        </p:nvGrpSpPr>
        <p:grpSpPr>
          <a:xfrm>
            <a:off x="596900" y="2613249"/>
            <a:ext cx="1078924" cy="877944"/>
            <a:chOff x="596900" y="2613249"/>
            <a:chExt cx="1078924" cy="877944"/>
          </a:xfrm>
        </p:grpSpPr>
        <p:sp>
          <p:nvSpPr>
            <p:cNvPr id="13" name="Oval 12"/>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6" name="Oval 15"/>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978804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endParaRPr lang="en-US" dirty="0"/>
          </a:p>
        </p:txBody>
      </p:sp>
      <p:sp>
        <p:nvSpPr>
          <p:cNvPr id="4" name="Content Placeholder 1"/>
          <p:cNvSpPr>
            <a:spLocks noGrp="1"/>
          </p:cNvSpPr>
          <p:nvPr>
            <p:ph sz="quarter" idx="10"/>
          </p:nvPr>
        </p:nvSpPr>
        <p:spPr>
          <a:xfrm>
            <a:off x="304800" y="1137257"/>
            <a:ext cx="11582400" cy="1094665"/>
          </a:xfrm>
        </p:spPr>
        <p:txBody>
          <a:bodyPr/>
          <a:lstStyle/>
          <a:p>
            <a:r>
              <a:rPr lang="en-US" sz="2000" dirty="0" smtClean="0"/>
              <a:t>True or False?</a:t>
            </a:r>
            <a:br>
              <a:rPr lang="en-US" sz="2000" dirty="0" smtClean="0"/>
            </a:br>
            <a:r>
              <a:rPr lang="en-US" sz="2000" dirty="0" smtClean="0"/>
              <a:t/>
            </a:r>
            <a:br>
              <a:rPr lang="en-US" sz="2000" dirty="0" smtClean="0"/>
            </a:br>
            <a:r>
              <a:rPr lang="en-US" sz="2000" dirty="0" smtClean="0"/>
              <a:t>Neural </a:t>
            </a:r>
            <a:r>
              <a:rPr lang="en-US" sz="2000" dirty="0"/>
              <a:t>activity is measured by the magnitude of its firing.</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329486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endParaRPr lang="en-US" dirty="0"/>
          </a:p>
        </p:txBody>
      </p:sp>
      <p:sp>
        <p:nvSpPr>
          <p:cNvPr id="4" name="Content Placeholder 1"/>
          <p:cNvSpPr>
            <a:spLocks noGrp="1"/>
          </p:cNvSpPr>
          <p:nvPr>
            <p:ph sz="quarter" idx="10"/>
          </p:nvPr>
        </p:nvSpPr>
        <p:spPr>
          <a:xfrm>
            <a:off x="304800" y="1137257"/>
            <a:ext cx="11582400" cy="1340471"/>
          </a:xfrm>
        </p:spPr>
        <p:txBody>
          <a:bodyPr/>
          <a:lstStyle/>
          <a:p>
            <a:r>
              <a:rPr lang="en-US" sz="2000" dirty="0" smtClean="0"/>
              <a:t>True or False?</a:t>
            </a:r>
            <a:br>
              <a:rPr lang="en-US" sz="2000" dirty="0" smtClean="0"/>
            </a:br>
            <a:r>
              <a:rPr lang="en-US" sz="2000" dirty="0" smtClean="0"/>
              <a:t/>
            </a:r>
            <a:br>
              <a:rPr lang="en-US" sz="2000" dirty="0" smtClean="0"/>
            </a:br>
            <a:r>
              <a:rPr lang="en-US" sz="2000" dirty="0" smtClean="0"/>
              <a:t>The </a:t>
            </a:r>
            <a:r>
              <a:rPr lang="en-US" sz="2000" dirty="0"/>
              <a:t>combination of excitatory and inhibitory neurotransmitters released into the synapse determines the level firing in the receiving neuron.</a:t>
            </a:r>
            <a:endParaRPr lang="en-US" sz="2000" dirty="0">
              <a:latin typeface="Arial"/>
              <a:cs typeface="Arial"/>
            </a:endParaRPr>
          </a:p>
        </p:txBody>
      </p:sp>
      <p:grpSp>
        <p:nvGrpSpPr>
          <p:cNvPr id="5" name="Group 4"/>
          <p:cNvGrpSpPr/>
          <p:nvPr/>
        </p:nvGrpSpPr>
        <p:grpSpPr>
          <a:xfrm>
            <a:off x="596900" y="2827880"/>
            <a:ext cx="1078924" cy="877944"/>
            <a:chOff x="596900" y="2613249"/>
            <a:chExt cx="1078924" cy="877944"/>
          </a:xfrm>
        </p:grpSpPr>
        <p:sp>
          <p:nvSpPr>
            <p:cNvPr id="6" name="Oval 5"/>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9" name="Oval 8"/>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645070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endParaRPr lang="en-US" dirty="0"/>
          </a:p>
        </p:txBody>
      </p:sp>
      <p:sp>
        <p:nvSpPr>
          <p:cNvPr id="4" name="Content Placeholder 1"/>
          <p:cNvSpPr>
            <a:spLocks noGrp="1"/>
          </p:cNvSpPr>
          <p:nvPr>
            <p:ph sz="quarter" idx="10"/>
          </p:nvPr>
        </p:nvSpPr>
        <p:spPr>
          <a:xfrm>
            <a:off x="304800" y="1137257"/>
            <a:ext cx="11582400" cy="1340471"/>
          </a:xfrm>
        </p:spPr>
        <p:txBody>
          <a:bodyPr/>
          <a:lstStyle/>
          <a:p>
            <a:r>
              <a:rPr lang="en-US" sz="2000" dirty="0" smtClean="0"/>
              <a:t>True or False?</a:t>
            </a:r>
            <a:br>
              <a:rPr lang="en-US" sz="2000" dirty="0" smtClean="0"/>
            </a:br>
            <a:r>
              <a:rPr lang="en-US" sz="2000" dirty="0" smtClean="0"/>
              <a:t/>
            </a:r>
            <a:br>
              <a:rPr lang="en-US" sz="2000" dirty="0" smtClean="0"/>
            </a:br>
            <a:r>
              <a:rPr lang="en-US" sz="2000" dirty="0" smtClean="0"/>
              <a:t>The </a:t>
            </a:r>
            <a:r>
              <a:rPr lang="en-US" sz="2000" dirty="0"/>
              <a:t>combination of excitatory and inhibitory neurotransmitters released into the synapse determines the level firing in the receiving neuron.</a:t>
            </a:r>
            <a:endParaRPr lang="en-US" sz="2000" dirty="0">
              <a:latin typeface="Arial"/>
              <a:cs typeface="Arial"/>
            </a:endParaRPr>
          </a:p>
        </p:txBody>
      </p:sp>
      <p:grpSp>
        <p:nvGrpSpPr>
          <p:cNvPr id="5" name="Group 4"/>
          <p:cNvGrpSpPr/>
          <p:nvPr/>
        </p:nvGrpSpPr>
        <p:grpSpPr>
          <a:xfrm>
            <a:off x="596900" y="2827880"/>
            <a:ext cx="1078924" cy="877944"/>
            <a:chOff x="596900" y="2613249"/>
            <a:chExt cx="1078924" cy="877944"/>
          </a:xfrm>
        </p:grpSpPr>
        <p:sp>
          <p:nvSpPr>
            <p:cNvPr id="6" name="Oval 5"/>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74624" y="2744724"/>
              <a:ext cx="137160" cy="137160"/>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9" name="Oval 8"/>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4645893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399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a:t>Cognition and the Brain</a:t>
            </a:r>
          </a:p>
        </p:txBody>
      </p:sp>
      <p:grpSp>
        <p:nvGrpSpPr>
          <p:cNvPr id="2" name="Group 1"/>
          <p:cNvGrpSpPr/>
          <p:nvPr/>
        </p:nvGrpSpPr>
        <p:grpSpPr>
          <a:xfrm>
            <a:off x="4081611" y="1536519"/>
            <a:ext cx="4028778" cy="695396"/>
            <a:chOff x="3655390" y="1520477"/>
            <a:chExt cx="4028778" cy="695396"/>
          </a:xfrm>
        </p:grpSpPr>
        <p:sp>
          <p:nvSpPr>
            <p:cNvPr id="46" name="Text Placeholder 22"/>
            <p:cNvSpPr txBox="1">
              <a:spLocks/>
            </p:cNvSpPr>
            <p:nvPr/>
          </p:nvSpPr>
          <p:spPr>
            <a:xfrm>
              <a:off x="4322291" y="1520477"/>
              <a:ext cx="3361877" cy="692468"/>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0"/>
                </a:spcBef>
                <a:spcAft>
                  <a:spcPts val="0"/>
                </a:spcAft>
              </a:pPr>
              <a:r>
                <a:rPr lang="en-US" dirty="0">
                  <a:latin typeface="Arial" charset="0"/>
                  <a:ea typeface="Arial" charset="0"/>
                  <a:cs typeface="Arial" charset="0"/>
                </a:rPr>
                <a:t>How do neurons process information?</a:t>
              </a:r>
            </a:p>
          </p:txBody>
        </p:sp>
        <p:sp>
          <p:nvSpPr>
            <p:cNvPr id="49" name="Rectangle 48"/>
            <p:cNvSpPr/>
            <p:nvPr/>
          </p:nvSpPr>
          <p:spPr>
            <a:xfrm>
              <a:off x="3950223" y="1520477"/>
              <a:ext cx="3733945" cy="695396"/>
            </a:xfrm>
            <a:prstGeom prst="rect">
              <a:avLst/>
            </a:prstGeom>
            <a:noFill/>
            <a:ln w="12700">
              <a:solidFill>
                <a:srgbClr val="2936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50" name="Group 49"/>
            <p:cNvGrpSpPr/>
            <p:nvPr/>
          </p:nvGrpSpPr>
          <p:grpSpPr>
            <a:xfrm>
              <a:off x="3655390" y="1520477"/>
              <a:ext cx="494104" cy="692468"/>
              <a:chOff x="304800" y="4028077"/>
              <a:chExt cx="494104" cy="692468"/>
            </a:xfrm>
          </p:grpSpPr>
          <p:sp>
            <p:nvSpPr>
              <p:cNvPr id="51" name="Hexagon 25"/>
              <p:cNvSpPr/>
              <p:nvPr/>
            </p:nvSpPr>
            <p:spPr>
              <a:xfrm rot="5400000">
                <a:off x="311715" y="4138583"/>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2" name="TextBox 51"/>
              <p:cNvSpPr txBox="1"/>
              <p:nvPr/>
            </p:nvSpPr>
            <p:spPr>
              <a:xfrm>
                <a:off x="304800" y="4028077"/>
                <a:ext cx="494104"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spTree>
    <p:extLst>
      <p:ext uri="{BB962C8B-B14F-4D97-AF65-F5344CB8AC3E}">
        <p14:creationId xmlns:p14="http://schemas.microsoft.com/office/powerpoint/2010/main" val="192714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a:t>Cognition and the </a:t>
            </a:r>
            <a:r>
              <a:rPr lang="en-US" dirty="0" smtClean="0"/>
              <a:t>Brain - </a:t>
            </a:r>
            <a:r>
              <a:rPr lang="en-US" dirty="0"/>
              <a:t>Who Cares?</a:t>
            </a:r>
          </a:p>
        </p:txBody>
      </p:sp>
      <p:grpSp>
        <p:nvGrpSpPr>
          <p:cNvPr id="21" name="Group 20"/>
          <p:cNvGrpSpPr/>
          <p:nvPr/>
        </p:nvGrpSpPr>
        <p:grpSpPr>
          <a:xfrm>
            <a:off x="2698847" y="2310398"/>
            <a:ext cx="6794305" cy="695384"/>
            <a:chOff x="2345108" y="2535792"/>
            <a:chExt cx="6794305" cy="695384"/>
          </a:xfrm>
        </p:grpSpPr>
        <p:sp>
          <p:nvSpPr>
            <p:cNvPr id="22" name="Rectangle 21"/>
            <p:cNvSpPr/>
            <p:nvPr/>
          </p:nvSpPr>
          <p:spPr>
            <a:xfrm>
              <a:off x="2590531" y="2538708"/>
              <a:ext cx="6548882" cy="692468"/>
            </a:xfrm>
            <a:prstGeom prst="rect">
              <a:avLst/>
            </a:prstGeom>
            <a:noFill/>
            <a:ln w="12700">
              <a:solidFill>
                <a:srgbClr val="DCB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23" name="Group 22"/>
            <p:cNvGrpSpPr/>
            <p:nvPr/>
          </p:nvGrpSpPr>
          <p:grpSpPr>
            <a:xfrm>
              <a:off x="2345108" y="2535792"/>
              <a:ext cx="462430" cy="692468"/>
              <a:chOff x="2347599" y="2656225"/>
              <a:chExt cx="462430" cy="692468"/>
            </a:xfrm>
          </p:grpSpPr>
          <p:sp>
            <p:nvSpPr>
              <p:cNvPr id="25" name="Hexagon 1"/>
              <p:cNvSpPr/>
              <p:nvPr/>
            </p:nvSpPr>
            <p:spPr>
              <a:xfrm rot="5400000">
                <a:off x="2347554" y="2771244"/>
                <a:ext cx="462519" cy="462430"/>
              </a:xfrm>
              <a:prstGeom prst="teardrop">
                <a:avLst/>
              </a:prstGeom>
              <a:solidFill>
                <a:srgbClr val="DBB33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6" name="TextBox 25"/>
              <p:cNvSpPr txBox="1"/>
              <p:nvPr/>
            </p:nvSpPr>
            <p:spPr>
              <a:xfrm>
                <a:off x="2380239" y="2656225"/>
                <a:ext cx="420582"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24" name="Text Placeholder 22"/>
            <p:cNvSpPr txBox="1">
              <a:spLocks/>
            </p:cNvSpPr>
            <p:nvPr/>
          </p:nvSpPr>
          <p:spPr>
            <a:xfrm>
              <a:off x="2998132" y="2535793"/>
              <a:ext cx="6141280" cy="692468"/>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Who cares</a:t>
              </a:r>
              <a:r>
                <a:rPr lang="en-US" dirty="0" smtClean="0"/>
                <a:t>? This </a:t>
              </a:r>
              <a:r>
                <a:rPr lang="en-US" dirty="0"/>
                <a:t>is a class on Cognitive Psychology, not Neuroscience!</a:t>
              </a:r>
            </a:p>
          </p:txBody>
        </p:sp>
      </p:grpSp>
      <p:grpSp>
        <p:nvGrpSpPr>
          <p:cNvPr id="27" name="Group 26"/>
          <p:cNvGrpSpPr/>
          <p:nvPr/>
        </p:nvGrpSpPr>
        <p:grpSpPr>
          <a:xfrm>
            <a:off x="4081611" y="1320619"/>
            <a:ext cx="4028778" cy="695396"/>
            <a:chOff x="3655390" y="1520477"/>
            <a:chExt cx="4028778" cy="695396"/>
          </a:xfrm>
        </p:grpSpPr>
        <p:sp>
          <p:nvSpPr>
            <p:cNvPr id="28" name="Text Placeholder 22"/>
            <p:cNvSpPr txBox="1">
              <a:spLocks/>
            </p:cNvSpPr>
            <p:nvPr/>
          </p:nvSpPr>
          <p:spPr>
            <a:xfrm>
              <a:off x="4322291" y="1520477"/>
              <a:ext cx="3361877" cy="692468"/>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0"/>
                </a:spcBef>
                <a:spcAft>
                  <a:spcPts val="0"/>
                </a:spcAft>
              </a:pPr>
              <a:r>
                <a:rPr lang="en-US" dirty="0">
                  <a:latin typeface="Arial" charset="0"/>
                  <a:ea typeface="Arial" charset="0"/>
                  <a:cs typeface="Arial" charset="0"/>
                </a:rPr>
                <a:t>How do neurons process information?</a:t>
              </a:r>
            </a:p>
          </p:txBody>
        </p:sp>
        <p:sp>
          <p:nvSpPr>
            <p:cNvPr id="29" name="Rectangle 28"/>
            <p:cNvSpPr/>
            <p:nvPr/>
          </p:nvSpPr>
          <p:spPr>
            <a:xfrm>
              <a:off x="3950223" y="1520477"/>
              <a:ext cx="3733945" cy="695396"/>
            </a:xfrm>
            <a:prstGeom prst="rect">
              <a:avLst/>
            </a:prstGeom>
            <a:noFill/>
            <a:ln w="12700">
              <a:solidFill>
                <a:srgbClr val="2936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30" name="Group 29"/>
            <p:cNvGrpSpPr/>
            <p:nvPr/>
          </p:nvGrpSpPr>
          <p:grpSpPr>
            <a:xfrm>
              <a:off x="3655390" y="1520477"/>
              <a:ext cx="494104" cy="692468"/>
              <a:chOff x="304800" y="4028077"/>
              <a:chExt cx="494104" cy="692468"/>
            </a:xfrm>
          </p:grpSpPr>
          <p:sp>
            <p:nvSpPr>
              <p:cNvPr id="31" name="Hexagon 25"/>
              <p:cNvSpPr/>
              <p:nvPr/>
            </p:nvSpPr>
            <p:spPr>
              <a:xfrm rot="5400000">
                <a:off x="311715" y="4138583"/>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32" name="TextBox 31"/>
              <p:cNvSpPr txBox="1"/>
              <p:nvPr/>
            </p:nvSpPr>
            <p:spPr>
              <a:xfrm>
                <a:off x="304800" y="4028077"/>
                <a:ext cx="494104"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spTree>
    <p:extLst>
      <p:ext uri="{BB962C8B-B14F-4D97-AF65-F5344CB8AC3E}">
        <p14:creationId xmlns:p14="http://schemas.microsoft.com/office/powerpoint/2010/main" val="402260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a:t>Cognition and the Brain: Relationships</a:t>
            </a:r>
          </a:p>
        </p:txBody>
      </p:sp>
      <p:sp>
        <p:nvSpPr>
          <p:cNvPr id="6" name="TextBox 5"/>
          <p:cNvSpPr txBox="1"/>
          <p:nvPr/>
        </p:nvSpPr>
        <p:spPr>
          <a:xfrm>
            <a:off x="946484" y="3432724"/>
            <a:ext cx="10299032" cy="2862322"/>
          </a:xfrm>
          <a:prstGeom prst="rect">
            <a:avLst/>
          </a:prstGeom>
          <a:noFill/>
        </p:spPr>
        <p:txBody>
          <a:bodyPr wrap="square" rtlCol="0">
            <a:spAutoFit/>
          </a:bodyPr>
          <a:lstStyle/>
          <a:p>
            <a:pPr marL="285750" indent="-285750">
              <a:buFont typeface="Arial" charset="0"/>
              <a:buChar char="•"/>
            </a:pPr>
            <a:r>
              <a:rPr lang="en-US" sz="2000" dirty="0">
                <a:latin typeface="Arial" charset="0"/>
                <a:ea typeface="Arial" charset="0"/>
                <a:cs typeface="Arial" charset="0"/>
              </a:rPr>
              <a:t>Many years ago, the distinction between cognitive psychology and neuroscience was dramatic. Cognitive psychologists and neuroscientists did not interact much. </a:t>
            </a:r>
          </a:p>
          <a:p>
            <a:pPr marL="285750" indent="-285750">
              <a:buFont typeface="Arial" charset="0"/>
              <a:buChar char="•"/>
            </a:pPr>
            <a:endParaRPr lang="en-US" sz="2000" dirty="0" smtClean="0">
              <a:latin typeface="Arial" charset="0"/>
              <a:ea typeface="Arial" charset="0"/>
              <a:cs typeface="Arial" charset="0"/>
            </a:endParaRPr>
          </a:p>
          <a:p>
            <a:pPr marL="285750" indent="-285750">
              <a:buFont typeface="Arial" charset="0"/>
              <a:buChar char="•"/>
            </a:pPr>
            <a:r>
              <a:rPr lang="en-US" sz="2000" dirty="0" smtClean="0">
                <a:latin typeface="Arial" charset="0"/>
                <a:ea typeface="Arial" charset="0"/>
                <a:cs typeface="Arial" charset="0"/>
              </a:rPr>
              <a:t>Today</a:t>
            </a:r>
            <a:r>
              <a:rPr lang="en-US" sz="2000" dirty="0">
                <a:latin typeface="Arial" charset="0"/>
                <a:ea typeface="Arial" charset="0"/>
                <a:cs typeface="Arial" charset="0"/>
              </a:rPr>
              <a:t>, each discipline falls under the umbrella of Cognitive Science, and the goal is to better understand how the brain gives rise to the mind (or mental experience) and how the mind is used to think and how it allows us to interact effectively in our environment. </a:t>
            </a:r>
            <a:endParaRPr lang="en-US" sz="2000" dirty="0" smtClean="0">
              <a:latin typeface="Arial" charset="0"/>
              <a:ea typeface="Arial" charset="0"/>
              <a:cs typeface="Arial" charset="0"/>
            </a:endParaRPr>
          </a:p>
          <a:p>
            <a:pPr marL="285750" indent="-285750">
              <a:buFont typeface="Arial" charset="0"/>
              <a:buChar char="•"/>
            </a:pPr>
            <a:endParaRPr lang="en-US" sz="2000" dirty="0" smtClean="0">
              <a:latin typeface="Arial" charset="0"/>
              <a:ea typeface="Arial" charset="0"/>
              <a:cs typeface="Arial" charset="0"/>
            </a:endParaRPr>
          </a:p>
          <a:p>
            <a:pPr marL="285750" indent="-285750">
              <a:buFont typeface="Arial" charset="0"/>
              <a:buChar char="•"/>
            </a:pPr>
            <a:r>
              <a:rPr lang="en-US" sz="2000" dirty="0" smtClean="0">
                <a:latin typeface="Arial" charset="0"/>
                <a:ea typeface="Arial" charset="0"/>
                <a:cs typeface="Arial" charset="0"/>
              </a:rPr>
              <a:t>Thus</a:t>
            </a:r>
            <a:r>
              <a:rPr lang="en-US" sz="2000" dirty="0">
                <a:latin typeface="Arial" charset="0"/>
                <a:ea typeface="Arial" charset="0"/>
                <a:cs typeface="Arial" charset="0"/>
              </a:rPr>
              <a:t>, our understanding of the brain constrains our models of the mind, and our understanding of behavior constrains our models of the brain.</a:t>
            </a:r>
          </a:p>
        </p:txBody>
      </p:sp>
      <p:grpSp>
        <p:nvGrpSpPr>
          <p:cNvPr id="16" name="Group 15"/>
          <p:cNvGrpSpPr/>
          <p:nvPr/>
        </p:nvGrpSpPr>
        <p:grpSpPr>
          <a:xfrm>
            <a:off x="2698847" y="2310398"/>
            <a:ext cx="6794305" cy="695384"/>
            <a:chOff x="2345108" y="2535792"/>
            <a:chExt cx="6794305" cy="695384"/>
          </a:xfrm>
        </p:grpSpPr>
        <p:sp>
          <p:nvSpPr>
            <p:cNvPr id="17" name="Rectangle 16"/>
            <p:cNvSpPr/>
            <p:nvPr/>
          </p:nvSpPr>
          <p:spPr>
            <a:xfrm>
              <a:off x="2590531" y="2538708"/>
              <a:ext cx="6548882" cy="692468"/>
            </a:xfrm>
            <a:prstGeom prst="rect">
              <a:avLst/>
            </a:prstGeom>
            <a:noFill/>
            <a:ln w="12700">
              <a:solidFill>
                <a:srgbClr val="DCB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18" name="Group 17"/>
            <p:cNvGrpSpPr/>
            <p:nvPr/>
          </p:nvGrpSpPr>
          <p:grpSpPr>
            <a:xfrm>
              <a:off x="2345108" y="2535792"/>
              <a:ext cx="462430" cy="692468"/>
              <a:chOff x="2347599" y="2656225"/>
              <a:chExt cx="462430" cy="692468"/>
            </a:xfrm>
          </p:grpSpPr>
          <p:sp>
            <p:nvSpPr>
              <p:cNvPr id="20" name="Hexagon 1"/>
              <p:cNvSpPr/>
              <p:nvPr/>
            </p:nvSpPr>
            <p:spPr>
              <a:xfrm rot="5400000">
                <a:off x="2347554" y="2771244"/>
                <a:ext cx="462519" cy="462430"/>
              </a:xfrm>
              <a:prstGeom prst="teardrop">
                <a:avLst/>
              </a:prstGeom>
              <a:solidFill>
                <a:srgbClr val="DBB33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1" name="TextBox 20"/>
              <p:cNvSpPr txBox="1"/>
              <p:nvPr/>
            </p:nvSpPr>
            <p:spPr>
              <a:xfrm>
                <a:off x="2380239" y="2656225"/>
                <a:ext cx="420582"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19" name="Text Placeholder 22"/>
            <p:cNvSpPr txBox="1">
              <a:spLocks/>
            </p:cNvSpPr>
            <p:nvPr/>
          </p:nvSpPr>
          <p:spPr>
            <a:xfrm>
              <a:off x="2998132" y="2535793"/>
              <a:ext cx="6141280" cy="692468"/>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Who cares</a:t>
              </a:r>
              <a:r>
                <a:rPr lang="en-US" dirty="0" smtClean="0"/>
                <a:t>? This </a:t>
              </a:r>
              <a:r>
                <a:rPr lang="en-US" dirty="0"/>
                <a:t>is a class on Cognitive Psychology, not Neuroscience!</a:t>
              </a:r>
            </a:p>
          </p:txBody>
        </p:sp>
      </p:grpSp>
      <p:grpSp>
        <p:nvGrpSpPr>
          <p:cNvPr id="22" name="Group 21"/>
          <p:cNvGrpSpPr/>
          <p:nvPr/>
        </p:nvGrpSpPr>
        <p:grpSpPr>
          <a:xfrm>
            <a:off x="4081611" y="1320619"/>
            <a:ext cx="4028778" cy="695396"/>
            <a:chOff x="3655390" y="1520477"/>
            <a:chExt cx="4028778" cy="695396"/>
          </a:xfrm>
        </p:grpSpPr>
        <p:sp>
          <p:nvSpPr>
            <p:cNvPr id="23" name="Text Placeholder 22"/>
            <p:cNvSpPr txBox="1">
              <a:spLocks/>
            </p:cNvSpPr>
            <p:nvPr/>
          </p:nvSpPr>
          <p:spPr>
            <a:xfrm>
              <a:off x="4322291" y="1520477"/>
              <a:ext cx="3361877" cy="692468"/>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0"/>
                </a:spcBef>
                <a:spcAft>
                  <a:spcPts val="0"/>
                </a:spcAft>
              </a:pPr>
              <a:r>
                <a:rPr lang="en-US" dirty="0">
                  <a:latin typeface="Arial" charset="0"/>
                  <a:ea typeface="Arial" charset="0"/>
                  <a:cs typeface="Arial" charset="0"/>
                </a:rPr>
                <a:t>How do neurons process information?</a:t>
              </a:r>
            </a:p>
          </p:txBody>
        </p:sp>
        <p:sp>
          <p:nvSpPr>
            <p:cNvPr id="24" name="Rectangle 23"/>
            <p:cNvSpPr/>
            <p:nvPr/>
          </p:nvSpPr>
          <p:spPr>
            <a:xfrm>
              <a:off x="3950223" y="1520477"/>
              <a:ext cx="3733945" cy="695396"/>
            </a:xfrm>
            <a:prstGeom prst="rect">
              <a:avLst/>
            </a:prstGeom>
            <a:noFill/>
            <a:ln w="12700">
              <a:solidFill>
                <a:srgbClr val="2936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25" name="Group 24"/>
            <p:cNvGrpSpPr/>
            <p:nvPr/>
          </p:nvGrpSpPr>
          <p:grpSpPr>
            <a:xfrm>
              <a:off x="3655390" y="1520477"/>
              <a:ext cx="494104" cy="692468"/>
              <a:chOff x="304800" y="4028077"/>
              <a:chExt cx="494104" cy="692468"/>
            </a:xfrm>
          </p:grpSpPr>
          <p:sp>
            <p:nvSpPr>
              <p:cNvPr id="26" name="Hexagon 25"/>
              <p:cNvSpPr/>
              <p:nvPr/>
            </p:nvSpPr>
            <p:spPr>
              <a:xfrm rot="5400000">
                <a:off x="311715" y="4138583"/>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7" name="TextBox 26"/>
              <p:cNvSpPr txBox="1"/>
              <p:nvPr/>
            </p:nvSpPr>
            <p:spPr>
              <a:xfrm>
                <a:off x="304800" y="4028077"/>
                <a:ext cx="494104"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spTree>
    <p:extLst>
      <p:ext uri="{BB962C8B-B14F-4D97-AF65-F5344CB8AC3E}">
        <p14:creationId xmlns:p14="http://schemas.microsoft.com/office/powerpoint/2010/main" val="1988343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2402"/>
            <a:ext cx="11887200" cy="774405"/>
          </a:xfrm>
        </p:spPr>
        <p:txBody>
          <a:bodyPr/>
          <a:lstStyle/>
          <a:p>
            <a:r>
              <a:rPr lang="en-US" dirty="0"/>
              <a:t>Neuron Image</a:t>
            </a:r>
          </a:p>
        </p:txBody>
      </p:sp>
      <p:grpSp>
        <p:nvGrpSpPr>
          <p:cNvPr id="15" name="Group 14"/>
          <p:cNvGrpSpPr/>
          <p:nvPr/>
        </p:nvGrpSpPr>
        <p:grpSpPr>
          <a:xfrm>
            <a:off x="1048920" y="3235575"/>
            <a:ext cx="4145380" cy="1630214"/>
            <a:chOff x="1773266" y="4845632"/>
            <a:chExt cx="4221728" cy="1630214"/>
          </a:xfrm>
        </p:grpSpPr>
        <p:sp>
          <p:nvSpPr>
            <p:cNvPr id="16" name="Rectangle 15"/>
            <p:cNvSpPr/>
            <p:nvPr/>
          </p:nvSpPr>
          <p:spPr>
            <a:xfrm>
              <a:off x="1773266" y="4845632"/>
              <a:ext cx="4221728" cy="1630214"/>
            </a:xfrm>
            <a:prstGeom prst="rect">
              <a:avLst/>
            </a:prstGeom>
            <a:noFill/>
            <a:ln w="12700">
              <a:solidFill>
                <a:srgbClr val="232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p:nvSpPr>
          <p:spPr>
            <a:xfrm>
              <a:off x="1773266" y="5038831"/>
              <a:ext cx="1612308" cy="4572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bg1"/>
                  </a:solidFill>
                  <a:latin typeface="Arial" charset="0"/>
                  <a:ea typeface="Arial" charset="0"/>
                  <a:cs typeface="Arial" charset="0"/>
                </a:rPr>
                <a:t>NEURON</a:t>
              </a:r>
              <a:endParaRPr lang="en-US" sz="1600" dirty="0">
                <a:solidFill>
                  <a:schemeClr val="bg1"/>
                </a:solidFill>
                <a:latin typeface="Arial" charset="0"/>
                <a:ea typeface="Arial" charset="0"/>
                <a:cs typeface="Arial" charset="0"/>
              </a:endParaRPr>
            </a:p>
          </p:txBody>
        </p:sp>
        <p:sp>
          <p:nvSpPr>
            <p:cNvPr id="18" name="TextBox 17"/>
            <p:cNvSpPr txBox="1"/>
            <p:nvPr/>
          </p:nvSpPr>
          <p:spPr>
            <a:xfrm>
              <a:off x="1998316" y="5675833"/>
              <a:ext cx="3738000" cy="584775"/>
            </a:xfrm>
            <a:prstGeom prst="rect">
              <a:avLst/>
            </a:prstGeom>
            <a:noFill/>
          </p:spPr>
          <p:txBody>
            <a:bodyPr wrap="square" rtlCol="0">
              <a:spAutoFit/>
            </a:bodyPr>
            <a:lstStyle/>
            <a:p>
              <a:r>
                <a:rPr lang="en-US" sz="1600" dirty="0">
                  <a:latin typeface="Arial" charset="0"/>
                  <a:ea typeface="Arial" charset="0"/>
                  <a:cs typeface="Arial" charset="0"/>
                </a:rPr>
                <a:t>Neurons are cells that receive and transmit </a:t>
              </a:r>
              <a:r>
                <a:rPr lang="en-US" sz="1600" dirty="0" smtClean="0">
                  <a:latin typeface="Arial" charset="0"/>
                  <a:ea typeface="Arial" charset="0"/>
                  <a:cs typeface="Arial" charset="0"/>
                </a:rPr>
                <a:t>information.</a:t>
              </a:r>
              <a:endParaRPr lang="en-US" sz="1600" dirty="0">
                <a:latin typeface="Arial" charset="0"/>
                <a:ea typeface="Arial" charset="0"/>
                <a:cs typeface="Arial" charset="0"/>
              </a:endParaRPr>
            </a:p>
          </p:txBody>
        </p:sp>
      </p:grpSp>
      <p:grpSp>
        <p:nvGrpSpPr>
          <p:cNvPr id="4" name="Group 3"/>
          <p:cNvGrpSpPr/>
          <p:nvPr/>
        </p:nvGrpSpPr>
        <p:grpSpPr>
          <a:xfrm>
            <a:off x="6962274" y="1835309"/>
            <a:ext cx="4251528" cy="3194651"/>
            <a:chOff x="6673516" y="1680720"/>
            <a:chExt cx="4723115" cy="3549007"/>
          </a:xfrm>
        </p:grpSpPr>
        <p:sp>
          <p:nvSpPr>
            <p:cNvPr id="19" name="object 5"/>
            <p:cNvSpPr/>
            <p:nvPr/>
          </p:nvSpPr>
          <p:spPr>
            <a:xfrm>
              <a:off x="6673516" y="1680720"/>
              <a:ext cx="4723115" cy="3111173"/>
            </a:xfrm>
            <a:prstGeom prst="rect">
              <a:avLst/>
            </a:prstGeom>
            <a:blipFill>
              <a:blip r:embed="rId3" cstate="print"/>
              <a:srcRect/>
              <a:stretch>
                <a:fillRect l="-3254" b="-1390"/>
              </a:stretch>
            </a:blipFill>
          </p:spPr>
          <p:txBody>
            <a:bodyPr wrap="square" lIns="0" tIns="0" rIns="0" bIns="0" rtlCol="0"/>
            <a:lstStyle/>
            <a:p>
              <a:endParaRPr/>
            </a:p>
          </p:txBody>
        </p:sp>
        <p:sp>
          <p:nvSpPr>
            <p:cNvPr id="20" name="Rectangle 19"/>
            <p:cNvSpPr/>
            <p:nvPr/>
          </p:nvSpPr>
          <p:spPr>
            <a:xfrm>
              <a:off x="6673516" y="4757817"/>
              <a:ext cx="4723115" cy="471910"/>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latin typeface="Arial" charset="0"/>
                  <a:ea typeface="Arial" charset="0"/>
                  <a:cs typeface="Arial" charset="0"/>
                </a:rPr>
                <a:t>A Neuron Image</a:t>
              </a:r>
              <a:endParaRPr lang="en-US" sz="1400" dirty="0">
                <a:solidFill>
                  <a:schemeClr val="bg1"/>
                </a:solidFill>
                <a:latin typeface="Arial" charset="0"/>
                <a:ea typeface="Arial" charset="0"/>
                <a:cs typeface="Arial" charset="0"/>
              </a:endParaRPr>
            </a:p>
          </p:txBody>
        </p:sp>
      </p:grpSp>
      <p:grpSp>
        <p:nvGrpSpPr>
          <p:cNvPr id="27" name="Group 26"/>
          <p:cNvGrpSpPr/>
          <p:nvPr/>
        </p:nvGrpSpPr>
        <p:grpSpPr>
          <a:xfrm>
            <a:off x="897080" y="2000592"/>
            <a:ext cx="4297220" cy="695396"/>
            <a:chOff x="3655390" y="1520477"/>
            <a:chExt cx="4160676" cy="695396"/>
          </a:xfrm>
        </p:grpSpPr>
        <p:sp>
          <p:nvSpPr>
            <p:cNvPr id="28" name="Text Placeholder 22"/>
            <p:cNvSpPr txBox="1">
              <a:spLocks/>
            </p:cNvSpPr>
            <p:nvPr/>
          </p:nvSpPr>
          <p:spPr>
            <a:xfrm>
              <a:off x="4322290" y="1520477"/>
              <a:ext cx="3493776" cy="692468"/>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0"/>
                </a:spcBef>
                <a:spcAft>
                  <a:spcPts val="0"/>
                </a:spcAft>
              </a:pPr>
              <a:r>
                <a:rPr lang="en-US" sz="1600" dirty="0">
                  <a:latin typeface="Arial" charset="0"/>
                  <a:ea typeface="Arial" charset="0"/>
                  <a:cs typeface="Arial" charset="0"/>
                </a:rPr>
                <a:t>How do neurons process information?</a:t>
              </a:r>
            </a:p>
          </p:txBody>
        </p:sp>
        <p:sp>
          <p:nvSpPr>
            <p:cNvPr id="29" name="Rectangle 28"/>
            <p:cNvSpPr/>
            <p:nvPr/>
          </p:nvSpPr>
          <p:spPr>
            <a:xfrm>
              <a:off x="3950222" y="1520477"/>
              <a:ext cx="3865844" cy="695396"/>
            </a:xfrm>
            <a:prstGeom prst="rect">
              <a:avLst/>
            </a:prstGeom>
            <a:noFill/>
            <a:ln w="12700">
              <a:solidFill>
                <a:srgbClr val="2936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30" name="Group 29"/>
            <p:cNvGrpSpPr/>
            <p:nvPr/>
          </p:nvGrpSpPr>
          <p:grpSpPr>
            <a:xfrm>
              <a:off x="3655390" y="1520477"/>
              <a:ext cx="494104" cy="692468"/>
              <a:chOff x="304800" y="4028077"/>
              <a:chExt cx="494104" cy="692468"/>
            </a:xfrm>
          </p:grpSpPr>
          <p:sp>
            <p:nvSpPr>
              <p:cNvPr id="31" name="Hexagon 25"/>
              <p:cNvSpPr/>
              <p:nvPr/>
            </p:nvSpPr>
            <p:spPr>
              <a:xfrm rot="5400000">
                <a:off x="311715" y="4138583"/>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32" name="TextBox 31"/>
              <p:cNvSpPr txBox="1"/>
              <p:nvPr/>
            </p:nvSpPr>
            <p:spPr>
              <a:xfrm>
                <a:off x="304800" y="4028077"/>
                <a:ext cx="494104"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grpSp>
    </p:spTree>
    <p:extLst>
      <p:ext uri="{BB962C8B-B14F-4D97-AF65-F5344CB8AC3E}">
        <p14:creationId xmlns:p14="http://schemas.microsoft.com/office/powerpoint/2010/main" val="1262716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2402"/>
            <a:ext cx="11887200" cy="774405"/>
          </a:xfrm>
        </p:spPr>
        <p:txBody>
          <a:bodyPr/>
          <a:lstStyle/>
          <a:p>
            <a:r>
              <a:rPr lang="en-US" dirty="0" smtClean="0"/>
              <a:t>Neuron Structure</a:t>
            </a:r>
            <a:endParaRPr lang="en-US" dirty="0"/>
          </a:p>
        </p:txBody>
      </p:sp>
      <p:sp>
        <p:nvSpPr>
          <p:cNvPr id="17" name="object 4"/>
          <p:cNvSpPr/>
          <p:nvPr/>
        </p:nvSpPr>
        <p:spPr>
          <a:xfrm>
            <a:off x="2854326" y="1416396"/>
            <a:ext cx="6483096" cy="5003546"/>
          </a:xfrm>
          <a:prstGeom prst="rect">
            <a:avLst/>
          </a:prstGeom>
          <a:blipFill>
            <a:blip r:embed="rId3" cstate="print"/>
            <a:stretch>
              <a:fillRect/>
            </a:stretch>
          </a:blipFill>
        </p:spPr>
        <p:txBody>
          <a:bodyPr wrap="square" lIns="0" tIns="0" rIns="0" bIns="0" rtlCol="0"/>
          <a:lstStyle/>
          <a:p>
            <a:endParaRPr/>
          </a:p>
        </p:txBody>
      </p:sp>
      <p:grpSp>
        <p:nvGrpSpPr>
          <p:cNvPr id="9" name="Group 8"/>
          <p:cNvGrpSpPr/>
          <p:nvPr/>
        </p:nvGrpSpPr>
        <p:grpSpPr>
          <a:xfrm>
            <a:off x="2774118" y="4398556"/>
            <a:ext cx="6566528" cy="2101596"/>
            <a:chOff x="867155" y="4090415"/>
            <a:chExt cx="7165883" cy="2101596"/>
          </a:xfrm>
        </p:grpSpPr>
        <p:sp>
          <p:nvSpPr>
            <p:cNvPr id="21" name="object 5"/>
            <p:cNvSpPr/>
            <p:nvPr/>
          </p:nvSpPr>
          <p:spPr>
            <a:xfrm>
              <a:off x="867155" y="4090415"/>
              <a:ext cx="7165883" cy="2101596"/>
            </a:xfrm>
            <a:prstGeom prst="rect">
              <a:avLst/>
            </a:prstGeom>
            <a:blipFill>
              <a:blip r:embed="rId4" cstate="print"/>
              <a:stretch>
                <a:fillRect/>
              </a:stretch>
            </a:blipFill>
          </p:spPr>
          <p:txBody>
            <a:bodyPr wrap="square" lIns="0" tIns="0" rIns="0" bIns="0" rtlCol="0"/>
            <a:lstStyle/>
            <a:p>
              <a:endParaRPr/>
            </a:p>
          </p:txBody>
        </p:sp>
        <p:sp>
          <p:nvSpPr>
            <p:cNvPr id="22" name="object 6"/>
            <p:cNvSpPr/>
            <p:nvPr/>
          </p:nvSpPr>
          <p:spPr>
            <a:xfrm>
              <a:off x="914400" y="4114762"/>
              <a:ext cx="7092950" cy="2007235"/>
            </a:xfrm>
            <a:custGeom>
              <a:avLst/>
              <a:gdLst/>
              <a:ahLst/>
              <a:cxnLst/>
              <a:rect l="l" t="t" r="r" b="b"/>
              <a:pathLst>
                <a:path w="7092950" h="2007235">
                  <a:moveTo>
                    <a:pt x="0" y="2006854"/>
                  </a:moveTo>
                  <a:lnTo>
                    <a:pt x="7092696" y="2006854"/>
                  </a:lnTo>
                  <a:lnTo>
                    <a:pt x="7092696" y="0"/>
                  </a:lnTo>
                  <a:lnTo>
                    <a:pt x="0" y="0"/>
                  </a:lnTo>
                  <a:lnTo>
                    <a:pt x="0" y="2006854"/>
                  </a:lnTo>
                  <a:close/>
                </a:path>
              </a:pathLst>
            </a:custGeom>
            <a:ln w="9525">
              <a:solidFill>
                <a:srgbClr val="54BDA3"/>
              </a:solidFill>
            </a:ln>
          </p:spPr>
          <p:txBody>
            <a:bodyPr wrap="square" lIns="0" tIns="0" rIns="0" bIns="0" rtlCol="0"/>
            <a:lstStyle/>
            <a:p>
              <a:endParaRPr/>
            </a:p>
          </p:txBody>
        </p:sp>
      </p:grpSp>
    </p:spTree>
    <p:extLst>
      <p:ext uri="{BB962C8B-B14F-4D97-AF65-F5344CB8AC3E}">
        <p14:creationId xmlns:p14="http://schemas.microsoft.com/office/powerpoint/2010/main" val="1439873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2402"/>
            <a:ext cx="11887200" cy="774405"/>
          </a:xfrm>
        </p:spPr>
        <p:txBody>
          <a:bodyPr/>
          <a:lstStyle/>
          <a:p>
            <a:r>
              <a:rPr lang="en-US" dirty="0"/>
              <a:t>Dendrites</a:t>
            </a:r>
          </a:p>
        </p:txBody>
      </p:sp>
      <p:grpSp>
        <p:nvGrpSpPr>
          <p:cNvPr id="3" name="Group 2"/>
          <p:cNvGrpSpPr/>
          <p:nvPr/>
        </p:nvGrpSpPr>
        <p:grpSpPr>
          <a:xfrm>
            <a:off x="2805429" y="1383873"/>
            <a:ext cx="6530341" cy="5027383"/>
            <a:chOff x="3151673" y="1288288"/>
            <a:chExt cx="6530341" cy="5027383"/>
          </a:xfrm>
        </p:grpSpPr>
        <p:sp>
          <p:nvSpPr>
            <p:cNvPr id="14" name="object 4"/>
            <p:cNvSpPr/>
            <p:nvPr/>
          </p:nvSpPr>
          <p:spPr>
            <a:xfrm>
              <a:off x="3198918" y="1312125"/>
              <a:ext cx="6483096" cy="5003546"/>
            </a:xfrm>
            <a:prstGeom prst="rect">
              <a:avLst/>
            </a:prstGeom>
            <a:blipFill>
              <a:blip r:embed="rId3"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kern="1200"/>
            </a:p>
          </p:txBody>
        </p:sp>
        <p:sp>
          <p:nvSpPr>
            <p:cNvPr id="15" name="object 5"/>
            <p:cNvSpPr/>
            <p:nvPr/>
          </p:nvSpPr>
          <p:spPr>
            <a:xfrm>
              <a:off x="3151673" y="1288288"/>
              <a:ext cx="3599688" cy="957072"/>
            </a:xfrm>
            <a:prstGeom prst="rect">
              <a:avLst/>
            </a:prstGeom>
            <a:blipFill>
              <a:blip r:embed="rId4"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kern="1200"/>
            </a:p>
          </p:txBody>
        </p:sp>
        <p:sp>
          <p:nvSpPr>
            <p:cNvPr id="16" name="object 6"/>
            <p:cNvSpPr/>
            <p:nvPr/>
          </p:nvSpPr>
          <p:spPr>
            <a:xfrm>
              <a:off x="3198918" y="1312062"/>
              <a:ext cx="3505200" cy="863600"/>
            </a:xfrm>
            <a:custGeom>
              <a:avLst/>
              <a:gdLst/>
              <a:ahLst/>
              <a:cxnLst/>
              <a:rect l="l" t="t" r="r" b="b"/>
              <a:pathLst>
                <a:path w="3505200" h="863600">
                  <a:moveTo>
                    <a:pt x="0" y="863193"/>
                  </a:moveTo>
                  <a:lnTo>
                    <a:pt x="3505200" y="863193"/>
                  </a:lnTo>
                  <a:lnTo>
                    <a:pt x="3505200" y="0"/>
                  </a:lnTo>
                  <a:lnTo>
                    <a:pt x="0" y="0"/>
                  </a:lnTo>
                  <a:lnTo>
                    <a:pt x="0" y="863193"/>
                  </a:lnTo>
                  <a:close/>
                </a:path>
              </a:pathLst>
            </a:custGeom>
            <a:ln w="9525">
              <a:solidFill>
                <a:srgbClr val="54BDA3"/>
              </a:solidFill>
            </a:ln>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kern="1200"/>
            </a:p>
          </p:txBody>
        </p:sp>
      </p:grpSp>
    </p:spTree>
    <p:extLst>
      <p:ext uri="{BB962C8B-B14F-4D97-AF65-F5344CB8AC3E}">
        <p14:creationId xmlns:p14="http://schemas.microsoft.com/office/powerpoint/2010/main" val="704927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sz="quarter" idx="11"/>
          </p:nvPr>
        </p:nvSpPr>
        <p:spPr>
          <a:xfrm>
            <a:off x="152400" y="12402"/>
            <a:ext cx="11887200" cy="774405"/>
          </a:xfrm>
        </p:spPr>
        <p:txBody>
          <a:bodyPr/>
          <a:lstStyle/>
          <a:p>
            <a:r>
              <a:rPr lang="en-US" dirty="0"/>
              <a:t>Axons</a:t>
            </a:r>
          </a:p>
        </p:txBody>
      </p:sp>
      <p:grpSp>
        <p:nvGrpSpPr>
          <p:cNvPr id="2" name="Group 1"/>
          <p:cNvGrpSpPr/>
          <p:nvPr/>
        </p:nvGrpSpPr>
        <p:grpSpPr>
          <a:xfrm>
            <a:off x="2854452" y="1412500"/>
            <a:ext cx="6483096" cy="5003546"/>
            <a:chOff x="2950705" y="899153"/>
            <a:chExt cx="6483096" cy="5003546"/>
          </a:xfrm>
        </p:grpSpPr>
        <p:sp>
          <p:nvSpPr>
            <p:cNvPr id="7" name="object 4"/>
            <p:cNvSpPr/>
            <p:nvPr/>
          </p:nvSpPr>
          <p:spPr>
            <a:xfrm>
              <a:off x="2950705" y="899153"/>
              <a:ext cx="6483096" cy="5003546"/>
            </a:xfrm>
            <a:prstGeom prst="rect">
              <a:avLst/>
            </a:prstGeom>
            <a:blipFill>
              <a:blip r:embed="rId3"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kern="1200"/>
            </a:p>
          </p:txBody>
        </p:sp>
        <p:sp>
          <p:nvSpPr>
            <p:cNvPr id="8" name="object 5"/>
            <p:cNvSpPr/>
            <p:nvPr/>
          </p:nvSpPr>
          <p:spPr>
            <a:xfrm>
              <a:off x="4808460" y="1737900"/>
              <a:ext cx="4056888" cy="1237488"/>
            </a:xfrm>
            <a:prstGeom prst="rect">
              <a:avLst/>
            </a:prstGeom>
            <a:blipFill>
              <a:blip r:embed="rId4"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kern="1200"/>
            </a:p>
          </p:txBody>
        </p:sp>
        <p:sp>
          <p:nvSpPr>
            <p:cNvPr id="9" name="object 6"/>
            <p:cNvSpPr/>
            <p:nvPr/>
          </p:nvSpPr>
          <p:spPr>
            <a:xfrm>
              <a:off x="4855705" y="1762284"/>
              <a:ext cx="3962400" cy="1143000"/>
            </a:xfrm>
            <a:custGeom>
              <a:avLst/>
              <a:gdLst/>
              <a:ahLst/>
              <a:cxnLst/>
              <a:rect l="l" t="t" r="r" b="b"/>
              <a:pathLst>
                <a:path w="3962400" h="1143000">
                  <a:moveTo>
                    <a:pt x="0" y="1143000"/>
                  </a:moveTo>
                  <a:lnTo>
                    <a:pt x="3962400" y="1143000"/>
                  </a:lnTo>
                  <a:lnTo>
                    <a:pt x="3962400" y="0"/>
                  </a:lnTo>
                  <a:lnTo>
                    <a:pt x="0" y="0"/>
                  </a:lnTo>
                  <a:lnTo>
                    <a:pt x="0" y="1143000"/>
                  </a:lnTo>
                  <a:close/>
                </a:path>
              </a:pathLst>
            </a:custGeom>
            <a:ln w="9525">
              <a:solidFill>
                <a:srgbClr val="54BDA3"/>
              </a:solidFill>
            </a:ln>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kern="1200"/>
            </a:p>
          </p:txBody>
        </p:sp>
      </p:grpSp>
    </p:spTree>
    <p:extLst>
      <p:ext uri="{BB962C8B-B14F-4D97-AF65-F5344CB8AC3E}">
        <p14:creationId xmlns:p14="http://schemas.microsoft.com/office/powerpoint/2010/main" val="11931673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510</TotalTime>
  <Words>1210</Words>
  <Application>Microsoft Macintosh PowerPoint</Application>
  <PresentationFormat>Widescreen</PresentationFormat>
  <Paragraphs>246</Paragraphs>
  <Slides>27</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 Hebrew</vt:lpstr>
      <vt:lpstr>Calibri</vt:lpstr>
      <vt:lpstr>Century Gothic</vt:lpstr>
      <vt:lpstr>Open Sans</vt:lpstr>
      <vt:lpstr>Arial</vt:lpstr>
      <vt:lpstr>Wingdings</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Ozdemir, Ozgur</cp:lastModifiedBy>
  <cp:revision>82</cp:revision>
  <dcterms:created xsi:type="dcterms:W3CDTF">2016-01-21T17:08:20Z</dcterms:created>
  <dcterms:modified xsi:type="dcterms:W3CDTF">2018-03-14T13:11:19Z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