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5.jpg" ContentType="image/jpg"/>
  <Override PartName="/ppt/notesSlides/notesSlide3.xml" ContentType="application/vnd.openxmlformats-officedocument.presentationml.notesSlide+xml"/>
  <Override PartName="/ppt/media/image6.jpg" ContentType="image/jpg"/>
  <Override PartName="/ppt/notesSlides/notesSlide4.xml" ContentType="application/vnd.openxmlformats-officedocument.presentationml.notesSlide+xml"/>
  <Override PartName="/ppt/media/image7.jpg" ContentType="image/jpg"/>
  <Override PartName="/ppt/notesSlides/notesSlide5.xml" ContentType="application/vnd.openxmlformats-officedocument.presentationml.notesSlide+xml"/>
  <Override PartName="/ppt/media/image8.jpg" ContentType="image/jpg"/>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image13.jpg" ContentType="image/jpg"/>
  <Override PartName="/ppt/notesSlides/notesSlide11.xml" ContentType="application/vnd.openxmlformats-officedocument.presentationml.notesSlide+xml"/>
  <Override PartName="/ppt/media/image14.jpg" ContentType="image/jpg"/>
  <Override PartName="/ppt/notesSlides/notesSlide12.xml" ContentType="application/vnd.openxmlformats-officedocument.presentationml.notesSlide+xml"/>
  <Override PartName="/ppt/notesSlides/notesSlide13.xml" ContentType="application/vnd.openxmlformats-officedocument.presentationml.notesSlide+xml"/>
  <Override PartName="/ppt/media/image16.jpg" ContentType="image/jpg"/>
  <Override PartName="/ppt/notesSlides/notesSlide14.xml" ContentType="application/vnd.openxmlformats-officedocument.presentationml.notesSlide+xml"/>
  <Override PartName="/ppt/media/image17.jpg" ContentType="image/jpg"/>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60" r:id="rId2"/>
    <p:sldId id="261" r:id="rId3"/>
    <p:sldId id="257"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62" r:id="rId27"/>
  </p:sldIdLst>
  <p:sldSz cx="12192000" cy="6858000"/>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BDA3"/>
    <a:srgbClr val="DBB336"/>
    <a:srgbClr val="D2DFE5"/>
    <a:srgbClr val="D9B042"/>
    <a:srgbClr val="293749"/>
    <a:srgbClr val="99D5C3"/>
    <a:srgbClr val="7CCCB6"/>
    <a:srgbClr val="EDDBAE"/>
    <a:srgbClr val="E7D093"/>
    <a:srgbClr val="E1C2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68" autoAdjust="0"/>
    <p:restoredTop sz="56587" autoAdjust="0"/>
  </p:normalViewPr>
  <p:slideViewPr>
    <p:cSldViewPr snapToGrid="0">
      <p:cViewPr>
        <p:scale>
          <a:sx n="100" d="100"/>
          <a:sy n="100" d="100"/>
        </p:scale>
        <p:origin x="704"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414"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tags" Target="tags/tag1.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47F719B-F475-480E-B538-5B8C43560A82}" type="datetimeFigureOut">
              <a:rPr lang="en-US" smtClean="0"/>
              <a:t>3/23/18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4B42A14-DC5F-4CFD-B1CC-C39BFA668166}" type="slidenum">
              <a:rPr lang="en-US" smtClean="0"/>
              <a:t>‹#›</a:t>
            </a:fld>
            <a:endParaRPr lang="en-US"/>
          </a:p>
        </p:txBody>
      </p:sp>
    </p:spTree>
    <p:extLst>
      <p:ext uri="{BB962C8B-B14F-4D97-AF65-F5344CB8AC3E}">
        <p14:creationId xmlns:p14="http://schemas.microsoft.com/office/powerpoint/2010/main" val="35680108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5105A7-C230-4FBB-8DCE-F34BFD16411D}" type="datetimeFigureOut">
              <a:rPr lang="en-US" smtClean="0"/>
              <a:t>3/23/18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C6DC9D-B8F8-4B1B-8451-EEF99A8DF844}" type="slidenum">
              <a:rPr lang="en-US" smtClean="0"/>
              <a:t>‹#›</a:t>
            </a:fld>
            <a:endParaRPr lang="en-US"/>
          </a:p>
        </p:txBody>
      </p:sp>
    </p:spTree>
    <p:extLst>
      <p:ext uri="{BB962C8B-B14F-4D97-AF65-F5344CB8AC3E}">
        <p14:creationId xmlns:p14="http://schemas.microsoft.com/office/powerpoint/2010/main" val="1718158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Hi.  Welcome back.</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Over the past few lectures, we have begun looking at the working of the mind, and how the fact that our indirect experience of the world is based on our own representation of the world leads to some of the everyday craziness we all experience.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However, perhaps some of you were not impressed with the Necker cube or the Müller-</a:t>
            </a:r>
            <a:r>
              <a:rPr lang="en-US" sz="1200" kern="1200" dirty="0" err="1" smtClean="0">
                <a:solidFill>
                  <a:schemeClr val="tx1"/>
                </a:solidFill>
                <a:effectLst/>
                <a:latin typeface="+mn-lt"/>
                <a:ea typeface="+mn-ea"/>
                <a:cs typeface="+mn-cs"/>
              </a:rPr>
              <a:t>Lyer</a:t>
            </a:r>
            <a:r>
              <a:rPr lang="en-US" sz="1200" kern="1200" dirty="0" smtClean="0">
                <a:solidFill>
                  <a:schemeClr val="tx1"/>
                </a:solidFill>
                <a:effectLst/>
                <a:latin typeface="+mn-lt"/>
                <a:ea typeface="+mn-ea"/>
                <a:cs typeface="+mn-cs"/>
              </a:rPr>
              <a:t> illusion. This one is for you.</a:t>
            </a:r>
          </a:p>
          <a:p>
            <a:endParaRPr lang="en-US" dirty="0"/>
          </a:p>
        </p:txBody>
      </p:sp>
      <p:sp>
        <p:nvSpPr>
          <p:cNvPr id="4" name="Slide Number Placeholder 3"/>
          <p:cNvSpPr>
            <a:spLocks noGrp="1"/>
          </p:cNvSpPr>
          <p:nvPr>
            <p:ph type="sldNum" sz="quarter" idx="10"/>
          </p:nvPr>
        </p:nvSpPr>
        <p:spPr/>
        <p:txBody>
          <a:bodyPr/>
          <a:lstStyle/>
          <a:p>
            <a:fld id="{F7C6DC9D-B8F8-4B1B-8451-EEF99A8DF844}" type="slidenum">
              <a:rPr lang="en-US" smtClean="0"/>
              <a:t>2</a:t>
            </a:fld>
            <a:endParaRPr lang="en-US"/>
          </a:p>
        </p:txBody>
      </p:sp>
    </p:spTree>
    <p:extLst>
      <p:ext uri="{BB962C8B-B14F-4D97-AF65-F5344CB8AC3E}">
        <p14:creationId xmlns:p14="http://schemas.microsoft.com/office/powerpoint/2010/main" val="1496627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 </a:t>
            </a:r>
            <a:r>
              <a:rPr lang="en-US" sz="1200" kern="1200" dirty="0" smtClean="0">
                <a:solidFill>
                  <a:schemeClr val="tx1"/>
                </a:solidFill>
                <a:effectLst/>
                <a:latin typeface="+mn-lt"/>
                <a:ea typeface="+mn-ea"/>
                <a:cs typeface="+mn-cs"/>
              </a:rPr>
              <a:t>Law of Similarity:  Similar things appear to be grouped together.</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All the panels are the same, except for the objects that comprise columns.  When different objects comprise different columns, the square area is more easily perceived as a series of columns.</a:t>
            </a:r>
          </a:p>
          <a:p>
            <a:endParaRPr lang="en-US" b="1" dirty="0"/>
          </a:p>
        </p:txBody>
      </p:sp>
      <p:sp>
        <p:nvSpPr>
          <p:cNvPr id="4" name="Slide Number Placeholder 3"/>
          <p:cNvSpPr>
            <a:spLocks noGrp="1"/>
          </p:cNvSpPr>
          <p:nvPr>
            <p:ph type="sldNum" sz="quarter" idx="10"/>
          </p:nvPr>
        </p:nvSpPr>
        <p:spPr/>
        <p:txBody>
          <a:bodyPr/>
          <a:lstStyle/>
          <a:p>
            <a:fld id="{F7C6DC9D-B8F8-4B1B-8451-EEF99A8DF844}" type="slidenum">
              <a:rPr lang="en-US" smtClean="0"/>
              <a:t>11</a:t>
            </a:fld>
            <a:endParaRPr lang="en-US"/>
          </a:p>
        </p:txBody>
      </p:sp>
    </p:spTree>
    <p:extLst>
      <p:ext uri="{BB962C8B-B14F-4D97-AF65-F5344CB8AC3E}">
        <p14:creationId xmlns:p14="http://schemas.microsoft.com/office/powerpoint/2010/main" val="812659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Law of Good Continuation:  Points that, when connected, result in straight or smoothly curving lines, are seen as belonging together, and the lines tend to be seen as following the smoothest path.</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display could be perceived as a large number of objects lying adjacent to each other. However, it seems that the Law of Good Continuation is applied to see a single string like object on a blue background.</a:t>
            </a:r>
          </a:p>
          <a:p>
            <a:endParaRPr lang="en-US" dirty="0"/>
          </a:p>
        </p:txBody>
      </p:sp>
      <p:sp>
        <p:nvSpPr>
          <p:cNvPr id="4" name="Slide Number Placeholder 3"/>
          <p:cNvSpPr>
            <a:spLocks noGrp="1"/>
          </p:cNvSpPr>
          <p:nvPr>
            <p:ph type="sldNum" sz="quarter" idx="10"/>
          </p:nvPr>
        </p:nvSpPr>
        <p:spPr/>
        <p:txBody>
          <a:bodyPr/>
          <a:lstStyle/>
          <a:p>
            <a:fld id="{F7C6DC9D-B8F8-4B1B-8451-EEF99A8DF844}" type="slidenum">
              <a:rPr lang="en-US" smtClean="0"/>
              <a:t>12</a:t>
            </a:fld>
            <a:endParaRPr lang="en-US"/>
          </a:p>
        </p:txBody>
      </p:sp>
    </p:spTree>
    <p:extLst>
      <p:ext uri="{BB962C8B-B14F-4D97-AF65-F5344CB8AC3E}">
        <p14:creationId xmlns:p14="http://schemas.microsoft.com/office/powerpoint/2010/main" val="20073147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line making up these two displays are exactly the same.  However, when they touch, the Law of Good Continuation can be applied to perceive to </a:t>
            </a:r>
            <a:r>
              <a:rPr lang="en-US" sz="1200" kern="1200" dirty="0" err="1" smtClean="0">
                <a:solidFill>
                  <a:schemeClr val="tx1"/>
                </a:solidFill>
                <a:effectLst/>
                <a:latin typeface="+mn-lt"/>
                <a:ea typeface="+mn-ea"/>
                <a:cs typeface="+mn-cs"/>
              </a:rPr>
              <a:t>pacman</a:t>
            </a:r>
            <a:r>
              <a:rPr lang="en-US" sz="1200" kern="1200" dirty="0" smtClean="0">
                <a:solidFill>
                  <a:schemeClr val="tx1"/>
                </a:solidFill>
                <a:effectLst/>
                <a:latin typeface="+mn-lt"/>
                <a:ea typeface="+mn-ea"/>
                <a:cs typeface="+mn-cs"/>
              </a:rPr>
              <a:t> objects instead of two apple cores.</a:t>
            </a:r>
          </a:p>
          <a:p>
            <a:endParaRPr lang="en-US" dirty="0"/>
          </a:p>
        </p:txBody>
      </p:sp>
      <p:sp>
        <p:nvSpPr>
          <p:cNvPr id="4" name="Slide Number Placeholder 3"/>
          <p:cNvSpPr>
            <a:spLocks noGrp="1"/>
          </p:cNvSpPr>
          <p:nvPr>
            <p:ph type="sldNum" sz="quarter" idx="10"/>
          </p:nvPr>
        </p:nvSpPr>
        <p:spPr/>
        <p:txBody>
          <a:bodyPr/>
          <a:lstStyle/>
          <a:p>
            <a:fld id="{F7C6DC9D-B8F8-4B1B-8451-EEF99A8DF844}" type="slidenum">
              <a:rPr lang="en-US" smtClean="0"/>
              <a:t>13</a:t>
            </a:fld>
            <a:endParaRPr lang="en-US"/>
          </a:p>
        </p:txBody>
      </p:sp>
    </p:spTree>
    <p:extLst>
      <p:ext uri="{BB962C8B-B14F-4D97-AF65-F5344CB8AC3E}">
        <p14:creationId xmlns:p14="http://schemas.microsoft.com/office/powerpoint/2010/main" val="1952882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slide illustrates the Law of Proximity:  Things that are near to each other appear to be grouped together.</a:t>
            </a:r>
          </a:p>
          <a:p>
            <a:endParaRPr lang="en-US" dirty="0"/>
          </a:p>
        </p:txBody>
      </p:sp>
      <p:sp>
        <p:nvSpPr>
          <p:cNvPr id="4" name="Slide Number Placeholder 3"/>
          <p:cNvSpPr>
            <a:spLocks noGrp="1"/>
          </p:cNvSpPr>
          <p:nvPr>
            <p:ph type="sldNum" sz="quarter" idx="10"/>
          </p:nvPr>
        </p:nvSpPr>
        <p:spPr/>
        <p:txBody>
          <a:bodyPr/>
          <a:lstStyle/>
          <a:p>
            <a:fld id="{F7C6DC9D-B8F8-4B1B-8451-EEF99A8DF844}" type="slidenum">
              <a:rPr lang="en-US" smtClean="0"/>
              <a:t>14</a:t>
            </a:fld>
            <a:endParaRPr lang="en-US"/>
          </a:p>
        </p:txBody>
      </p:sp>
    </p:spTree>
    <p:extLst>
      <p:ext uri="{BB962C8B-B14F-4D97-AF65-F5344CB8AC3E}">
        <p14:creationId xmlns:p14="http://schemas.microsoft.com/office/powerpoint/2010/main" val="21090122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Remember that there are visual processing areas of the brain devoted to detecting motion.  Gestalt laws also apply to motion.  </a:t>
            </a:r>
            <a:r>
              <a:rPr lang="en-US" sz="1200" kern="1200" smtClean="0">
                <a:solidFill>
                  <a:schemeClr val="tx1"/>
                </a:solidFill>
                <a:effectLst/>
                <a:latin typeface="+mn-lt"/>
                <a:ea typeface="+mn-ea"/>
                <a:cs typeface="+mn-cs"/>
              </a:rPr>
              <a:t>Namely, the Law of Common Fate:  Things that are moving in the same direction appear to be grouped together.</a:t>
            </a:r>
          </a:p>
          <a:p>
            <a:endParaRPr lang="en-US"/>
          </a:p>
        </p:txBody>
      </p:sp>
      <p:sp>
        <p:nvSpPr>
          <p:cNvPr id="4" name="Slide Number Placeholder 3"/>
          <p:cNvSpPr>
            <a:spLocks noGrp="1"/>
          </p:cNvSpPr>
          <p:nvPr>
            <p:ph type="sldNum" sz="quarter" idx="10"/>
          </p:nvPr>
        </p:nvSpPr>
        <p:spPr/>
        <p:txBody>
          <a:bodyPr/>
          <a:lstStyle/>
          <a:p>
            <a:fld id="{F7C6DC9D-B8F8-4B1B-8451-EEF99A8DF844}" type="slidenum">
              <a:rPr lang="en-US" smtClean="0"/>
              <a:t>15</a:t>
            </a:fld>
            <a:endParaRPr lang="en-US"/>
          </a:p>
        </p:txBody>
      </p:sp>
    </p:spTree>
    <p:extLst>
      <p:ext uri="{BB962C8B-B14F-4D97-AF65-F5344CB8AC3E}">
        <p14:creationId xmlns:p14="http://schemas.microsoft.com/office/powerpoint/2010/main" val="19513424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C6DC9D-B8F8-4B1B-8451-EEF99A8DF844}" type="slidenum">
              <a:rPr lang="en-US" smtClean="0"/>
              <a:t>16</a:t>
            </a:fld>
            <a:endParaRPr lang="en-US"/>
          </a:p>
        </p:txBody>
      </p:sp>
    </p:spTree>
    <p:extLst>
      <p:ext uri="{BB962C8B-B14F-4D97-AF65-F5344CB8AC3E}">
        <p14:creationId xmlns:p14="http://schemas.microsoft.com/office/powerpoint/2010/main" val="20897270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C6DC9D-B8F8-4B1B-8451-EEF99A8DF844}" type="slidenum">
              <a:rPr lang="en-US" smtClean="0"/>
              <a:t>17</a:t>
            </a:fld>
            <a:endParaRPr lang="en-US"/>
          </a:p>
        </p:txBody>
      </p:sp>
    </p:spTree>
    <p:extLst>
      <p:ext uri="{BB962C8B-B14F-4D97-AF65-F5344CB8AC3E}">
        <p14:creationId xmlns:p14="http://schemas.microsoft.com/office/powerpoint/2010/main" val="14271443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C6DC9D-B8F8-4B1B-8451-EEF99A8DF844}" type="slidenum">
              <a:rPr lang="en-US" smtClean="0"/>
              <a:t>18</a:t>
            </a:fld>
            <a:endParaRPr lang="en-US"/>
          </a:p>
        </p:txBody>
      </p:sp>
    </p:spTree>
    <p:extLst>
      <p:ext uri="{BB962C8B-B14F-4D97-AF65-F5344CB8AC3E}">
        <p14:creationId xmlns:p14="http://schemas.microsoft.com/office/powerpoint/2010/main" val="7337312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C6DC9D-B8F8-4B1B-8451-EEF99A8DF844}" type="slidenum">
              <a:rPr lang="en-US" smtClean="0"/>
              <a:t>19</a:t>
            </a:fld>
            <a:endParaRPr lang="en-US"/>
          </a:p>
        </p:txBody>
      </p:sp>
    </p:spTree>
    <p:extLst>
      <p:ext uri="{BB962C8B-B14F-4D97-AF65-F5344CB8AC3E}">
        <p14:creationId xmlns:p14="http://schemas.microsoft.com/office/powerpoint/2010/main" val="4869089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C6DC9D-B8F8-4B1B-8451-EEF99A8DF844}" type="slidenum">
              <a:rPr lang="en-US" smtClean="0"/>
              <a:t>20</a:t>
            </a:fld>
            <a:endParaRPr lang="en-US"/>
          </a:p>
        </p:txBody>
      </p:sp>
    </p:spTree>
    <p:extLst>
      <p:ext uri="{BB962C8B-B14F-4D97-AF65-F5344CB8AC3E}">
        <p14:creationId xmlns:p14="http://schemas.microsoft.com/office/powerpoint/2010/main" val="1686974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Anyone see the “wheels” turning?</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Of course, they’re not.  This is all happening in your head.  But what if you had encountered this display on a webpage outside of the context of this course?  Would you have accepted as a fact the motion that you experienced? Yes, you would have. If asked to report what you saw, like an eyewitness, would you have reported motion? Probably.  Would you be wrong? Yes.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Let explore visual perception a little bit more.</a:t>
            </a:r>
          </a:p>
          <a:p>
            <a:endParaRPr lang="en-US" dirty="0"/>
          </a:p>
        </p:txBody>
      </p:sp>
      <p:sp>
        <p:nvSpPr>
          <p:cNvPr id="4" name="Slide Number Placeholder 3"/>
          <p:cNvSpPr>
            <a:spLocks noGrp="1"/>
          </p:cNvSpPr>
          <p:nvPr>
            <p:ph type="sldNum" sz="quarter" idx="10"/>
          </p:nvPr>
        </p:nvSpPr>
        <p:spPr/>
        <p:txBody>
          <a:bodyPr/>
          <a:lstStyle/>
          <a:p>
            <a:fld id="{F7C6DC9D-B8F8-4B1B-8451-EEF99A8DF844}" type="slidenum">
              <a:rPr lang="en-US" smtClean="0"/>
              <a:t>3</a:t>
            </a:fld>
            <a:endParaRPr lang="en-US"/>
          </a:p>
        </p:txBody>
      </p:sp>
    </p:spTree>
    <p:extLst>
      <p:ext uri="{BB962C8B-B14F-4D97-AF65-F5344CB8AC3E}">
        <p14:creationId xmlns:p14="http://schemas.microsoft.com/office/powerpoint/2010/main" val="10520539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C6DC9D-B8F8-4B1B-8451-EEF99A8DF844}" type="slidenum">
              <a:rPr lang="en-US" smtClean="0"/>
              <a:t>21</a:t>
            </a:fld>
            <a:endParaRPr lang="en-US"/>
          </a:p>
        </p:txBody>
      </p:sp>
    </p:spTree>
    <p:extLst>
      <p:ext uri="{BB962C8B-B14F-4D97-AF65-F5344CB8AC3E}">
        <p14:creationId xmlns:p14="http://schemas.microsoft.com/office/powerpoint/2010/main" val="3363814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C6DC9D-B8F8-4B1B-8451-EEF99A8DF844}" type="slidenum">
              <a:rPr lang="en-US" smtClean="0"/>
              <a:t>22</a:t>
            </a:fld>
            <a:endParaRPr lang="en-US"/>
          </a:p>
        </p:txBody>
      </p:sp>
    </p:spTree>
    <p:extLst>
      <p:ext uri="{BB962C8B-B14F-4D97-AF65-F5344CB8AC3E}">
        <p14:creationId xmlns:p14="http://schemas.microsoft.com/office/powerpoint/2010/main" val="14516241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C6DC9D-B8F8-4B1B-8451-EEF99A8DF844}" type="slidenum">
              <a:rPr lang="en-US" smtClean="0"/>
              <a:t>23</a:t>
            </a:fld>
            <a:endParaRPr lang="en-US"/>
          </a:p>
        </p:txBody>
      </p:sp>
    </p:spTree>
    <p:extLst>
      <p:ext uri="{BB962C8B-B14F-4D97-AF65-F5344CB8AC3E}">
        <p14:creationId xmlns:p14="http://schemas.microsoft.com/office/powerpoint/2010/main" val="13617303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C6DC9D-B8F8-4B1B-8451-EEF99A8DF844}" type="slidenum">
              <a:rPr lang="en-US" smtClean="0"/>
              <a:t>24</a:t>
            </a:fld>
            <a:endParaRPr lang="en-US"/>
          </a:p>
        </p:txBody>
      </p:sp>
    </p:spTree>
    <p:extLst>
      <p:ext uri="{BB962C8B-B14F-4D97-AF65-F5344CB8AC3E}">
        <p14:creationId xmlns:p14="http://schemas.microsoft.com/office/powerpoint/2010/main" val="18730010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C6DC9D-B8F8-4B1B-8451-EEF99A8DF844}" type="slidenum">
              <a:rPr lang="en-US" smtClean="0"/>
              <a:t>25</a:t>
            </a:fld>
            <a:endParaRPr lang="en-US"/>
          </a:p>
        </p:txBody>
      </p:sp>
    </p:spTree>
    <p:extLst>
      <p:ext uri="{BB962C8B-B14F-4D97-AF65-F5344CB8AC3E}">
        <p14:creationId xmlns:p14="http://schemas.microsoft.com/office/powerpoint/2010/main" val="561337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You will remember from our last lecture that visual processing initially detects very primitive line segments, curves, and the orientations. Higher level visual processing then reconstructs a representation of the environment by putting these elements back together. Here we are going to look at theories for how this is accomplished.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Gestalt school is one of the most influential sources of theory in cognitive psychology. Whereas the </a:t>
            </a:r>
            <a:r>
              <a:rPr lang="en-US" sz="1200" kern="1200" dirty="0" err="1" smtClean="0">
                <a:solidFill>
                  <a:schemeClr val="tx1"/>
                </a:solidFill>
                <a:effectLst/>
                <a:latin typeface="+mn-lt"/>
                <a:ea typeface="+mn-ea"/>
                <a:cs typeface="+mn-cs"/>
              </a:rPr>
              <a:t>structuralist</a:t>
            </a:r>
            <a:r>
              <a:rPr lang="en-US" sz="1200" kern="1200" dirty="0" smtClean="0">
                <a:solidFill>
                  <a:schemeClr val="tx1"/>
                </a:solidFill>
                <a:effectLst/>
                <a:latin typeface="+mn-lt"/>
                <a:ea typeface="+mn-ea"/>
                <a:cs typeface="+mn-cs"/>
              </a:rPr>
              <a:t> school focused on the sensations, how they were related, and how they may be combined, the </a:t>
            </a:r>
            <a:r>
              <a:rPr lang="en-US" sz="1200" kern="1200" dirty="0" err="1" smtClean="0">
                <a:solidFill>
                  <a:schemeClr val="tx1"/>
                </a:solidFill>
                <a:effectLst/>
                <a:latin typeface="+mn-lt"/>
                <a:ea typeface="+mn-ea"/>
                <a:cs typeface="+mn-cs"/>
              </a:rPr>
              <a:t>Gestalists</a:t>
            </a:r>
            <a:r>
              <a:rPr lang="en-US" sz="1200" kern="1200" dirty="0" smtClean="0">
                <a:solidFill>
                  <a:schemeClr val="tx1"/>
                </a:solidFill>
                <a:effectLst/>
                <a:latin typeface="+mn-lt"/>
                <a:ea typeface="+mn-ea"/>
                <a:cs typeface="+mn-cs"/>
              </a:rPr>
              <a:t> emphasize patterns or perception of the whole.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Consider these two wine glasses.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According to the </a:t>
            </a:r>
            <a:r>
              <a:rPr lang="en-US" sz="1200" kern="1200" dirty="0" err="1" smtClean="0">
                <a:solidFill>
                  <a:schemeClr val="tx1"/>
                </a:solidFill>
                <a:effectLst/>
                <a:latin typeface="+mn-lt"/>
                <a:ea typeface="+mn-ea"/>
                <a:cs typeface="+mn-cs"/>
              </a:rPr>
              <a:t>structuralists</a:t>
            </a:r>
            <a:r>
              <a:rPr lang="en-US" sz="1200" kern="1200" dirty="0" smtClean="0">
                <a:solidFill>
                  <a:schemeClr val="tx1"/>
                </a:solidFill>
                <a:effectLst/>
                <a:latin typeface="+mn-lt"/>
                <a:ea typeface="+mn-ea"/>
                <a:cs typeface="+mn-cs"/>
              </a:rPr>
              <a:t>, this pattern of sensations results in us perceiving two wine glasses. That is, rules for combining individual sensation dictate the outcome.</a:t>
            </a:r>
          </a:p>
          <a:p>
            <a:r>
              <a:rPr lang="en-US" sz="1200" kern="1200" dirty="0" smtClean="0">
                <a:solidFill>
                  <a:schemeClr val="tx1"/>
                </a:solidFill>
                <a:effectLst/>
                <a:latin typeface="+mn-lt"/>
                <a:ea typeface="+mn-ea"/>
                <a:cs typeface="+mn-cs"/>
              </a:rPr>
              <a:t>Contrast the </a:t>
            </a:r>
            <a:r>
              <a:rPr lang="en-US" sz="1200" kern="1200" dirty="0" err="1" smtClean="0">
                <a:solidFill>
                  <a:schemeClr val="tx1"/>
                </a:solidFill>
                <a:effectLst/>
                <a:latin typeface="+mn-lt"/>
                <a:ea typeface="+mn-ea"/>
                <a:cs typeface="+mn-cs"/>
              </a:rPr>
              <a:t>structuralist</a:t>
            </a:r>
            <a:r>
              <a:rPr lang="en-US" sz="1200" kern="1200" dirty="0" smtClean="0">
                <a:solidFill>
                  <a:schemeClr val="tx1"/>
                </a:solidFill>
                <a:effectLst/>
                <a:latin typeface="+mn-lt"/>
                <a:ea typeface="+mn-ea"/>
                <a:cs typeface="+mn-cs"/>
              </a:rPr>
              <a:t> approach to the Gestalt approach which emphasizes the overall pattern of the stimulus.</a:t>
            </a:r>
          </a:p>
          <a:p>
            <a:endParaRPr lang="en-US" dirty="0"/>
          </a:p>
        </p:txBody>
      </p:sp>
      <p:sp>
        <p:nvSpPr>
          <p:cNvPr id="4" name="Slide Number Placeholder 3"/>
          <p:cNvSpPr>
            <a:spLocks noGrp="1"/>
          </p:cNvSpPr>
          <p:nvPr>
            <p:ph type="sldNum" sz="quarter" idx="10"/>
          </p:nvPr>
        </p:nvSpPr>
        <p:spPr/>
        <p:txBody>
          <a:bodyPr/>
          <a:lstStyle/>
          <a:p>
            <a:fld id="{F7C6DC9D-B8F8-4B1B-8451-EEF99A8DF844}" type="slidenum">
              <a:rPr lang="en-US" smtClean="0"/>
              <a:t>4</a:t>
            </a:fld>
            <a:endParaRPr lang="en-US"/>
          </a:p>
        </p:txBody>
      </p:sp>
    </p:spTree>
    <p:extLst>
      <p:ext uri="{BB962C8B-B14F-4D97-AF65-F5344CB8AC3E}">
        <p14:creationId xmlns:p14="http://schemas.microsoft.com/office/powerpoint/2010/main" val="704337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Gestalt psychologists recognized that the objects could be perceived in a number of different ways.  The “whole” is greater than the sum of the “parts”.  That is, the stimulus is necessarily ambiguous but gives rise to “Emergent properties”. The fact that we perceive them easily as two wine glasses reflects the laws of perceptual organization.</a:t>
            </a:r>
          </a:p>
          <a:p>
            <a:endParaRPr lang="en-US" dirty="0"/>
          </a:p>
        </p:txBody>
      </p:sp>
      <p:sp>
        <p:nvSpPr>
          <p:cNvPr id="4" name="Slide Number Placeholder 3"/>
          <p:cNvSpPr>
            <a:spLocks noGrp="1"/>
          </p:cNvSpPr>
          <p:nvPr>
            <p:ph type="sldNum" sz="quarter" idx="10"/>
          </p:nvPr>
        </p:nvSpPr>
        <p:spPr/>
        <p:txBody>
          <a:bodyPr/>
          <a:lstStyle/>
          <a:p>
            <a:fld id="{F7C6DC9D-B8F8-4B1B-8451-EEF99A8DF844}" type="slidenum">
              <a:rPr lang="en-US" smtClean="0"/>
              <a:t>5</a:t>
            </a:fld>
            <a:endParaRPr lang="en-US"/>
          </a:p>
        </p:txBody>
      </p:sp>
    </p:spTree>
    <p:extLst>
      <p:ext uri="{BB962C8B-B14F-4D97-AF65-F5344CB8AC3E}">
        <p14:creationId xmlns:p14="http://schemas.microsoft.com/office/powerpoint/2010/main" val="399431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Gestalt psychologists described several laws of perceptual organization.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Law of Simplicity (</a:t>
            </a:r>
            <a:r>
              <a:rPr lang="en-US" sz="1200" i="1" kern="1200" dirty="0" err="1" smtClean="0">
                <a:solidFill>
                  <a:schemeClr val="tx1"/>
                </a:solidFill>
                <a:effectLst/>
                <a:latin typeface="+mn-lt"/>
                <a:ea typeface="+mn-ea"/>
                <a:cs typeface="+mn-cs"/>
              </a:rPr>
              <a:t>Pragnanz</a:t>
            </a:r>
            <a:r>
              <a:rPr lang="en-US" sz="1200" kern="1200" dirty="0" smtClean="0">
                <a:solidFill>
                  <a:schemeClr val="tx1"/>
                </a:solidFill>
                <a:effectLst/>
                <a:latin typeface="+mn-lt"/>
                <a:ea typeface="+mn-ea"/>
                <a:cs typeface="+mn-cs"/>
              </a:rPr>
              <a:t>): Every stimulus pattern is seen in such a way that the resulting structure is as simple as possible.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is easy to recognize this as the Olympic rings.  But also notice that there is more than one way to perceive it. The simplest way, that is the way based on the fewest number of contributing elements, is to view the stimulus as five rings.</a:t>
            </a:r>
          </a:p>
          <a:p>
            <a:endParaRPr lang="en-US" dirty="0"/>
          </a:p>
        </p:txBody>
      </p:sp>
      <p:sp>
        <p:nvSpPr>
          <p:cNvPr id="4" name="Slide Number Placeholder 3"/>
          <p:cNvSpPr>
            <a:spLocks noGrp="1"/>
          </p:cNvSpPr>
          <p:nvPr>
            <p:ph type="sldNum" sz="quarter" idx="10"/>
          </p:nvPr>
        </p:nvSpPr>
        <p:spPr/>
        <p:txBody>
          <a:bodyPr/>
          <a:lstStyle/>
          <a:p>
            <a:fld id="{F7C6DC9D-B8F8-4B1B-8451-EEF99A8DF844}" type="slidenum">
              <a:rPr lang="en-US" smtClean="0"/>
              <a:t>6</a:t>
            </a:fld>
            <a:endParaRPr lang="en-US"/>
          </a:p>
        </p:txBody>
      </p:sp>
    </p:spTree>
    <p:extLst>
      <p:ext uri="{BB962C8B-B14F-4D97-AF65-F5344CB8AC3E}">
        <p14:creationId xmlns:p14="http://schemas.microsoft.com/office/powerpoint/2010/main" val="211054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Here is another example of </a:t>
            </a:r>
            <a:r>
              <a:rPr lang="en-US" sz="1200" kern="1200" dirty="0" err="1" smtClean="0">
                <a:solidFill>
                  <a:schemeClr val="tx1"/>
                </a:solidFill>
                <a:effectLst/>
                <a:latin typeface="+mn-lt"/>
                <a:ea typeface="+mn-ea"/>
                <a:cs typeface="+mn-cs"/>
              </a:rPr>
              <a:t>Pragnanz</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above figure appears to the eye as a square overlapping triangle, not a combination of several complicated shapes. </a:t>
            </a:r>
          </a:p>
          <a:p>
            <a:endParaRPr lang="en-US" dirty="0"/>
          </a:p>
        </p:txBody>
      </p:sp>
      <p:sp>
        <p:nvSpPr>
          <p:cNvPr id="4" name="Slide Number Placeholder 3"/>
          <p:cNvSpPr>
            <a:spLocks noGrp="1"/>
          </p:cNvSpPr>
          <p:nvPr>
            <p:ph type="sldNum" sz="quarter" idx="10"/>
          </p:nvPr>
        </p:nvSpPr>
        <p:spPr/>
        <p:txBody>
          <a:bodyPr/>
          <a:lstStyle/>
          <a:p>
            <a:fld id="{F7C6DC9D-B8F8-4B1B-8451-EEF99A8DF844}" type="slidenum">
              <a:rPr lang="en-US" smtClean="0"/>
              <a:t>7</a:t>
            </a:fld>
            <a:endParaRPr lang="en-US"/>
          </a:p>
        </p:txBody>
      </p:sp>
    </p:spTree>
    <p:extLst>
      <p:ext uri="{BB962C8B-B14F-4D97-AF65-F5344CB8AC3E}">
        <p14:creationId xmlns:p14="http://schemas.microsoft.com/office/powerpoint/2010/main" val="1098443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Again most people initially perceive this stimulus as a white vase on a black background. However, it could also be perceived as two black profiles on a white background.  The later representation is based on a more complicated computation, however.</a:t>
            </a:r>
          </a:p>
          <a:p>
            <a:endParaRPr lang="en-US" dirty="0"/>
          </a:p>
        </p:txBody>
      </p:sp>
      <p:sp>
        <p:nvSpPr>
          <p:cNvPr id="4" name="Slide Number Placeholder 3"/>
          <p:cNvSpPr>
            <a:spLocks noGrp="1"/>
          </p:cNvSpPr>
          <p:nvPr>
            <p:ph type="sldNum" sz="quarter" idx="10"/>
          </p:nvPr>
        </p:nvSpPr>
        <p:spPr/>
        <p:txBody>
          <a:bodyPr/>
          <a:lstStyle/>
          <a:p>
            <a:fld id="{F7C6DC9D-B8F8-4B1B-8451-EEF99A8DF844}" type="slidenum">
              <a:rPr lang="en-US" smtClean="0"/>
              <a:t>8</a:t>
            </a:fld>
            <a:endParaRPr lang="en-US"/>
          </a:p>
        </p:txBody>
      </p:sp>
    </p:spTree>
    <p:extLst>
      <p:ext uri="{BB962C8B-B14F-4D97-AF65-F5344CB8AC3E}">
        <p14:creationId xmlns:p14="http://schemas.microsoft.com/office/powerpoint/2010/main" val="1674796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Here is an example from marketing.  This logo developed for Norway when they hosted the Winter Olympics.  The outstretched arms are immediately apparent welcoming visitors. Upon closer inspection, other aspects of the country that the marketers want to convey also are revealed, namely the mountains, forests, and oceans.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7C6DC9D-B8F8-4B1B-8451-EEF99A8DF844}" type="slidenum">
              <a:rPr lang="en-US" smtClean="0"/>
              <a:t>9</a:t>
            </a:fld>
            <a:endParaRPr lang="en-US"/>
          </a:p>
        </p:txBody>
      </p:sp>
    </p:spTree>
    <p:extLst>
      <p:ext uri="{BB962C8B-B14F-4D97-AF65-F5344CB8AC3E}">
        <p14:creationId xmlns:p14="http://schemas.microsoft.com/office/powerpoint/2010/main" val="1235252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Here is our friend the Necker cube again.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All are perfectly good drawings of a cube, but the only the one on the left looks three-dimensional, the one on the right looks like a flat wedge pattern. We see the left pattern as a 3D cube because it is simpler to understand it that way than to see it as a flat pattern of triangles and quadrilaterals. Similarly, we see the right pattern as flat because it is simpler to see it that way, than to think of it as a cube turned on end.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7C6DC9D-B8F8-4B1B-8451-EEF99A8DF844}" type="slidenum">
              <a:rPr lang="en-US" smtClean="0"/>
              <a:t>10</a:t>
            </a:fld>
            <a:endParaRPr lang="en-US"/>
          </a:p>
        </p:txBody>
      </p:sp>
    </p:spTree>
    <p:extLst>
      <p:ext uri="{BB962C8B-B14F-4D97-AF65-F5344CB8AC3E}">
        <p14:creationId xmlns:p14="http://schemas.microsoft.com/office/powerpoint/2010/main" val="1171141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tags" Target="../tags/tag12.xml"/><Relationship Id="rId2" Type="http://schemas.openxmlformats.org/officeDocument/2006/relationships/slideMaster" Target="../slideMasters/slideMaster1.xml"/><Relationship Id="rId3" Type="http://schemas.openxmlformats.org/officeDocument/2006/relationships/image" Target="../media/image1.jpg"/></Relationships>
</file>

<file path=ppt/slideLayouts/_rels/slideLayout11.xml.rels><?xml version="1.0" encoding="UTF-8" standalone="yes"?>
<Relationships xmlns="http://schemas.openxmlformats.org/package/2006/relationships"><Relationship Id="rId1" Type="http://schemas.openxmlformats.org/officeDocument/2006/relationships/tags" Target="../tags/tag13.xml"/><Relationship Id="rId2" Type="http://schemas.openxmlformats.org/officeDocument/2006/relationships/slideMaster" Target="../slideMasters/slideMaster1.xml"/><Relationship Id="rId3" Type="http://schemas.openxmlformats.org/officeDocument/2006/relationships/image" Target="../media/image1.jpg"/></Relationships>
</file>

<file path=ppt/slideLayouts/_rels/slideLayout12.xml.rels><?xml version="1.0" encoding="UTF-8" standalone="yes"?>
<Relationships xmlns="http://schemas.openxmlformats.org/package/2006/relationships"><Relationship Id="rId1" Type="http://schemas.openxmlformats.org/officeDocument/2006/relationships/tags" Target="../tags/tag14.xml"/><Relationship Id="rId2" Type="http://schemas.openxmlformats.org/officeDocument/2006/relationships/slideMaster" Target="../slideMasters/slideMaster1.xml"/><Relationship Id="rId3" Type="http://schemas.openxmlformats.org/officeDocument/2006/relationships/image" Target="../media/image2.jpg"/></Relationships>
</file>

<file path=ppt/slideLayouts/_rels/slideLayout13.xml.rels><?xml version="1.0" encoding="UTF-8" standalone="yes"?>
<Relationships xmlns="http://schemas.openxmlformats.org/package/2006/relationships"><Relationship Id="rId1" Type="http://schemas.openxmlformats.org/officeDocument/2006/relationships/tags" Target="../tags/tag15.xml"/><Relationship Id="rId2" Type="http://schemas.openxmlformats.org/officeDocument/2006/relationships/slideMaster" Target="../slideMasters/slideMaster1.xml"/><Relationship Id="rId3" Type="http://schemas.openxmlformats.org/officeDocument/2006/relationships/image" Target="../media/image1.jpg"/></Relationships>
</file>

<file path=ppt/slideLayouts/_rels/slideLayout14.xml.rels><?xml version="1.0" encoding="UTF-8" standalone="yes"?>
<Relationships xmlns="http://schemas.openxmlformats.org/package/2006/relationships"><Relationship Id="rId1" Type="http://schemas.openxmlformats.org/officeDocument/2006/relationships/tags" Target="../tags/tag16.xml"/><Relationship Id="rId2" Type="http://schemas.openxmlformats.org/officeDocument/2006/relationships/slideMaster" Target="../slideMasters/slideMaster1.xml"/><Relationship Id="rId3" Type="http://schemas.openxmlformats.org/officeDocument/2006/relationships/image" Target="../media/image2.jpg"/></Relationships>
</file>

<file path=ppt/slideLayouts/_rels/slideLayout15.xml.rels><?xml version="1.0" encoding="UTF-8" standalone="yes"?>
<Relationships xmlns="http://schemas.openxmlformats.org/package/2006/relationships"><Relationship Id="rId1" Type="http://schemas.openxmlformats.org/officeDocument/2006/relationships/tags" Target="../tags/tag17.xml"/><Relationship Id="rId2" Type="http://schemas.openxmlformats.org/officeDocument/2006/relationships/slideMaster" Target="../slideMasters/slideMaster1.xml"/><Relationship Id="rId3" Type="http://schemas.openxmlformats.org/officeDocument/2006/relationships/image" Target="../media/image3.jpg"/></Relationships>
</file>

<file path=ppt/slideLayouts/_rels/slideLayout16.xml.rels><?xml version="1.0" encoding="UTF-8" standalone="yes"?>
<Relationships xmlns="http://schemas.openxmlformats.org/package/2006/relationships"><Relationship Id="rId1" Type="http://schemas.openxmlformats.org/officeDocument/2006/relationships/tags" Target="../tags/tag18.xml"/><Relationship Id="rId2" Type="http://schemas.openxmlformats.org/officeDocument/2006/relationships/slideMaster" Target="../slideMasters/slideMaster1.xml"/><Relationship Id="rId3" Type="http://schemas.openxmlformats.org/officeDocument/2006/relationships/image" Target="../media/image2.jpg"/></Relationships>
</file>

<file path=ppt/slideLayouts/_rels/slideLayout17.xml.rels><?xml version="1.0" encoding="UTF-8" standalone="yes"?>
<Relationships xmlns="http://schemas.openxmlformats.org/package/2006/relationships"><Relationship Id="rId1" Type="http://schemas.openxmlformats.org/officeDocument/2006/relationships/tags" Target="../tags/tag19.xml"/><Relationship Id="rId2" Type="http://schemas.openxmlformats.org/officeDocument/2006/relationships/slideMaster" Target="../slideMasters/slideMaster1.xml"/><Relationship Id="rId3" Type="http://schemas.openxmlformats.org/officeDocument/2006/relationships/image" Target="../media/image2.jpg"/></Relationships>
</file>

<file path=ppt/slideLayouts/_rels/slideLayout18.xml.rels><?xml version="1.0" encoding="UTF-8" standalone="yes"?>
<Relationships xmlns="http://schemas.openxmlformats.org/package/2006/relationships"><Relationship Id="rId1" Type="http://schemas.openxmlformats.org/officeDocument/2006/relationships/tags" Target="../tags/tag20.xml"/><Relationship Id="rId2" Type="http://schemas.openxmlformats.org/officeDocument/2006/relationships/slideMaster" Target="../slideMasters/slideMaster1.xml"/><Relationship Id="rId3" Type="http://schemas.openxmlformats.org/officeDocument/2006/relationships/image" Target="../media/image1.jpg"/></Relationships>
</file>

<file path=ppt/slideLayouts/_rels/slideLayout19.xml.rels><?xml version="1.0" encoding="UTF-8" standalone="yes"?>
<Relationships xmlns="http://schemas.openxmlformats.org/package/2006/relationships"><Relationship Id="rId1" Type="http://schemas.openxmlformats.org/officeDocument/2006/relationships/tags" Target="../tags/tag21.xml"/><Relationship Id="rId2" Type="http://schemas.openxmlformats.org/officeDocument/2006/relationships/slideMaster" Target="../slideMasters/slideMaster1.xml"/><Relationship Id="rId3"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tags" Target="../tags/tag22.xml"/><Relationship Id="rId2" Type="http://schemas.openxmlformats.org/officeDocument/2006/relationships/slideMaster" Target="../slideMasters/slideMaster1.xml"/><Relationship Id="rId3" Type="http://schemas.openxmlformats.org/officeDocument/2006/relationships/image" Target="../media/image4.jpg"/></Relationships>
</file>

<file path=ppt/slideLayouts/_rels/slideLayout3.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Master" Target="../slideMasters/slideMaster1.xml"/><Relationship Id="rId3" Type="http://schemas.openxmlformats.org/officeDocument/2006/relationships/image" Target="../media/image1.jpg"/></Relationships>
</file>

<file path=ppt/slideLayouts/_rels/slideLayout4.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Master" Target="../slideMasters/slideMaster1.xml"/><Relationship Id="rId3" Type="http://schemas.openxmlformats.org/officeDocument/2006/relationships/image" Target="../media/image1.jpg"/></Relationships>
</file>

<file path=ppt/slideLayouts/_rels/slideLayout5.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slideMaster" Target="../slideMasters/slideMaster1.xml"/><Relationship Id="rId3" Type="http://schemas.openxmlformats.org/officeDocument/2006/relationships/image" Target="../media/image2.jpg"/></Relationships>
</file>

<file path=ppt/slideLayouts/_rels/slideLayout6.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slideMaster" Target="../slideMasters/slideMaster1.xml"/><Relationship Id="rId3" Type="http://schemas.openxmlformats.org/officeDocument/2006/relationships/image" Target="../media/image1.jpg"/></Relationships>
</file>

<file path=ppt/slideLayouts/_rels/slideLayout7.xml.rels><?xml version="1.0" encoding="UTF-8" standalone="yes"?>
<Relationships xmlns="http://schemas.openxmlformats.org/package/2006/relationships"><Relationship Id="rId1" Type="http://schemas.openxmlformats.org/officeDocument/2006/relationships/tags" Target="../tags/tag9.xml"/><Relationship Id="rId2" Type="http://schemas.openxmlformats.org/officeDocument/2006/relationships/slideMaster" Target="../slideMasters/slideMaster1.xml"/><Relationship Id="rId3" Type="http://schemas.openxmlformats.org/officeDocument/2006/relationships/image" Target="../media/image1.jpg"/></Relationships>
</file>

<file path=ppt/slideLayouts/_rels/slideLayout8.xml.rels><?xml version="1.0" encoding="UTF-8" standalone="yes"?>
<Relationships xmlns="http://schemas.openxmlformats.org/package/2006/relationships"><Relationship Id="rId1" Type="http://schemas.openxmlformats.org/officeDocument/2006/relationships/tags" Target="../tags/tag10.xml"/><Relationship Id="rId2" Type="http://schemas.openxmlformats.org/officeDocument/2006/relationships/slideMaster" Target="../slideMasters/slideMaster1.xml"/><Relationship Id="rId3" Type="http://schemas.openxmlformats.org/officeDocument/2006/relationships/image" Target="../media/image1.jpg"/></Relationships>
</file>

<file path=ppt/slideLayouts/_rels/slideLayout9.xml.rels><?xml version="1.0" encoding="UTF-8" standalone="yes"?>
<Relationships xmlns="http://schemas.openxmlformats.org/package/2006/relationships"><Relationship Id="rId1" Type="http://schemas.openxmlformats.org/officeDocument/2006/relationships/tags" Target="../tags/tag11.xml"/><Relationship Id="rId2" Type="http://schemas.openxmlformats.org/officeDocument/2006/relationships/slideMaster" Target="../slideMasters/slideMaster1.xml"/><Relationship Id="rId3"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Subheading">
    <p:bg>
      <p:bgPr>
        <a:solidFill>
          <a:srgbClr val="293749"/>
        </a:solidFill>
        <a:effectLst/>
      </p:bgPr>
    </p:bg>
    <p:spTree>
      <p:nvGrpSpPr>
        <p:cNvPr id="1" name=""/>
        <p:cNvGrpSpPr/>
        <p:nvPr/>
      </p:nvGrpSpPr>
      <p:grpSpPr>
        <a:xfrm>
          <a:off x="0" y="0"/>
          <a:ext cx="0" cy="0"/>
          <a:chOff x="0" y="0"/>
          <a:chExt cx="0" cy="0"/>
        </a:xfrm>
      </p:grpSpPr>
      <p:sp>
        <p:nvSpPr>
          <p:cNvPr id="3" name="subtitle"/>
          <p:cNvSpPr>
            <a:spLocks noGrp="1"/>
          </p:cNvSpPr>
          <p:nvPr>
            <p:ph type="body" idx="1" hasCustomPrompt="1"/>
          </p:nvPr>
        </p:nvSpPr>
        <p:spPr>
          <a:xfrm>
            <a:off x="863600" y="2604968"/>
            <a:ext cx="10464800" cy="685800"/>
          </a:xfrm>
          <a:prstGeom prst="rect">
            <a:avLst/>
          </a:prstGeom>
        </p:spPr>
        <p:txBody>
          <a:bodyPr anchor="ctr"/>
          <a:lstStyle>
            <a:lvl1pPr marL="0" indent="0" algn="ctr">
              <a:buNone/>
              <a:defRPr sz="2800" baseline="0">
                <a:solidFill>
                  <a:schemeClr val="bg1"/>
                </a:solidFill>
                <a:latin typeface="Arial" panose="020B0604020202020204" pitchFamily="34" charset="0"/>
                <a:ea typeface="Open Sans" panose="020B0606030504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Subheading</a:t>
            </a:r>
          </a:p>
        </p:txBody>
      </p:sp>
      <p:sp>
        <p:nvSpPr>
          <p:cNvPr id="7" name="heading"/>
          <p:cNvSpPr>
            <a:spLocks noGrp="1"/>
          </p:cNvSpPr>
          <p:nvPr>
            <p:ph type="body" sz="quarter" idx="11" hasCustomPrompt="1"/>
          </p:nvPr>
        </p:nvSpPr>
        <p:spPr>
          <a:xfrm>
            <a:off x="863600" y="1461968"/>
            <a:ext cx="10464800" cy="1143000"/>
          </a:xfrm>
          <a:prstGeom prst="rect">
            <a:avLst/>
          </a:prstGeom>
        </p:spPr>
        <p:txBody>
          <a:bodyPr anchor="b"/>
          <a:lstStyle>
            <a:lvl1pPr algn="ctr">
              <a:defRPr sz="4000" b="0">
                <a:solidFill>
                  <a:srgbClr val="DCB13B"/>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smtClean="0"/>
              <a:t>Click to Edit Master Heading</a:t>
            </a:r>
          </a:p>
        </p:txBody>
      </p:sp>
      <p:sp>
        <p:nvSpPr>
          <p:cNvPr id="8" name="Rectangle 7"/>
          <p:cNvSpPr/>
          <p:nvPr userDrawn="1"/>
        </p:nvSpPr>
        <p:spPr>
          <a:xfrm>
            <a:off x="0" y="3567792"/>
            <a:ext cx="121920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custDataLst>
      <p:tags r:id="rId1"/>
    </p:custDataLst>
    <p:extLst>
      <p:ext uri="{BB962C8B-B14F-4D97-AF65-F5344CB8AC3E}">
        <p14:creationId xmlns:p14="http://schemas.microsoft.com/office/powerpoint/2010/main" val="98899692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in Image-video Heading">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Content"/>
          <p:cNvSpPr>
            <a:spLocks noGrp="1"/>
          </p:cNvSpPr>
          <p:nvPr>
            <p:ph idx="1"/>
          </p:nvPr>
        </p:nvSpPr>
        <p:spPr>
          <a:xfrm>
            <a:off x="304800" y="5615354"/>
            <a:ext cx="11582400" cy="861646"/>
          </a:xfrm>
          <a:prstGeom prst="rect">
            <a:avLst/>
          </a:prstGeom>
        </p:spPr>
        <p:txBody>
          <a:bodyPr anchor="ctr"/>
          <a:lstStyle>
            <a:lvl1pPr>
              <a:defRPr sz="1400">
                <a:latin typeface="Arial" panose="020B0604020202020204" pitchFamily="34" charset="0"/>
                <a:cs typeface="Arial" panose="020B0604020202020204" pitchFamily="34" charset="0"/>
              </a:defRPr>
            </a:lvl1pPr>
          </a:lstStyle>
          <a:p>
            <a:pPr lvl="0"/>
            <a:r>
              <a:rPr lang="en-US" altLang="zh-CN" smtClean="0"/>
              <a:t>Click to edit Master text styles</a:t>
            </a:r>
          </a:p>
        </p:txBody>
      </p:sp>
      <p:sp>
        <p:nvSpPr>
          <p:cNvPr id="3" name="Content Placeholder 2"/>
          <p:cNvSpPr>
            <a:spLocks noGrp="1"/>
          </p:cNvSpPr>
          <p:nvPr>
            <p:ph sz="quarter" idx="10" hasCustomPrompt="1"/>
          </p:nvPr>
        </p:nvSpPr>
        <p:spPr>
          <a:xfrm>
            <a:off x="406400" y="1209964"/>
            <a:ext cx="11391515" cy="4221018"/>
          </a:xfrm>
          <a:prstGeom prst="rect">
            <a:avLst/>
          </a:prstGeom>
          <a:noFill/>
          <a:ln w="88900" cap="flat" cmpd="sng">
            <a:solidFill>
              <a:srgbClr val="FFFFFF"/>
            </a:solidFill>
            <a:miter lim="800000"/>
          </a:ln>
          <a:effectLst>
            <a:outerShdw blurRad="114300" sx="103000" sy="103000" algn="ctr" rotWithShape="0">
              <a:prstClr val="black">
                <a:alpha val="13000"/>
              </a:prstClr>
            </a:outerShdw>
          </a:effectLst>
        </p:spPr>
        <p:txBody>
          <a:bodyPr vert="horz" lIns="91440" tIns="45720" rIns="91440" bIns="45720" rtlCol="0">
            <a:noAutofit/>
          </a:bodyPr>
          <a:lstStyle>
            <a:lvl1pPr>
              <a:defRPr lang="en-US" sz="1400" dirty="0">
                <a:latin typeface="Arial" panose="020B0604020202020204" pitchFamily="34" charset="0"/>
                <a:cs typeface="Arial" panose="020B0604020202020204" pitchFamily="34" charset="0"/>
              </a:defRPr>
            </a:lvl1pPr>
          </a:lstStyle>
          <a:p>
            <a:pPr lvl="0"/>
            <a:r>
              <a:rPr lang="en-US" dirty="0" smtClean="0"/>
              <a:t>Video/picture</a:t>
            </a:r>
            <a:endParaRPr lang="en-US" dirty="0"/>
          </a:p>
        </p:txBody>
      </p:sp>
      <p:sp>
        <p:nvSpPr>
          <p:cNvPr id="8" name="heading"/>
          <p:cNvSpPr>
            <a:spLocks noGrp="1"/>
          </p:cNvSpPr>
          <p:nvPr>
            <p:ph type="body" sz="quarter" idx="12" hasCustomPrompt="1"/>
          </p:nvPr>
        </p:nvSpPr>
        <p:spPr>
          <a:xfrm>
            <a:off x="152400" y="76200"/>
            <a:ext cx="11887200" cy="762000"/>
          </a:xfrm>
          <a:prstGeom prst="rect">
            <a:avLst/>
          </a:prstGeom>
        </p:spPr>
        <p:txBody>
          <a:bodyPr vert="horz" lIns="91440" tIns="45720" rIns="91440" bIns="45720" rtlCol="0" anchor="ctr">
            <a:noAutofit/>
          </a:bodyPr>
          <a:lstStyle>
            <a:lvl1pPr>
              <a:defRPr lang="en-US" sz="2800" b="0" dirty="0" smtClean="0">
                <a:solidFill>
                  <a:srgbClr val="DBB33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pPr lvl="0">
              <a:spcBef>
                <a:spcPts val="0"/>
              </a:spcBef>
              <a:spcAft>
                <a:spcPts val="0"/>
              </a:spcAft>
            </a:pPr>
            <a:r>
              <a:rPr lang="en-US" dirty="0" smtClean="0"/>
              <a:t>Click to edit Master Slide Heading</a:t>
            </a:r>
          </a:p>
        </p:txBody>
      </p:sp>
    </p:spTree>
    <p:custDataLst>
      <p:tags r:id="rId1"/>
    </p:custDataLst>
    <p:extLst>
      <p:ext uri="{BB962C8B-B14F-4D97-AF65-F5344CB8AC3E}">
        <p14:creationId xmlns:p14="http://schemas.microsoft.com/office/powerpoint/2010/main" val="13690294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ain Image-video Subheading">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Content"/>
          <p:cNvSpPr>
            <a:spLocks noGrp="1"/>
          </p:cNvSpPr>
          <p:nvPr>
            <p:ph idx="1"/>
          </p:nvPr>
        </p:nvSpPr>
        <p:spPr>
          <a:xfrm>
            <a:off x="304800" y="5615354"/>
            <a:ext cx="11582400" cy="861646"/>
          </a:xfrm>
          <a:prstGeom prst="rect">
            <a:avLst/>
          </a:prstGeom>
        </p:spPr>
        <p:txBody>
          <a:bodyPr anchor="ctr"/>
          <a:lstStyle>
            <a:lvl1pPr>
              <a:defRPr sz="1400">
                <a:latin typeface="Arial" panose="020B0604020202020204" pitchFamily="34" charset="0"/>
                <a:cs typeface="Arial" panose="020B0604020202020204" pitchFamily="34" charset="0"/>
              </a:defRPr>
            </a:lvl1pPr>
          </a:lstStyle>
          <a:p>
            <a:pPr lvl="0"/>
            <a:r>
              <a:rPr lang="en-US" altLang="zh-CN" smtClean="0"/>
              <a:t>Click to edit Master text styles</a:t>
            </a:r>
          </a:p>
        </p:txBody>
      </p:sp>
      <p:sp>
        <p:nvSpPr>
          <p:cNvPr id="8" name="heading"/>
          <p:cNvSpPr>
            <a:spLocks noGrp="1"/>
          </p:cNvSpPr>
          <p:nvPr>
            <p:ph type="body" sz="quarter" idx="12" hasCustomPrompt="1"/>
          </p:nvPr>
        </p:nvSpPr>
        <p:spPr>
          <a:xfrm>
            <a:off x="152400" y="76200"/>
            <a:ext cx="11887200" cy="762000"/>
          </a:xfrm>
          <a:prstGeom prst="rect">
            <a:avLst/>
          </a:prstGeom>
        </p:spPr>
        <p:txBody>
          <a:bodyPr vert="horz" lIns="91440" tIns="45720" rIns="91440" bIns="45720" rtlCol="0" anchor="ctr">
            <a:noAutofit/>
          </a:bodyPr>
          <a:lstStyle>
            <a:lvl1pPr>
              <a:defRPr lang="en-US" sz="2800" b="0" dirty="0" smtClean="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pPr lvl="0">
              <a:spcBef>
                <a:spcPts val="0"/>
              </a:spcBef>
              <a:spcAft>
                <a:spcPts val="0"/>
              </a:spcAft>
            </a:pPr>
            <a:r>
              <a:rPr lang="en-US" dirty="0" smtClean="0"/>
              <a:t>Click to edit Master Slide Heading</a:t>
            </a:r>
          </a:p>
        </p:txBody>
      </p:sp>
      <p:sp>
        <p:nvSpPr>
          <p:cNvPr id="7" name="Content Placeholder 3"/>
          <p:cNvSpPr>
            <a:spLocks noGrp="1"/>
          </p:cNvSpPr>
          <p:nvPr>
            <p:ph sz="quarter" idx="13" hasCustomPrompt="1"/>
          </p:nvPr>
        </p:nvSpPr>
        <p:spPr>
          <a:xfrm>
            <a:off x="152400" y="931984"/>
            <a:ext cx="11887200" cy="381000"/>
          </a:xfrm>
          <a:prstGeom prst="rect">
            <a:avLst/>
          </a:prstGeom>
        </p:spPr>
        <p:txBody>
          <a:bodyPr vert="horz" lIns="91440" tIns="45720" rIns="91440" bIns="45720" rtlCol="0">
            <a:noAutofit/>
          </a:bodyPr>
          <a:lstStyle>
            <a:lvl1pPr>
              <a:defRPr lang="en-US" sz="2000" b="0" baseline="0" dirty="0" smtClean="0">
                <a:solidFill>
                  <a:srgbClr val="54BDA3"/>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smtClean="0"/>
              <a:t>Click to edit master slide subheading</a:t>
            </a:r>
          </a:p>
        </p:txBody>
      </p:sp>
      <p:sp>
        <p:nvSpPr>
          <p:cNvPr id="9" name="Content Placeholder 2"/>
          <p:cNvSpPr>
            <a:spLocks noGrp="1"/>
          </p:cNvSpPr>
          <p:nvPr>
            <p:ph sz="quarter" idx="10" hasCustomPrompt="1"/>
          </p:nvPr>
        </p:nvSpPr>
        <p:spPr>
          <a:xfrm>
            <a:off x="406400" y="1559168"/>
            <a:ext cx="11391515" cy="3871813"/>
          </a:xfrm>
          <a:prstGeom prst="rect">
            <a:avLst/>
          </a:prstGeom>
          <a:noFill/>
          <a:ln w="88900" cap="flat" cmpd="sng">
            <a:solidFill>
              <a:srgbClr val="FFFFFF"/>
            </a:solidFill>
            <a:miter lim="800000"/>
          </a:ln>
          <a:effectLst>
            <a:outerShdw blurRad="114300" sx="103000" sy="103000" algn="ctr" rotWithShape="0">
              <a:prstClr val="black">
                <a:alpha val="13000"/>
              </a:prstClr>
            </a:outerShdw>
          </a:effectLst>
        </p:spPr>
        <p:txBody>
          <a:bodyPr vert="horz" lIns="91440" tIns="45720" rIns="91440" bIns="45720" rtlCol="0">
            <a:noAutofit/>
          </a:bodyPr>
          <a:lstStyle>
            <a:lvl1pPr>
              <a:defRPr lang="en-US" sz="1400" dirty="0">
                <a:latin typeface="Arial" panose="020B0604020202020204" pitchFamily="34" charset="0"/>
                <a:cs typeface="Arial" panose="020B0604020202020204" pitchFamily="34" charset="0"/>
              </a:defRPr>
            </a:lvl1pPr>
          </a:lstStyle>
          <a:p>
            <a:pPr lvl="0"/>
            <a:r>
              <a:rPr lang="en-US" dirty="0" smtClean="0"/>
              <a:t>Video/picture</a:t>
            </a:r>
            <a:endParaRPr lang="en-US" dirty="0"/>
          </a:p>
        </p:txBody>
      </p:sp>
    </p:spTree>
    <p:custDataLst>
      <p:tags r:id="rId1"/>
    </p:custDataLst>
    <p:extLst>
      <p:ext uri="{BB962C8B-B14F-4D97-AF65-F5344CB8AC3E}">
        <p14:creationId xmlns:p14="http://schemas.microsoft.com/office/powerpoint/2010/main" val="416804508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ain Image-video Center">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Content"/>
          <p:cNvSpPr>
            <a:spLocks noGrp="1"/>
          </p:cNvSpPr>
          <p:nvPr>
            <p:ph idx="1"/>
          </p:nvPr>
        </p:nvSpPr>
        <p:spPr>
          <a:xfrm>
            <a:off x="304800" y="5615354"/>
            <a:ext cx="11582400" cy="861646"/>
          </a:xfrm>
          <a:prstGeom prst="rect">
            <a:avLst/>
          </a:prstGeom>
        </p:spPr>
        <p:txBody>
          <a:bodyPr anchor="ctr"/>
          <a:lstStyle>
            <a:lvl1pPr>
              <a:defRPr sz="1400">
                <a:latin typeface="Arial" panose="020B0604020202020204" pitchFamily="34" charset="0"/>
                <a:cs typeface="Arial" panose="020B0604020202020204" pitchFamily="34" charset="0"/>
              </a:defRPr>
            </a:lvl1pPr>
          </a:lstStyle>
          <a:p>
            <a:pPr lvl="0"/>
            <a:r>
              <a:rPr lang="en-US" altLang="zh-CN" smtClean="0"/>
              <a:t>Click to edit Master text styles</a:t>
            </a:r>
          </a:p>
        </p:txBody>
      </p:sp>
      <p:sp>
        <p:nvSpPr>
          <p:cNvPr id="7" name="Content Placeholder 2"/>
          <p:cNvSpPr>
            <a:spLocks noGrp="1"/>
          </p:cNvSpPr>
          <p:nvPr>
            <p:ph sz="quarter" idx="10" hasCustomPrompt="1"/>
          </p:nvPr>
        </p:nvSpPr>
        <p:spPr>
          <a:xfrm>
            <a:off x="406400" y="563418"/>
            <a:ext cx="11391515" cy="4867564"/>
          </a:xfrm>
          <a:prstGeom prst="rect">
            <a:avLst/>
          </a:prstGeom>
          <a:noFill/>
          <a:ln w="88900" cap="flat" cmpd="sng">
            <a:solidFill>
              <a:srgbClr val="FFFFFF"/>
            </a:solidFill>
            <a:miter lim="800000"/>
          </a:ln>
          <a:effectLst>
            <a:outerShdw blurRad="114300" sx="103000" sy="103000" algn="ctr" rotWithShape="0">
              <a:prstClr val="black">
                <a:alpha val="13000"/>
              </a:prstClr>
            </a:outerShdw>
          </a:effectLst>
        </p:spPr>
        <p:txBody>
          <a:bodyPr vert="horz" lIns="91440" tIns="45720" rIns="91440" bIns="45720" rtlCol="0">
            <a:noAutofit/>
          </a:bodyPr>
          <a:lstStyle>
            <a:lvl1pPr>
              <a:defRPr lang="en-US" sz="1400" dirty="0">
                <a:latin typeface="Arial" panose="020B0604020202020204" pitchFamily="34" charset="0"/>
                <a:cs typeface="Arial" panose="020B0604020202020204" pitchFamily="34" charset="0"/>
              </a:defRPr>
            </a:lvl1pPr>
          </a:lstStyle>
          <a:p>
            <a:pPr lvl="0"/>
            <a:r>
              <a:rPr lang="en-US" dirty="0" smtClean="0"/>
              <a:t>Video/picture</a:t>
            </a:r>
            <a:endParaRPr lang="en-US" dirty="0"/>
          </a:p>
        </p:txBody>
      </p:sp>
    </p:spTree>
    <p:custDataLst>
      <p:tags r:id="rId1"/>
    </p:custDataLst>
    <p:extLst>
      <p:ext uri="{BB962C8B-B14F-4D97-AF65-F5344CB8AC3E}">
        <p14:creationId xmlns:p14="http://schemas.microsoft.com/office/powerpoint/2010/main" val="428627290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heading">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1"/>
          <p:cNvSpPr>
            <a:spLocks noGrp="1"/>
          </p:cNvSpPr>
          <p:nvPr>
            <p:ph sz="half" idx="1" hasCustomPrompt="1"/>
          </p:nvPr>
        </p:nvSpPr>
        <p:spPr>
          <a:xfrm>
            <a:off x="265723" y="1087315"/>
            <a:ext cx="5576277" cy="381000"/>
          </a:xfrm>
          <a:prstGeom prst="rect">
            <a:avLst/>
          </a:prstGeom>
        </p:spPr>
        <p:txBody>
          <a:bodyPr vert="horz" lIns="91440" tIns="45720" rIns="91440" bIns="45720" rtlCol="0">
            <a:noAutofit/>
          </a:bodyPr>
          <a:lstStyle>
            <a:lvl1pPr>
              <a:defRPr lang="en-US" sz="2000" b="0" baseline="0" dirty="0" smtClean="0">
                <a:solidFill>
                  <a:srgbClr val="54BDA3"/>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smtClean="0"/>
              <a:t>Change title here</a:t>
            </a:r>
          </a:p>
          <a:p>
            <a:pPr lvl="0"/>
            <a:endParaRPr lang="en-US" dirty="0" smtClean="0"/>
          </a:p>
        </p:txBody>
      </p:sp>
      <p:sp>
        <p:nvSpPr>
          <p:cNvPr id="6" name="Content 2"/>
          <p:cNvSpPr>
            <a:spLocks noGrp="1"/>
          </p:cNvSpPr>
          <p:nvPr>
            <p:ph sz="half" idx="12"/>
          </p:nvPr>
        </p:nvSpPr>
        <p:spPr>
          <a:xfrm>
            <a:off x="406400" y="1669312"/>
            <a:ext cx="5292651" cy="4761508"/>
          </a:xfrm>
          <a:prstGeom prst="rect">
            <a:avLst/>
          </a:prstGeom>
          <a:noFill/>
          <a:ln w="88900" cap="flat" cmpd="sng">
            <a:solidFill>
              <a:srgbClr val="FFFFFF"/>
            </a:solidFill>
            <a:miter lim="800000"/>
          </a:ln>
          <a:effectLst>
            <a:outerShdw blurRad="114300" sx="103000" sy="103000" algn="ctr" rotWithShape="0">
              <a:prstClr val="black">
                <a:alpha val="13000"/>
              </a:prstClr>
            </a:outerShdw>
          </a:effectLst>
        </p:spPr>
        <p:txBody>
          <a:bodyPr vert="horz" lIns="91440" tIns="45720" rIns="91440" bIns="45720" rtlCol="0">
            <a:noAutofit/>
          </a:bodyPr>
          <a:lstStyle>
            <a:lvl1pPr>
              <a:defRPr lang="en-US" sz="1400" dirty="0" smtClean="0">
                <a:latin typeface="Arial" panose="020B0604020202020204" pitchFamily="34" charset="0"/>
                <a:cs typeface="Arial" panose="020B0604020202020204" pitchFamily="34" charset="0"/>
              </a:defRPr>
            </a:lvl1pPr>
          </a:lstStyle>
          <a:p>
            <a:pPr lvl="0"/>
            <a:r>
              <a:rPr lang="en-US" altLang="zh-CN" smtClean="0"/>
              <a:t>Click to edit Master text styles</a:t>
            </a:r>
          </a:p>
        </p:txBody>
      </p:sp>
      <p:sp>
        <p:nvSpPr>
          <p:cNvPr id="7" name="Content 1"/>
          <p:cNvSpPr>
            <a:spLocks noGrp="1"/>
          </p:cNvSpPr>
          <p:nvPr>
            <p:ph sz="half" idx="13" hasCustomPrompt="1"/>
          </p:nvPr>
        </p:nvSpPr>
        <p:spPr>
          <a:xfrm>
            <a:off x="6350000" y="1087315"/>
            <a:ext cx="5560645" cy="381000"/>
          </a:xfrm>
          <a:prstGeom prst="rect">
            <a:avLst/>
          </a:prstGeom>
        </p:spPr>
        <p:txBody>
          <a:bodyPr vert="horz" lIns="91440" tIns="45720" rIns="91440" bIns="45720" rtlCol="0">
            <a:noAutofit/>
          </a:bodyPr>
          <a:lstStyle>
            <a:lvl1pPr>
              <a:defRPr lang="en-US" sz="2000" b="0" baseline="0" dirty="0" smtClean="0">
                <a:solidFill>
                  <a:srgbClr val="54BDA3"/>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smtClean="0"/>
              <a:t>Change title here</a:t>
            </a:r>
          </a:p>
          <a:p>
            <a:pPr lvl="0"/>
            <a:endParaRPr lang="en-US" dirty="0" smtClean="0"/>
          </a:p>
        </p:txBody>
      </p:sp>
      <p:sp>
        <p:nvSpPr>
          <p:cNvPr id="10" name="Content 2"/>
          <p:cNvSpPr>
            <a:spLocks noGrp="1"/>
          </p:cNvSpPr>
          <p:nvPr>
            <p:ph sz="half" idx="14"/>
          </p:nvPr>
        </p:nvSpPr>
        <p:spPr>
          <a:xfrm>
            <a:off x="6492950" y="1669312"/>
            <a:ext cx="5304965" cy="4761508"/>
          </a:xfrm>
          <a:prstGeom prst="rect">
            <a:avLst/>
          </a:prstGeom>
          <a:noFill/>
          <a:ln w="88900" cap="flat" cmpd="sng">
            <a:solidFill>
              <a:srgbClr val="FFFFFF"/>
            </a:solidFill>
            <a:miter lim="800000"/>
          </a:ln>
          <a:effectLst>
            <a:outerShdw blurRad="114300" sx="103000" sy="103000" algn="ctr" rotWithShape="0">
              <a:prstClr val="black">
                <a:alpha val="13000"/>
              </a:prstClr>
            </a:outerShdw>
          </a:effectLst>
        </p:spPr>
        <p:txBody>
          <a:bodyPr vert="horz" lIns="91440" tIns="45720" rIns="91440" bIns="45720" rtlCol="0">
            <a:noAutofit/>
          </a:bodyPr>
          <a:lstStyle>
            <a:lvl1pPr>
              <a:defRPr lang="en-US" sz="1400" dirty="0" smtClean="0">
                <a:latin typeface="Arial" panose="020B0604020202020204" pitchFamily="34" charset="0"/>
                <a:cs typeface="Arial" panose="020B0604020202020204" pitchFamily="34" charset="0"/>
              </a:defRPr>
            </a:lvl1pPr>
          </a:lstStyle>
          <a:p>
            <a:pPr lvl="0"/>
            <a:r>
              <a:rPr lang="en-US" altLang="zh-CN" smtClean="0"/>
              <a:t>Click to edit Master text styles</a:t>
            </a:r>
          </a:p>
        </p:txBody>
      </p:sp>
      <p:sp>
        <p:nvSpPr>
          <p:cNvPr id="8" name="heading"/>
          <p:cNvSpPr>
            <a:spLocks noGrp="1"/>
          </p:cNvSpPr>
          <p:nvPr>
            <p:ph type="body" sz="quarter" idx="15" hasCustomPrompt="1"/>
          </p:nvPr>
        </p:nvSpPr>
        <p:spPr>
          <a:xfrm>
            <a:off x="152400" y="76200"/>
            <a:ext cx="11887200" cy="762000"/>
          </a:xfrm>
          <a:prstGeom prst="rect">
            <a:avLst/>
          </a:prstGeom>
        </p:spPr>
        <p:txBody>
          <a:bodyPr vert="horz" lIns="91440" tIns="45720" rIns="91440" bIns="45720" rtlCol="0" anchor="ctr">
            <a:noAutofit/>
          </a:bodyPr>
          <a:lstStyle>
            <a:lvl1pPr>
              <a:defRPr lang="en-US" sz="2800" b="0" dirty="0" smtClean="0">
                <a:solidFill>
                  <a:srgbClr val="DBB33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pPr lvl="0">
              <a:spcBef>
                <a:spcPts val="0"/>
              </a:spcBef>
              <a:spcAft>
                <a:spcPts val="0"/>
              </a:spcAft>
            </a:pPr>
            <a:r>
              <a:rPr lang="en-US" dirty="0" smtClean="0"/>
              <a:t>Click to edit Master Slide Heading</a:t>
            </a:r>
          </a:p>
        </p:txBody>
      </p:sp>
    </p:spTree>
    <p:custDataLst>
      <p:tags r:id="rId1"/>
    </p:custDataLst>
    <p:extLst>
      <p:ext uri="{BB962C8B-B14F-4D97-AF65-F5344CB8AC3E}">
        <p14:creationId xmlns:p14="http://schemas.microsoft.com/office/powerpoint/2010/main" val="229009392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no heading">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ontent 1"/>
          <p:cNvSpPr>
            <a:spLocks noGrp="1"/>
          </p:cNvSpPr>
          <p:nvPr>
            <p:ph sz="half" idx="1" hasCustomPrompt="1"/>
          </p:nvPr>
        </p:nvSpPr>
        <p:spPr>
          <a:xfrm>
            <a:off x="265723" y="477719"/>
            <a:ext cx="5576277" cy="381000"/>
          </a:xfrm>
          <a:prstGeom prst="rect">
            <a:avLst/>
          </a:prstGeom>
        </p:spPr>
        <p:txBody>
          <a:bodyPr vert="horz" lIns="91440" tIns="45720" rIns="91440" bIns="45720" rtlCol="0">
            <a:noAutofit/>
          </a:bodyPr>
          <a:lstStyle>
            <a:lvl1pPr>
              <a:defRPr lang="en-US" sz="2000" b="0" baseline="0" dirty="0" smtClean="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smtClean="0"/>
              <a:t>Change title here</a:t>
            </a:r>
          </a:p>
          <a:p>
            <a:pPr lvl="0"/>
            <a:endParaRPr lang="en-US" dirty="0" smtClean="0"/>
          </a:p>
        </p:txBody>
      </p:sp>
      <p:sp>
        <p:nvSpPr>
          <p:cNvPr id="8" name="Content 2"/>
          <p:cNvSpPr>
            <a:spLocks noGrp="1"/>
          </p:cNvSpPr>
          <p:nvPr>
            <p:ph sz="half" idx="12"/>
          </p:nvPr>
        </p:nvSpPr>
        <p:spPr>
          <a:xfrm>
            <a:off x="406400" y="1222744"/>
            <a:ext cx="5292651" cy="5254256"/>
          </a:xfrm>
          <a:prstGeom prst="rect">
            <a:avLst/>
          </a:prstGeom>
          <a:noFill/>
          <a:ln w="88900" cap="flat" cmpd="sng">
            <a:solidFill>
              <a:srgbClr val="FFFFFF"/>
            </a:solidFill>
            <a:miter lim="800000"/>
          </a:ln>
          <a:effectLst>
            <a:outerShdw blurRad="114300" sx="103000" sy="103000" algn="ctr" rotWithShape="0">
              <a:prstClr val="black">
                <a:alpha val="13000"/>
              </a:prstClr>
            </a:outerShdw>
          </a:effectLst>
        </p:spPr>
        <p:txBody>
          <a:bodyPr vert="horz" lIns="91440" tIns="45720" rIns="91440" bIns="45720" rtlCol="0">
            <a:noAutofit/>
          </a:bodyPr>
          <a:lstStyle>
            <a:lvl1pPr>
              <a:defRPr lang="en-US" sz="1400" dirty="0" smtClean="0">
                <a:latin typeface="Arial" panose="020B0604020202020204" pitchFamily="34" charset="0"/>
                <a:cs typeface="Arial" panose="020B0604020202020204" pitchFamily="34" charset="0"/>
              </a:defRPr>
            </a:lvl1pPr>
          </a:lstStyle>
          <a:p>
            <a:pPr lvl="0"/>
            <a:r>
              <a:rPr lang="en-US" altLang="zh-CN" smtClean="0"/>
              <a:t>Click to edit Master text styles</a:t>
            </a:r>
          </a:p>
        </p:txBody>
      </p:sp>
      <p:sp>
        <p:nvSpPr>
          <p:cNvPr id="11" name="Content 1"/>
          <p:cNvSpPr>
            <a:spLocks noGrp="1"/>
          </p:cNvSpPr>
          <p:nvPr>
            <p:ph sz="half" idx="13" hasCustomPrompt="1"/>
          </p:nvPr>
        </p:nvSpPr>
        <p:spPr>
          <a:xfrm>
            <a:off x="6350000" y="477719"/>
            <a:ext cx="5560645" cy="381000"/>
          </a:xfrm>
          <a:prstGeom prst="rect">
            <a:avLst/>
          </a:prstGeom>
        </p:spPr>
        <p:txBody>
          <a:bodyPr vert="horz" lIns="91440" tIns="45720" rIns="91440" bIns="45720" rtlCol="0">
            <a:noAutofit/>
          </a:bodyPr>
          <a:lstStyle>
            <a:lvl1pPr>
              <a:defRPr lang="en-US" sz="2000" b="0" baseline="0" dirty="0" smtClean="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smtClean="0"/>
              <a:t>Change title here</a:t>
            </a:r>
          </a:p>
          <a:p>
            <a:pPr lvl="0"/>
            <a:endParaRPr lang="en-US" dirty="0" smtClean="0"/>
          </a:p>
        </p:txBody>
      </p:sp>
      <p:sp>
        <p:nvSpPr>
          <p:cNvPr id="12" name="Content 2"/>
          <p:cNvSpPr>
            <a:spLocks noGrp="1"/>
          </p:cNvSpPr>
          <p:nvPr>
            <p:ph sz="half" idx="14"/>
          </p:nvPr>
        </p:nvSpPr>
        <p:spPr>
          <a:xfrm>
            <a:off x="6492950" y="1222744"/>
            <a:ext cx="5304965" cy="5254256"/>
          </a:xfrm>
          <a:prstGeom prst="rect">
            <a:avLst/>
          </a:prstGeom>
          <a:noFill/>
          <a:ln w="88900" cap="flat" cmpd="sng">
            <a:solidFill>
              <a:srgbClr val="FFFFFF"/>
            </a:solidFill>
            <a:miter lim="800000"/>
          </a:ln>
          <a:effectLst>
            <a:outerShdw blurRad="114300" sx="103000" sy="103000" algn="ctr" rotWithShape="0">
              <a:prstClr val="black">
                <a:alpha val="13000"/>
              </a:prstClr>
            </a:outerShdw>
          </a:effectLst>
        </p:spPr>
        <p:txBody>
          <a:bodyPr vert="horz" lIns="91440" tIns="45720" rIns="91440" bIns="45720" rtlCol="0">
            <a:noAutofit/>
          </a:bodyPr>
          <a:lstStyle>
            <a:lvl1pPr>
              <a:defRPr lang="en-US" sz="1400" dirty="0" smtClean="0">
                <a:latin typeface="Arial" panose="020B0604020202020204" pitchFamily="34" charset="0"/>
                <a:cs typeface="Arial" panose="020B0604020202020204" pitchFamily="34" charset="0"/>
              </a:defRPr>
            </a:lvl1pPr>
          </a:lstStyle>
          <a:p>
            <a:pPr lvl="0"/>
            <a:r>
              <a:rPr lang="en-US" altLang="zh-CN" smtClean="0"/>
              <a:t>Click to edit Master text styles</a:t>
            </a:r>
          </a:p>
        </p:txBody>
      </p:sp>
    </p:spTree>
    <p:custDataLst>
      <p:tags r:id="rId1"/>
    </p:custDataLst>
    <p:extLst>
      <p:ext uri="{BB962C8B-B14F-4D97-AF65-F5344CB8AC3E}">
        <p14:creationId xmlns:p14="http://schemas.microsoft.com/office/powerpoint/2010/main" val="213502840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339516" y="3194324"/>
            <a:ext cx="11488616" cy="461665"/>
          </a:xfrm>
          <a:prstGeom prst="rect">
            <a:avLst/>
          </a:prstGeom>
          <a:noFill/>
        </p:spPr>
        <p:txBody>
          <a:bodyPr wrap="square" rtlCol="0" anchor="ctr">
            <a:spAutoFit/>
          </a:bodyPr>
          <a:lstStyle/>
          <a:p>
            <a:pPr algn="ctr"/>
            <a:r>
              <a:rPr lang="en-US" sz="2400" b="1" dirty="0" smtClean="0">
                <a:solidFill>
                  <a:srgbClr val="493249"/>
                </a:solidFill>
                <a:effectLst/>
                <a:latin typeface="Arial" panose="020B0604020202020204" pitchFamily="34" charset="0"/>
                <a:ea typeface="Open Sans" panose="020B0606030504020204" pitchFamily="34" charset="0"/>
                <a:cs typeface="Arial" panose="020B0604020202020204" pitchFamily="34" charset="0"/>
              </a:rPr>
              <a:t>You have reached the end of the presentation. </a:t>
            </a:r>
            <a:endParaRPr lang="en-US" sz="2400" b="1" dirty="0">
              <a:solidFill>
                <a:srgbClr val="493249"/>
              </a:solidFill>
              <a:effectLst/>
              <a:latin typeface="Arial" panose="020B0604020202020204" pitchFamily="34" charset="0"/>
              <a:ea typeface="Open Sans" panose="020B0606030504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72233454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ssets">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TextBox 10"/>
          <p:cNvSpPr txBox="1"/>
          <p:nvPr userDrawn="1"/>
        </p:nvSpPr>
        <p:spPr>
          <a:xfrm>
            <a:off x="1320802" y="414486"/>
            <a:ext cx="9753599" cy="58477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smtClean="0">
                <a:solidFill>
                  <a:schemeClr val="tx2"/>
                </a:solidFill>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Assets,</a:t>
            </a:r>
            <a:r>
              <a:rPr lang="en-US" sz="3200" b="1" baseline="0" dirty="0" smtClean="0">
                <a:solidFill>
                  <a:schemeClr val="tx2"/>
                </a:solidFill>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 not a </a:t>
            </a:r>
            <a:r>
              <a:rPr lang="en-US" sz="3200" b="1" dirty="0" smtClean="0">
                <a:solidFill>
                  <a:schemeClr val="tx2"/>
                </a:solidFill>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 Slide</a:t>
            </a:r>
          </a:p>
        </p:txBody>
      </p:sp>
      <p:sp>
        <p:nvSpPr>
          <p:cNvPr id="48" name="Round Single Corner Rectangle 47"/>
          <p:cNvSpPr/>
          <p:nvPr userDrawn="1"/>
        </p:nvSpPr>
        <p:spPr>
          <a:xfrm>
            <a:off x="0" y="5648016"/>
            <a:ext cx="6212115" cy="783772"/>
          </a:xfrm>
          <a:prstGeom prst="round1Rect">
            <a:avLst/>
          </a:prstGeom>
          <a:solidFill>
            <a:srgbClr val="232F3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rIns="182880" rtlCol="0" anchor="ctr" anchorCtr="0"/>
          <a:lstStyle/>
          <a:p>
            <a:pPr algn="l"/>
            <a:r>
              <a:rPr lang="en-US" sz="1400" dirty="0" smtClean="0">
                <a:latin typeface="Arial" panose="020B0604020202020204" pitchFamily="34" charset="0"/>
                <a:cs typeface="Arial" panose="020B0604020202020204" pitchFamily="34" charset="0"/>
              </a:rPr>
              <a:t>On screen instructions go here</a:t>
            </a:r>
            <a:endParaRPr lang="en-US" sz="1400" dirty="0">
              <a:latin typeface="Arial" panose="020B0604020202020204" pitchFamily="34" charset="0"/>
              <a:cs typeface="Arial" panose="020B0604020202020204" pitchFamily="34" charset="0"/>
            </a:endParaRPr>
          </a:p>
        </p:txBody>
      </p:sp>
      <p:sp>
        <p:nvSpPr>
          <p:cNvPr id="59" name="Round Diagonal Corner Rectangle 58"/>
          <p:cNvSpPr/>
          <p:nvPr userDrawn="1"/>
        </p:nvSpPr>
        <p:spPr>
          <a:xfrm>
            <a:off x="390408" y="1273287"/>
            <a:ext cx="5198347" cy="693335"/>
          </a:xfrm>
          <a:prstGeom prst="round2DiagRect">
            <a:avLst/>
          </a:prstGeom>
          <a:solidFill>
            <a:schemeClr val="accent4">
              <a:lumMod val="20000"/>
              <a:lumOff val="80000"/>
            </a:schemeClr>
          </a:solidFill>
          <a:ln w="12700">
            <a:solidFill>
              <a:schemeClr val="accent4">
                <a:lumMod val="40000"/>
                <a:lumOff val="60000"/>
              </a:schemeClr>
            </a:solidFill>
          </a:ln>
          <a:effectLst>
            <a:outerShdw blurRad="63500" sx="102000" sy="102000" algn="ctr"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algn="l"/>
            <a:r>
              <a:rPr lang="en-US" sz="1400" dirty="0" smtClean="0">
                <a:solidFill>
                  <a:srgbClr val="363636"/>
                </a:solidFill>
                <a:latin typeface="Arial" panose="020B0604020202020204" pitchFamily="34" charset="0"/>
                <a:cs typeface="Arial" panose="020B0604020202020204" pitchFamily="34" charset="0"/>
              </a:rPr>
              <a:t>Definition:</a:t>
            </a:r>
            <a:r>
              <a:rPr lang="en-US" sz="1400" baseline="0" dirty="0" smtClean="0">
                <a:solidFill>
                  <a:srgbClr val="363636"/>
                </a:solidFill>
                <a:latin typeface="Arial" panose="020B0604020202020204" pitchFamily="34" charset="0"/>
                <a:cs typeface="Arial" panose="020B0604020202020204" pitchFamily="34" charset="0"/>
              </a:rPr>
              <a:t> goes here</a:t>
            </a:r>
            <a:endParaRPr lang="en-US" sz="1400" dirty="0">
              <a:solidFill>
                <a:srgbClr val="363636"/>
              </a:solidFill>
              <a:latin typeface="Arial" panose="020B0604020202020204" pitchFamily="34" charset="0"/>
              <a:cs typeface="Arial" panose="020B0604020202020204" pitchFamily="34" charset="0"/>
            </a:endParaRPr>
          </a:p>
        </p:txBody>
      </p:sp>
      <p:sp>
        <p:nvSpPr>
          <p:cNvPr id="62" name="Rectangle 61"/>
          <p:cNvSpPr/>
          <p:nvPr userDrawn="1"/>
        </p:nvSpPr>
        <p:spPr>
          <a:xfrm>
            <a:off x="617882" y="2170690"/>
            <a:ext cx="4982399" cy="608206"/>
          </a:xfrm>
          <a:prstGeom prst="rect">
            <a:avLst/>
          </a:prstGeom>
          <a:noFill/>
          <a:ln w="12700">
            <a:solidFill>
              <a:srgbClr val="DCB1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cs typeface="Arial" panose="020B0604020202020204" pitchFamily="34" charset="0"/>
            </a:endParaRPr>
          </a:p>
        </p:txBody>
      </p:sp>
      <p:sp>
        <p:nvSpPr>
          <p:cNvPr id="2" name="Hexagon 1"/>
          <p:cNvSpPr/>
          <p:nvPr userDrawn="1"/>
        </p:nvSpPr>
        <p:spPr>
          <a:xfrm rot="5400000">
            <a:off x="328151" y="2164550"/>
            <a:ext cx="462519" cy="462430"/>
          </a:xfrm>
          <a:prstGeom prst="teardrop">
            <a:avLst/>
          </a:prstGeom>
          <a:solidFill>
            <a:srgbClr val="DBB33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a:p>
        </p:txBody>
      </p:sp>
      <p:sp>
        <p:nvSpPr>
          <p:cNvPr id="65" name="TextBox 64"/>
          <p:cNvSpPr txBox="1"/>
          <p:nvPr userDrawn="1"/>
        </p:nvSpPr>
        <p:spPr>
          <a:xfrm>
            <a:off x="360836" y="2049531"/>
            <a:ext cx="420582" cy="692468"/>
          </a:xfrm>
          <a:prstGeom prst="teardrop">
            <a:avLst/>
          </a:prstGeom>
          <a:noFill/>
        </p:spPr>
        <p:txBody>
          <a:bodyPr wrap="none" rtlCol="0">
            <a:spAutoFit/>
          </a:bodyPr>
          <a:lstStyle/>
          <a:p>
            <a:r>
              <a:rPr lang="en-US" sz="2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a:t>
            </a:r>
            <a:endParaRPr lang="en-US" sz="2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1" name="Text Placeholder 22"/>
          <p:cNvSpPr>
            <a:spLocks noGrp="1"/>
          </p:cNvSpPr>
          <p:nvPr>
            <p:ph type="body" sz="quarter" idx="12" hasCustomPrompt="1"/>
          </p:nvPr>
        </p:nvSpPr>
        <p:spPr>
          <a:xfrm>
            <a:off x="978729" y="2221151"/>
            <a:ext cx="4474176" cy="514203"/>
          </a:xfrm>
          <a:prstGeom prst="rect">
            <a:avLst/>
          </a:prstGeom>
        </p:spPr>
        <p:txBody>
          <a:bodyPr/>
          <a:lstStyle>
            <a:lvl1pPr>
              <a:defRPr sz="1400" b="0">
                <a:latin typeface="Arial" panose="020B0604020202020204" pitchFamily="34" charset="0"/>
                <a:ea typeface="Open Sans" panose="020B0606030504020204" pitchFamily="34" charset="0"/>
                <a:cs typeface="Arial" panose="020B0604020202020204" pitchFamily="34" charset="0"/>
              </a:defRPr>
            </a:lvl1pPr>
            <a:lvl2pPr>
              <a:defRPr sz="1400">
                <a:latin typeface="Open Sans" panose="020B0606030504020204" pitchFamily="34" charset="0"/>
                <a:ea typeface="Open Sans" panose="020B0606030504020204" pitchFamily="34" charset="0"/>
                <a:cs typeface="Open Sans" panose="020B0606030504020204" pitchFamily="34" charset="0"/>
              </a:defRPr>
            </a:lvl2pPr>
            <a:lvl3pPr>
              <a:defRPr sz="1400">
                <a:latin typeface="Open Sans" panose="020B0606030504020204" pitchFamily="34" charset="0"/>
                <a:ea typeface="Open Sans" panose="020B0606030504020204" pitchFamily="34" charset="0"/>
                <a:cs typeface="Open Sans" panose="020B0606030504020204" pitchFamily="34" charset="0"/>
              </a:defRPr>
            </a:lvl3pPr>
            <a:lvl4pPr>
              <a:defRPr sz="1400">
                <a:latin typeface="Open Sans" panose="020B0606030504020204" pitchFamily="34" charset="0"/>
                <a:ea typeface="Open Sans" panose="020B0606030504020204" pitchFamily="34" charset="0"/>
                <a:cs typeface="Open Sans" panose="020B0606030504020204" pitchFamily="34" charset="0"/>
              </a:defRPr>
            </a:lvl4pPr>
            <a:lvl5pPr>
              <a:defRPr sz="14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Consider this…</a:t>
            </a:r>
            <a:endParaRPr lang="en-US" dirty="0"/>
          </a:p>
        </p:txBody>
      </p:sp>
      <p:sp>
        <p:nvSpPr>
          <p:cNvPr id="72" name="Text Placeholder 22"/>
          <p:cNvSpPr>
            <a:spLocks noGrp="1"/>
          </p:cNvSpPr>
          <p:nvPr userDrawn="1">
            <p:ph type="body" sz="quarter" idx="13" hasCustomPrompt="1"/>
          </p:nvPr>
        </p:nvSpPr>
        <p:spPr>
          <a:xfrm>
            <a:off x="996809" y="3169649"/>
            <a:ext cx="4474176" cy="514203"/>
          </a:xfrm>
          <a:prstGeom prst="rect">
            <a:avLst/>
          </a:prstGeom>
        </p:spPr>
        <p:txBody>
          <a:bodyPr/>
          <a:lstStyle>
            <a:lvl1pPr>
              <a:defRPr sz="1400" b="0" baseline="0">
                <a:solidFill>
                  <a:srgbClr val="323334"/>
                </a:solidFill>
                <a:latin typeface="Arial" panose="020B0604020202020204" pitchFamily="34" charset="0"/>
                <a:ea typeface="Open Sans" panose="020B0606030504020204" pitchFamily="34" charset="0"/>
                <a:cs typeface="Arial" panose="020B0604020202020204" pitchFamily="34" charset="0"/>
              </a:defRPr>
            </a:lvl1pPr>
            <a:lvl2pPr>
              <a:defRPr sz="1400">
                <a:latin typeface="Open Sans" panose="020B0606030504020204" pitchFamily="34" charset="0"/>
                <a:ea typeface="Open Sans" panose="020B0606030504020204" pitchFamily="34" charset="0"/>
                <a:cs typeface="Open Sans" panose="020B0606030504020204" pitchFamily="34" charset="0"/>
              </a:defRPr>
            </a:lvl2pPr>
            <a:lvl3pPr>
              <a:defRPr sz="1400">
                <a:latin typeface="Open Sans" panose="020B0606030504020204" pitchFamily="34" charset="0"/>
                <a:ea typeface="Open Sans" panose="020B0606030504020204" pitchFamily="34" charset="0"/>
                <a:cs typeface="Open Sans" panose="020B0606030504020204" pitchFamily="34" charset="0"/>
              </a:defRPr>
            </a:lvl3pPr>
            <a:lvl4pPr>
              <a:defRPr sz="1400">
                <a:latin typeface="Open Sans" panose="020B0606030504020204" pitchFamily="34" charset="0"/>
                <a:ea typeface="Open Sans" panose="020B0606030504020204" pitchFamily="34" charset="0"/>
                <a:cs typeface="Open Sans" panose="020B0606030504020204" pitchFamily="34" charset="0"/>
              </a:defRPr>
            </a:lvl4pPr>
            <a:lvl5pPr>
              <a:defRPr sz="14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Think of this…/Formative question…</a:t>
            </a:r>
            <a:endParaRPr lang="en-US" dirty="0"/>
          </a:p>
        </p:txBody>
      </p:sp>
      <p:sp>
        <p:nvSpPr>
          <p:cNvPr id="73" name="Rectangle 72"/>
          <p:cNvSpPr/>
          <p:nvPr userDrawn="1"/>
        </p:nvSpPr>
        <p:spPr>
          <a:xfrm>
            <a:off x="522516" y="3971949"/>
            <a:ext cx="5175088" cy="644135"/>
          </a:xfrm>
          <a:prstGeom prst="rect">
            <a:avLst/>
          </a:prstGeom>
          <a:noFill/>
          <a:ln>
            <a:solidFill>
              <a:srgbClr val="54BD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cs typeface="Arial" panose="020B0604020202020204" pitchFamily="34" charset="0"/>
            </a:endParaRPr>
          </a:p>
        </p:txBody>
      </p:sp>
      <p:sp>
        <p:nvSpPr>
          <p:cNvPr id="28" name="Rectangle 27"/>
          <p:cNvSpPr/>
          <p:nvPr userDrawn="1"/>
        </p:nvSpPr>
        <p:spPr>
          <a:xfrm>
            <a:off x="610417" y="3121632"/>
            <a:ext cx="4982399" cy="608206"/>
          </a:xfrm>
          <a:prstGeom prst="rect">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cs typeface="Arial" panose="020B0604020202020204" pitchFamily="34" charset="0"/>
            </a:endParaRPr>
          </a:p>
        </p:txBody>
      </p:sp>
      <p:sp>
        <p:nvSpPr>
          <p:cNvPr id="26" name="Hexagon 25"/>
          <p:cNvSpPr/>
          <p:nvPr userDrawn="1"/>
        </p:nvSpPr>
        <p:spPr>
          <a:xfrm rot="5400000">
            <a:off x="331803" y="3125328"/>
            <a:ext cx="462519" cy="455129"/>
          </a:xfrm>
          <a:prstGeom prst="teardrop">
            <a:avLst/>
          </a:prstGeom>
          <a:solidFill>
            <a:srgbClr val="293749"/>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a:p>
        </p:txBody>
      </p:sp>
      <p:sp>
        <p:nvSpPr>
          <p:cNvPr id="70" name="TextBox 69"/>
          <p:cNvSpPr txBox="1"/>
          <p:nvPr userDrawn="1"/>
        </p:nvSpPr>
        <p:spPr>
          <a:xfrm>
            <a:off x="324888" y="3014822"/>
            <a:ext cx="494104" cy="692468"/>
          </a:xfrm>
          <a:prstGeom prst="teardrop">
            <a:avLst/>
          </a:prstGeom>
          <a:noFill/>
        </p:spPr>
        <p:txBody>
          <a:bodyPr wrap="none" rtlCol="0">
            <a:spAutoFit/>
          </a:bodyPr>
          <a:lstStyle/>
          <a:p>
            <a:r>
              <a:rPr lang="en-US" sz="2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a:t>
            </a:r>
            <a:endParaRPr lang="en-US" sz="2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0" name="Rectangle 29"/>
          <p:cNvSpPr/>
          <p:nvPr userDrawn="1"/>
        </p:nvSpPr>
        <p:spPr>
          <a:xfrm>
            <a:off x="7219202" y="1326114"/>
            <a:ext cx="4257524" cy="2532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2"/>
              </a:solidFill>
              <a:latin typeface="Arial" panose="020B0604020202020204" pitchFamily="34" charset="0"/>
              <a:cs typeface="Arial" panose="020B0604020202020204" pitchFamily="34" charset="0"/>
            </a:endParaRPr>
          </a:p>
        </p:txBody>
      </p:sp>
      <p:sp>
        <p:nvSpPr>
          <p:cNvPr id="5" name="Rectangle 4"/>
          <p:cNvSpPr/>
          <p:nvPr userDrawn="1"/>
        </p:nvSpPr>
        <p:spPr>
          <a:xfrm rot="5400000">
            <a:off x="9055108" y="-509796"/>
            <a:ext cx="585707" cy="4257524"/>
          </a:xfrm>
          <a:prstGeom prst="rect">
            <a:avLst/>
          </a:prstGeom>
          <a:solidFill>
            <a:srgbClr val="232F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2"/>
              </a:solidFill>
              <a:effectLst/>
              <a:latin typeface="Arial" panose="020B0604020202020204" pitchFamily="34" charset="0"/>
              <a:cs typeface="Arial" panose="020B0604020202020204" pitchFamily="34" charset="0"/>
            </a:endParaRPr>
          </a:p>
        </p:txBody>
      </p:sp>
      <p:sp>
        <p:nvSpPr>
          <p:cNvPr id="53" name="Text Placeholder 22"/>
          <p:cNvSpPr>
            <a:spLocks noGrp="1"/>
          </p:cNvSpPr>
          <p:nvPr userDrawn="1">
            <p:ph type="body" sz="quarter" idx="16" hasCustomPrompt="1"/>
          </p:nvPr>
        </p:nvSpPr>
        <p:spPr>
          <a:xfrm>
            <a:off x="7312713" y="2078181"/>
            <a:ext cx="4061140" cy="1711326"/>
          </a:xfrm>
          <a:prstGeom prst="rect">
            <a:avLst/>
          </a:prstGeom>
        </p:spPr>
        <p:txBody>
          <a:bodyPr/>
          <a:lstStyle>
            <a:lvl1pPr>
              <a:defRPr sz="1400" b="0" baseline="0">
                <a:solidFill>
                  <a:srgbClr val="323334"/>
                </a:solidFill>
                <a:latin typeface="Arial" panose="020B0604020202020204" pitchFamily="34" charset="0"/>
                <a:ea typeface="Open Sans" panose="020B0606030504020204" pitchFamily="34" charset="0"/>
                <a:cs typeface="Arial" panose="020B0604020202020204" pitchFamily="34" charset="0"/>
              </a:defRPr>
            </a:lvl1pPr>
            <a:lvl2pPr>
              <a:defRPr sz="1400">
                <a:latin typeface="Open Sans" panose="020B0606030504020204" pitchFamily="34" charset="0"/>
                <a:ea typeface="Open Sans" panose="020B0606030504020204" pitchFamily="34" charset="0"/>
                <a:cs typeface="Open Sans" panose="020B0606030504020204" pitchFamily="34" charset="0"/>
              </a:defRPr>
            </a:lvl2pPr>
            <a:lvl3pPr>
              <a:defRPr sz="1400">
                <a:latin typeface="Open Sans" panose="020B0606030504020204" pitchFamily="34" charset="0"/>
                <a:ea typeface="Open Sans" panose="020B0606030504020204" pitchFamily="34" charset="0"/>
                <a:cs typeface="Open Sans" panose="020B0606030504020204" pitchFamily="34" charset="0"/>
              </a:defRPr>
            </a:lvl3pPr>
            <a:lvl4pPr>
              <a:defRPr sz="1400">
                <a:latin typeface="Open Sans" panose="020B0606030504020204" pitchFamily="34" charset="0"/>
                <a:ea typeface="Open Sans" panose="020B0606030504020204" pitchFamily="34" charset="0"/>
                <a:cs typeface="Open Sans" panose="020B0606030504020204" pitchFamily="34" charset="0"/>
              </a:defRPr>
            </a:lvl4pPr>
            <a:lvl5pPr>
              <a:defRPr sz="14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Use for quotes or small pieces of content that aren’t voiced</a:t>
            </a:r>
            <a:endParaRPr lang="en-US" dirty="0"/>
          </a:p>
        </p:txBody>
      </p:sp>
      <p:sp>
        <p:nvSpPr>
          <p:cNvPr id="33" name="Text Placeholder 22"/>
          <p:cNvSpPr>
            <a:spLocks noGrp="1"/>
          </p:cNvSpPr>
          <p:nvPr userDrawn="1">
            <p:ph type="body" sz="quarter" idx="18" hasCustomPrompt="1"/>
          </p:nvPr>
        </p:nvSpPr>
        <p:spPr>
          <a:xfrm>
            <a:off x="7187157" y="1485900"/>
            <a:ext cx="4257523" cy="346190"/>
          </a:xfrm>
          <a:prstGeom prst="rect">
            <a:avLst/>
          </a:prstGeom>
        </p:spPr>
        <p:txBody>
          <a:bodyPr/>
          <a:lstStyle>
            <a:lvl1pPr algn="ctr">
              <a:defRPr sz="1600" b="0" baseline="0">
                <a:solidFill>
                  <a:srgbClr val="DBB336"/>
                </a:solidFill>
                <a:latin typeface="Arial" panose="020B0604020202020204" pitchFamily="34" charset="0"/>
                <a:ea typeface="Open Sans" panose="020B0606030504020204" pitchFamily="34" charset="0"/>
                <a:cs typeface="Arial" panose="020B0604020202020204" pitchFamily="34" charset="0"/>
              </a:defRPr>
            </a:lvl1pPr>
            <a:lvl2pPr>
              <a:defRPr sz="1400">
                <a:latin typeface="Open Sans" panose="020B0606030504020204" pitchFamily="34" charset="0"/>
                <a:ea typeface="Open Sans" panose="020B0606030504020204" pitchFamily="34" charset="0"/>
                <a:cs typeface="Open Sans" panose="020B0606030504020204" pitchFamily="34" charset="0"/>
              </a:defRPr>
            </a:lvl2pPr>
            <a:lvl3pPr>
              <a:defRPr sz="1400">
                <a:latin typeface="Open Sans" panose="020B0606030504020204" pitchFamily="34" charset="0"/>
                <a:ea typeface="Open Sans" panose="020B0606030504020204" pitchFamily="34" charset="0"/>
                <a:cs typeface="Open Sans" panose="020B0606030504020204" pitchFamily="34" charset="0"/>
              </a:defRPr>
            </a:lvl3pPr>
            <a:lvl4pPr>
              <a:defRPr sz="1400">
                <a:latin typeface="Open Sans" panose="020B0606030504020204" pitchFamily="34" charset="0"/>
                <a:ea typeface="Open Sans" panose="020B0606030504020204" pitchFamily="34" charset="0"/>
                <a:cs typeface="Open Sans" panose="020B0606030504020204" pitchFamily="34" charset="0"/>
              </a:defRPr>
            </a:lvl4pPr>
            <a:lvl5pPr>
              <a:defRPr sz="14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Add Heading/Subheading Here</a:t>
            </a:r>
            <a:endParaRPr lang="en-US" dirty="0"/>
          </a:p>
        </p:txBody>
      </p:sp>
      <p:sp>
        <p:nvSpPr>
          <p:cNvPr id="31" name="Rectangle 30"/>
          <p:cNvSpPr/>
          <p:nvPr userDrawn="1"/>
        </p:nvSpPr>
        <p:spPr>
          <a:xfrm>
            <a:off x="7183101" y="4110536"/>
            <a:ext cx="4257524" cy="1876761"/>
          </a:xfrm>
          <a:prstGeom prst="rect">
            <a:avLst/>
          </a:prstGeom>
          <a:solidFill>
            <a:schemeClr val="bg1"/>
          </a:solidFill>
          <a:ln>
            <a:noFill/>
          </a:ln>
          <a:effectLst>
            <a:outerShdw blurRad="63500" sx="102000" sy="102000" algn="ctr" rotWithShape="0">
              <a:srgbClr val="000000">
                <a:alpha val="1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2"/>
              </a:solidFill>
              <a:latin typeface="Arial" panose="020B0604020202020204" pitchFamily="34" charset="0"/>
              <a:cs typeface="Arial" panose="020B0604020202020204" pitchFamily="34" charset="0"/>
            </a:endParaRPr>
          </a:p>
        </p:txBody>
      </p:sp>
      <p:sp>
        <p:nvSpPr>
          <p:cNvPr id="34" name="Text Placeholder 22"/>
          <p:cNvSpPr>
            <a:spLocks noGrp="1"/>
          </p:cNvSpPr>
          <p:nvPr userDrawn="1">
            <p:ph type="body" sz="quarter" idx="19" hasCustomPrompt="1"/>
          </p:nvPr>
        </p:nvSpPr>
        <p:spPr>
          <a:xfrm>
            <a:off x="7320381" y="4193253"/>
            <a:ext cx="3998297" cy="1711326"/>
          </a:xfrm>
          <a:prstGeom prst="rect">
            <a:avLst/>
          </a:prstGeom>
        </p:spPr>
        <p:txBody>
          <a:bodyPr/>
          <a:lstStyle>
            <a:lvl1pPr>
              <a:defRPr sz="1400" b="0" baseline="0">
                <a:solidFill>
                  <a:srgbClr val="323334"/>
                </a:solidFill>
                <a:latin typeface="Arial" panose="020B0604020202020204" pitchFamily="34" charset="0"/>
                <a:ea typeface="Open Sans" panose="020B0606030504020204" pitchFamily="34" charset="0"/>
                <a:cs typeface="Arial" panose="020B0604020202020204" pitchFamily="34" charset="0"/>
              </a:defRPr>
            </a:lvl1pPr>
            <a:lvl2pPr>
              <a:defRPr sz="1400">
                <a:latin typeface="Open Sans" panose="020B0606030504020204" pitchFamily="34" charset="0"/>
                <a:ea typeface="Open Sans" panose="020B0606030504020204" pitchFamily="34" charset="0"/>
                <a:cs typeface="Open Sans" panose="020B0606030504020204" pitchFamily="34" charset="0"/>
              </a:defRPr>
            </a:lvl2pPr>
            <a:lvl3pPr>
              <a:defRPr sz="1400">
                <a:latin typeface="Open Sans" panose="020B0606030504020204" pitchFamily="34" charset="0"/>
                <a:ea typeface="Open Sans" panose="020B0606030504020204" pitchFamily="34" charset="0"/>
                <a:cs typeface="Open Sans" panose="020B0606030504020204" pitchFamily="34" charset="0"/>
              </a:defRPr>
            </a:lvl3pPr>
            <a:lvl4pPr>
              <a:defRPr sz="1400">
                <a:latin typeface="Open Sans" panose="020B0606030504020204" pitchFamily="34" charset="0"/>
                <a:ea typeface="Open Sans" panose="020B0606030504020204" pitchFamily="34" charset="0"/>
                <a:cs typeface="Open Sans" panose="020B0606030504020204" pitchFamily="34" charset="0"/>
              </a:defRPr>
            </a:lvl4pPr>
            <a:lvl5pPr>
              <a:defRPr sz="14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Use for quotes or small pieces of content that aren’t voiced</a:t>
            </a:r>
            <a:endParaRPr lang="en-US" dirty="0"/>
          </a:p>
        </p:txBody>
      </p:sp>
    </p:spTree>
    <p:custDataLst>
      <p:tags r:id="rId1"/>
    </p:custDataLst>
    <p:extLst>
      <p:ext uri="{BB962C8B-B14F-4D97-AF65-F5344CB8AC3E}">
        <p14:creationId xmlns:p14="http://schemas.microsoft.com/office/powerpoint/2010/main" val="365503233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Assets">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TextBox 10"/>
          <p:cNvSpPr txBox="1"/>
          <p:nvPr userDrawn="1"/>
        </p:nvSpPr>
        <p:spPr>
          <a:xfrm>
            <a:off x="1320802" y="414486"/>
            <a:ext cx="9753599" cy="58477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smtClean="0">
                <a:solidFill>
                  <a:schemeClr val="tx2"/>
                </a:solidFill>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Assets,</a:t>
            </a:r>
            <a:r>
              <a:rPr lang="en-US" sz="3200" b="1" baseline="0" dirty="0" smtClean="0">
                <a:solidFill>
                  <a:schemeClr val="tx2"/>
                </a:solidFill>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 not a </a:t>
            </a:r>
            <a:r>
              <a:rPr lang="en-US" sz="3200" b="1" dirty="0" smtClean="0">
                <a:solidFill>
                  <a:schemeClr val="tx2"/>
                </a:solidFill>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 Slide</a:t>
            </a:r>
          </a:p>
        </p:txBody>
      </p:sp>
      <p:sp>
        <p:nvSpPr>
          <p:cNvPr id="3" name="Line Callout 1 2"/>
          <p:cNvSpPr/>
          <p:nvPr userDrawn="1"/>
        </p:nvSpPr>
        <p:spPr>
          <a:xfrm>
            <a:off x="1083732" y="1371468"/>
            <a:ext cx="3928533" cy="624115"/>
          </a:xfrm>
          <a:prstGeom prst="borderCallout1">
            <a:avLst>
              <a:gd name="adj1" fmla="val 51308"/>
              <a:gd name="adj2" fmla="val -451"/>
              <a:gd name="adj3" fmla="val 103198"/>
              <a:gd name="adj4" fmla="val -22077"/>
            </a:avLst>
          </a:prstGeom>
          <a:solidFill>
            <a:srgbClr val="D2DFE5"/>
          </a:solidFill>
          <a:ln>
            <a:solidFill>
              <a:srgbClr val="D2DFE5"/>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r>
              <a:rPr lang="en-US" sz="1400" dirty="0" smtClean="0">
                <a:solidFill>
                  <a:srgbClr val="363636"/>
                </a:solidFill>
                <a:latin typeface="Arial" panose="020B0604020202020204" pitchFamily="34" charset="0"/>
                <a:cs typeface="Arial" panose="020B0604020202020204" pitchFamily="34" charset="0"/>
              </a:rPr>
              <a:t>Use as callout,</a:t>
            </a:r>
            <a:r>
              <a:rPr lang="en-US" sz="1400" baseline="0" dirty="0" smtClean="0">
                <a:solidFill>
                  <a:srgbClr val="363636"/>
                </a:solidFill>
                <a:latin typeface="Arial" panose="020B0604020202020204" pitchFamily="34" charset="0"/>
                <a:cs typeface="Arial" panose="020B0604020202020204" pitchFamily="34" charset="0"/>
              </a:rPr>
              <a:t> add content here</a:t>
            </a:r>
            <a:endParaRPr lang="en-US" sz="1400" dirty="0">
              <a:solidFill>
                <a:srgbClr val="363636"/>
              </a:solidFill>
              <a:latin typeface="Arial" panose="020B0604020202020204" pitchFamily="34" charset="0"/>
              <a:cs typeface="Arial" panose="020B0604020202020204" pitchFamily="34" charset="0"/>
            </a:endParaRPr>
          </a:p>
        </p:txBody>
      </p:sp>
      <p:cxnSp>
        <p:nvCxnSpPr>
          <p:cNvPr id="30" name="Straight Arrow Connector 29"/>
          <p:cNvCxnSpPr/>
          <p:nvPr userDrawn="1"/>
        </p:nvCxnSpPr>
        <p:spPr>
          <a:xfrm>
            <a:off x="1083732" y="2554515"/>
            <a:ext cx="3512451" cy="0"/>
          </a:xfrm>
          <a:prstGeom prst="straightConnector1">
            <a:avLst/>
          </a:prstGeom>
          <a:ln w="38100">
            <a:solidFill>
              <a:srgbClr val="54BDA3"/>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userDrawn="1"/>
        </p:nvCxnSpPr>
        <p:spPr>
          <a:xfrm>
            <a:off x="1083733" y="2799058"/>
            <a:ext cx="3551156" cy="0"/>
          </a:xfrm>
          <a:prstGeom prst="straightConnector1">
            <a:avLst/>
          </a:prstGeom>
          <a:ln w="38100">
            <a:solidFill>
              <a:srgbClr val="D9B042"/>
            </a:solidFill>
            <a:tailEnd type="triangle"/>
          </a:ln>
        </p:spPr>
        <p:style>
          <a:lnRef idx="1">
            <a:schemeClr val="accent1"/>
          </a:lnRef>
          <a:fillRef idx="0">
            <a:schemeClr val="accent1"/>
          </a:fillRef>
          <a:effectRef idx="0">
            <a:schemeClr val="accent1"/>
          </a:effectRef>
          <a:fontRef idx="minor">
            <a:schemeClr val="tx1"/>
          </a:fontRef>
        </p:style>
      </p:cxnSp>
      <p:sp>
        <p:nvSpPr>
          <p:cNvPr id="39" name="Rectangle 38"/>
          <p:cNvSpPr/>
          <p:nvPr userDrawn="1"/>
        </p:nvSpPr>
        <p:spPr>
          <a:xfrm>
            <a:off x="1640486" y="3223712"/>
            <a:ext cx="2415847" cy="404864"/>
          </a:xfrm>
          <a:prstGeom prst="rect">
            <a:avLst/>
          </a:prstGeom>
          <a:solidFill>
            <a:srgbClr val="D2DFE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400" dirty="0" smtClean="0">
                <a:solidFill>
                  <a:srgbClr val="363636"/>
                </a:solidFill>
                <a:latin typeface="Arial" panose="020B0604020202020204" pitchFamily="34" charset="0"/>
                <a:cs typeface="Arial" panose="020B0604020202020204" pitchFamily="34" charset="0"/>
              </a:rPr>
              <a:t>This</a:t>
            </a:r>
            <a:r>
              <a:rPr lang="en-US" sz="1400" baseline="0" dirty="0" smtClean="0">
                <a:solidFill>
                  <a:srgbClr val="363636"/>
                </a:solidFill>
                <a:latin typeface="Arial" panose="020B0604020202020204" pitchFamily="34" charset="0"/>
                <a:cs typeface="Arial" panose="020B0604020202020204" pitchFamily="34" charset="0"/>
              </a:rPr>
              <a:t> is a tag</a:t>
            </a:r>
            <a:endParaRPr lang="en-US" sz="1400" dirty="0">
              <a:solidFill>
                <a:srgbClr val="363636"/>
              </a:solidFill>
              <a:latin typeface="Arial" panose="020B0604020202020204" pitchFamily="34" charset="0"/>
              <a:cs typeface="Arial" panose="020B0604020202020204" pitchFamily="34" charset="0"/>
            </a:endParaRPr>
          </a:p>
        </p:txBody>
      </p:sp>
      <p:sp>
        <p:nvSpPr>
          <p:cNvPr id="10" name="Oval 9"/>
          <p:cNvSpPr/>
          <p:nvPr userDrawn="1"/>
        </p:nvSpPr>
        <p:spPr>
          <a:xfrm>
            <a:off x="5959366" y="1371468"/>
            <a:ext cx="621792" cy="624115"/>
          </a:xfrm>
          <a:prstGeom prst="ellipse">
            <a:avLst/>
          </a:prstGeom>
          <a:solidFill>
            <a:srgbClr val="293749"/>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Open Sans" panose="020B0606030504020204" pitchFamily="34" charset="0"/>
                <a:ea typeface="Open Sans" panose="020B0606030504020204" pitchFamily="34" charset="0"/>
                <a:cs typeface="Open Sans" panose="020B0606030504020204" pitchFamily="34" charset="0"/>
              </a:rPr>
              <a:t>X</a:t>
            </a:r>
            <a:endParaRPr lang="en-US" sz="24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Rectangle 11"/>
          <p:cNvSpPr/>
          <p:nvPr userDrawn="1"/>
        </p:nvSpPr>
        <p:spPr>
          <a:xfrm>
            <a:off x="7464015" y="1103048"/>
            <a:ext cx="4257524" cy="2532876"/>
          </a:xfrm>
          <a:prstGeom prst="rect">
            <a:avLst/>
          </a:prstGeom>
          <a:solidFill>
            <a:srgbClr val="D2DFE5">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274320" rIns="274320" bIns="274320" rtlCol="0" anchor="t" anchorCtr="0"/>
          <a:lstStyle/>
          <a:p>
            <a:pPr algn="l"/>
            <a:r>
              <a:rPr lang="en-US" sz="1400" dirty="0" smtClean="0">
                <a:solidFill>
                  <a:srgbClr val="293749"/>
                </a:solidFill>
                <a:latin typeface="Arial" panose="020B0604020202020204" pitchFamily="34" charset="0"/>
                <a:cs typeface="Arial" panose="020B0604020202020204" pitchFamily="34" charset="0"/>
              </a:rPr>
              <a:t>Use this as a light box…</a:t>
            </a:r>
            <a:endParaRPr lang="en-US" sz="1400" dirty="0">
              <a:solidFill>
                <a:srgbClr val="293749"/>
              </a:solidFill>
              <a:latin typeface="Arial" panose="020B0604020202020204" pitchFamily="34" charset="0"/>
              <a:cs typeface="Arial" panose="020B0604020202020204" pitchFamily="34" charset="0"/>
            </a:endParaRPr>
          </a:p>
        </p:txBody>
      </p:sp>
      <p:sp>
        <p:nvSpPr>
          <p:cNvPr id="13" name="Rounded Rectangle 12"/>
          <p:cNvSpPr/>
          <p:nvPr userDrawn="1"/>
        </p:nvSpPr>
        <p:spPr>
          <a:xfrm>
            <a:off x="667650" y="4269394"/>
            <a:ext cx="3928533" cy="537029"/>
          </a:xfrm>
          <a:prstGeom prst="rect">
            <a:avLst/>
          </a:prstGeom>
          <a:solidFill>
            <a:srgbClr val="D9B04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55" name="Rounded Rectangle 54"/>
          <p:cNvSpPr/>
          <p:nvPr userDrawn="1"/>
        </p:nvSpPr>
        <p:spPr>
          <a:xfrm>
            <a:off x="667650" y="4910210"/>
            <a:ext cx="3928533" cy="537029"/>
          </a:xfrm>
          <a:prstGeom prst="rect">
            <a:avLst/>
          </a:prstGeom>
          <a:solidFill>
            <a:srgbClr val="E1C27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58" name="Rounded Rectangle 57"/>
          <p:cNvSpPr/>
          <p:nvPr userDrawn="1"/>
        </p:nvSpPr>
        <p:spPr>
          <a:xfrm>
            <a:off x="683692" y="5551026"/>
            <a:ext cx="3928533" cy="537029"/>
          </a:xfrm>
          <a:prstGeom prst="rect">
            <a:avLst/>
          </a:prstGeom>
          <a:solidFill>
            <a:srgbClr val="EDDBAE"/>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60" name="Rectangle 59"/>
          <p:cNvSpPr/>
          <p:nvPr userDrawn="1"/>
        </p:nvSpPr>
        <p:spPr>
          <a:xfrm>
            <a:off x="5012266" y="4246933"/>
            <a:ext cx="3928533" cy="537029"/>
          </a:xfrm>
          <a:prstGeom prst="rect">
            <a:avLst/>
          </a:prstGeom>
          <a:solidFill>
            <a:srgbClr val="54BDA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sp>
        <p:nvSpPr>
          <p:cNvPr id="61" name="Rectangle 60"/>
          <p:cNvSpPr/>
          <p:nvPr userDrawn="1"/>
        </p:nvSpPr>
        <p:spPr>
          <a:xfrm>
            <a:off x="5012266" y="4887749"/>
            <a:ext cx="3928533" cy="537029"/>
          </a:xfrm>
          <a:prstGeom prst="rect">
            <a:avLst/>
          </a:prstGeom>
          <a:solidFill>
            <a:srgbClr val="7CCCB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62" name="Rectangle 61"/>
          <p:cNvSpPr/>
          <p:nvPr userDrawn="1"/>
        </p:nvSpPr>
        <p:spPr>
          <a:xfrm>
            <a:off x="5012266" y="5528565"/>
            <a:ext cx="3928533" cy="537029"/>
          </a:xfrm>
          <a:prstGeom prst="rect">
            <a:avLst/>
          </a:prstGeom>
          <a:solidFill>
            <a:srgbClr val="99D5C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63" name="Text Placeholder 22"/>
          <p:cNvSpPr>
            <a:spLocks noGrp="1"/>
          </p:cNvSpPr>
          <p:nvPr userDrawn="1">
            <p:ph type="body" sz="quarter" idx="17" hasCustomPrompt="1"/>
          </p:nvPr>
        </p:nvSpPr>
        <p:spPr>
          <a:xfrm>
            <a:off x="9139160" y="4287970"/>
            <a:ext cx="2743200" cy="1924144"/>
          </a:xfrm>
          <a:prstGeom prst="rect">
            <a:avLst/>
          </a:prstGeom>
        </p:spPr>
        <p:txBody>
          <a:bodyPr/>
          <a:lstStyle>
            <a:lvl1pPr>
              <a:defRPr sz="1400" b="0" baseline="0">
                <a:latin typeface="Arial" panose="020B0604020202020204" pitchFamily="34" charset="0"/>
                <a:ea typeface="Open Sans" panose="020B0606030504020204" pitchFamily="34" charset="0"/>
                <a:cs typeface="Arial" panose="020B0604020202020204" pitchFamily="34" charset="0"/>
              </a:defRPr>
            </a:lvl1pPr>
            <a:lvl2pPr>
              <a:defRPr sz="1400">
                <a:latin typeface="Open Sans" panose="020B0606030504020204" pitchFamily="34" charset="0"/>
                <a:ea typeface="Open Sans" panose="020B0606030504020204" pitchFamily="34" charset="0"/>
                <a:cs typeface="Open Sans" panose="020B0606030504020204" pitchFamily="34" charset="0"/>
              </a:defRPr>
            </a:lvl2pPr>
            <a:lvl3pPr>
              <a:defRPr sz="1400">
                <a:latin typeface="Open Sans" panose="020B0606030504020204" pitchFamily="34" charset="0"/>
                <a:ea typeface="Open Sans" panose="020B0606030504020204" pitchFamily="34" charset="0"/>
                <a:cs typeface="Open Sans" panose="020B0606030504020204" pitchFamily="34" charset="0"/>
              </a:defRPr>
            </a:lvl3pPr>
            <a:lvl4pPr>
              <a:defRPr sz="1400">
                <a:latin typeface="Open Sans" panose="020B0606030504020204" pitchFamily="34" charset="0"/>
                <a:ea typeface="Open Sans" panose="020B0606030504020204" pitchFamily="34" charset="0"/>
                <a:cs typeface="Open Sans" panose="020B0606030504020204" pitchFamily="34" charset="0"/>
              </a:defRPr>
            </a:lvl4pPr>
            <a:lvl5pPr>
              <a:defRPr sz="14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Use this type of shapes, colors (w/guidance from color palette) and effect to build diagrams, unless content requires something different. </a:t>
            </a:r>
            <a:endParaRPr lang="en-US" dirty="0"/>
          </a:p>
        </p:txBody>
      </p:sp>
    </p:spTree>
    <p:custDataLst>
      <p:tags r:id="rId1"/>
    </p:custDataLst>
    <p:extLst>
      <p:ext uri="{BB962C8B-B14F-4D97-AF65-F5344CB8AC3E}">
        <p14:creationId xmlns:p14="http://schemas.microsoft.com/office/powerpoint/2010/main" val="63298935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Heading">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81907394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no Heading">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53678128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in Title no Subheading">
    <p:bg>
      <p:bgPr>
        <a:solidFill>
          <a:srgbClr val="293749"/>
        </a:solidFill>
        <a:effectLst/>
      </p:bgPr>
    </p:bg>
    <p:spTree>
      <p:nvGrpSpPr>
        <p:cNvPr id="1" name=""/>
        <p:cNvGrpSpPr/>
        <p:nvPr/>
      </p:nvGrpSpPr>
      <p:grpSpPr>
        <a:xfrm>
          <a:off x="0" y="0"/>
          <a:ext cx="0" cy="0"/>
          <a:chOff x="0" y="0"/>
          <a:chExt cx="0" cy="0"/>
        </a:xfrm>
      </p:grpSpPr>
      <p:sp>
        <p:nvSpPr>
          <p:cNvPr id="7" name="heading"/>
          <p:cNvSpPr>
            <a:spLocks noGrp="1"/>
          </p:cNvSpPr>
          <p:nvPr>
            <p:ph type="body" sz="quarter" idx="11" hasCustomPrompt="1"/>
          </p:nvPr>
        </p:nvSpPr>
        <p:spPr>
          <a:xfrm>
            <a:off x="863600" y="1722218"/>
            <a:ext cx="10464800" cy="1143000"/>
          </a:xfrm>
          <a:prstGeom prst="rect">
            <a:avLst/>
          </a:prstGeom>
        </p:spPr>
        <p:txBody>
          <a:bodyPr anchor="b"/>
          <a:lstStyle>
            <a:lvl1pPr algn="ctr">
              <a:defRPr sz="4000" b="0">
                <a:solidFill>
                  <a:srgbClr val="DCB13B"/>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smtClean="0"/>
              <a:t>Click to Edit Master Heading</a:t>
            </a:r>
          </a:p>
        </p:txBody>
      </p:sp>
      <p:sp>
        <p:nvSpPr>
          <p:cNvPr id="8" name="Rectangle 7"/>
          <p:cNvSpPr/>
          <p:nvPr userDrawn="1"/>
        </p:nvSpPr>
        <p:spPr>
          <a:xfrm>
            <a:off x="0" y="3567792"/>
            <a:ext cx="121920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custDataLst>
      <p:tags r:id="rId1"/>
    </p:custDataLst>
    <p:extLst>
      <p:ext uri="{BB962C8B-B14F-4D97-AF65-F5344CB8AC3E}">
        <p14:creationId xmlns:p14="http://schemas.microsoft.com/office/powerpoint/2010/main" val="349056739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Blank Main Titl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7784188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in Content">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quarter" idx="10" hasCustomPrompt="1"/>
          </p:nvPr>
        </p:nvSpPr>
        <p:spPr>
          <a:xfrm>
            <a:off x="304800" y="1143000"/>
            <a:ext cx="11582400" cy="5334000"/>
          </a:xfrm>
          <a:prstGeom prst="rect">
            <a:avLst/>
          </a:prstGeom>
        </p:spPr>
        <p:txBody>
          <a:bodyPr/>
          <a:lstStyle>
            <a:lvl1pPr algn="l">
              <a:defRPr sz="1400">
                <a:latin typeface="Arial" panose="020B0604020202020204" pitchFamily="34" charset="0"/>
                <a:cs typeface="Arial" panose="020B0604020202020204" pitchFamily="34" charset="0"/>
              </a:defRPr>
            </a:lvl1pPr>
          </a:lstStyle>
          <a:p>
            <a:pPr lvl="0"/>
            <a:r>
              <a:rPr lang="en-US" dirty="0" smtClean="0"/>
              <a:t>Content</a:t>
            </a:r>
            <a:endParaRPr lang="en-US" dirty="0"/>
          </a:p>
        </p:txBody>
      </p:sp>
      <p:sp>
        <p:nvSpPr>
          <p:cNvPr id="7" name="heading"/>
          <p:cNvSpPr>
            <a:spLocks noGrp="1"/>
          </p:cNvSpPr>
          <p:nvPr>
            <p:ph type="body" sz="quarter" idx="11" hasCustomPrompt="1"/>
          </p:nvPr>
        </p:nvSpPr>
        <p:spPr>
          <a:xfrm>
            <a:off x="152400" y="76200"/>
            <a:ext cx="11887200" cy="774405"/>
          </a:xfrm>
          <a:prstGeom prst="rect">
            <a:avLst/>
          </a:prstGeom>
        </p:spPr>
        <p:txBody>
          <a:bodyPr anchor="ctr"/>
          <a:lstStyle>
            <a:lvl1pPr algn="l">
              <a:spcBef>
                <a:spcPts val="0"/>
              </a:spcBef>
              <a:spcAft>
                <a:spcPts val="0"/>
              </a:spcAft>
              <a:defRPr sz="2800" b="0">
                <a:solidFill>
                  <a:srgbClr val="DBB33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pPr lvl="0"/>
            <a:r>
              <a:rPr lang="en-US" dirty="0" smtClean="0"/>
              <a:t>Click to edit Master Slide Heading</a:t>
            </a:r>
          </a:p>
        </p:txBody>
      </p:sp>
    </p:spTree>
    <p:custDataLst>
      <p:tags r:id="rId1"/>
    </p:custDataLst>
    <p:extLst>
      <p:ext uri="{BB962C8B-B14F-4D97-AF65-F5344CB8AC3E}">
        <p14:creationId xmlns:p14="http://schemas.microsoft.com/office/powerpoint/2010/main" val="344631581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1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in Content Subheading">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quarter" idx="10" hasCustomPrompt="1"/>
          </p:nvPr>
        </p:nvSpPr>
        <p:spPr>
          <a:xfrm>
            <a:off x="304800" y="1485900"/>
            <a:ext cx="11582400" cy="4991100"/>
          </a:xfrm>
          <a:prstGeom prst="rect">
            <a:avLst/>
          </a:prstGeom>
        </p:spPr>
        <p:txBody>
          <a:bodyPr/>
          <a:lstStyle>
            <a:lvl1pPr algn="l">
              <a:defRPr sz="1400">
                <a:latin typeface="Arial" panose="020B0604020202020204" pitchFamily="34" charset="0"/>
                <a:cs typeface="Arial" panose="020B0604020202020204" pitchFamily="34" charset="0"/>
              </a:defRPr>
            </a:lvl1pPr>
          </a:lstStyle>
          <a:p>
            <a:pPr lvl="0"/>
            <a:r>
              <a:rPr lang="en-US" dirty="0" smtClean="0"/>
              <a:t>Content</a:t>
            </a:r>
            <a:endParaRPr lang="en-US" dirty="0"/>
          </a:p>
        </p:txBody>
      </p:sp>
      <p:sp>
        <p:nvSpPr>
          <p:cNvPr id="4" name="Content Placeholder 3"/>
          <p:cNvSpPr>
            <a:spLocks noGrp="1"/>
          </p:cNvSpPr>
          <p:nvPr>
            <p:ph sz="quarter" idx="12" hasCustomPrompt="1"/>
          </p:nvPr>
        </p:nvSpPr>
        <p:spPr>
          <a:xfrm>
            <a:off x="152400" y="923264"/>
            <a:ext cx="11887200" cy="381000"/>
          </a:xfrm>
          <a:prstGeom prst="rect">
            <a:avLst/>
          </a:prstGeom>
        </p:spPr>
        <p:txBody>
          <a:bodyPr vert="horz" lIns="91440" tIns="45720" rIns="91440" bIns="45720" rtlCol="0">
            <a:noAutofit/>
          </a:bodyPr>
          <a:lstStyle>
            <a:lvl1pPr>
              <a:defRPr lang="en-US" sz="2000" b="0" baseline="0" dirty="0" smtClean="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smtClean="0"/>
              <a:t>Click to edit master slide subheading</a:t>
            </a:r>
          </a:p>
        </p:txBody>
      </p:sp>
      <p:sp>
        <p:nvSpPr>
          <p:cNvPr id="8" name="heading"/>
          <p:cNvSpPr>
            <a:spLocks noGrp="1"/>
          </p:cNvSpPr>
          <p:nvPr>
            <p:ph type="body" sz="quarter" idx="11" hasCustomPrompt="1"/>
          </p:nvPr>
        </p:nvSpPr>
        <p:spPr>
          <a:xfrm>
            <a:off x="152400" y="76200"/>
            <a:ext cx="11887200" cy="774405"/>
          </a:xfrm>
          <a:prstGeom prst="rect">
            <a:avLst/>
          </a:prstGeom>
        </p:spPr>
        <p:txBody>
          <a:bodyPr vert="horz" lIns="91440" tIns="45720" rIns="91440" bIns="45720" rtlCol="0" anchor="ctr">
            <a:noAutofit/>
          </a:bodyPr>
          <a:lstStyle>
            <a:lvl1pPr>
              <a:defRPr lang="en-US" sz="2800" b="0" dirty="0" smtClean="0">
                <a:solidFill>
                  <a:srgbClr val="DBB33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pPr lvl="0">
              <a:spcBef>
                <a:spcPts val="0"/>
              </a:spcBef>
              <a:spcAft>
                <a:spcPts val="0"/>
              </a:spcAft>
            </a:pPr>
            <a:r>
              <a:rPr lang="en-US" dirty="0" smtClean="0"/>
              <a:t>Click to edit Master Slide Heading</a:t>
            </a:r>
          </a:p>
        </p:txBody>
      </p:sp>
    </p:spTree>
    <p:custDataLst>
      <p:tags r:id="rId1"/>
    </p:custDataLst>
    <p:extLst>
      <p:ext uri="{BB962C8B-B14F-4D97-AF65-F5344CB8AC3E}">
        <p14:creationId xmlns:p14="http://schemas.microsoft.com/office/powerpoint/2010/main" val="414205849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1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in Content no Heading">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Content Placeholder 2"/>
          <p:cNvSpPr>
            <a:spLocks noGrp="1"/>
          </p:cNvSpPr>
          <p:nvPr>
            <p:ph sz="quarter" idx="10" hasCustomPrompt="1"/>
          </p:nvPr>
        </p:nvSpPr>
        <p:spPr>
          <a:xfrm>
            <a:off x="304800" y="990600"/>
            <a:ext cx="11582400" cy="5486400"/>
          </a:xfrm>
          <a:prstGeom prst="rect">
            <a:avLst/>
          </a:prstGeom>
        </p:spPr>
        <p:txBody>
          <a:bodyPr/>
          <a:lstStyle>
            <a:lvl1pPr algn="l">
              <a:defRPr sz="1400">
                <a:latin typeface="Arial" panose="020B0604020202020204" pitchFamily="34" charset="0"/>
                <a:cs typeface="Arial" panose="020B0604020202020204" pitchFamily="34" charset="0"/>
              </a:defRPr>
            </a:lvl1pPr>
          </a:lstStyle>
          <a:p>
            <a:pPr lvl="0"/>
            <a:r>
              <a:rPr lang="en-US" dirty="0" smtClean="0"/>
              <a:t>Content</a:t>
            </a:r>
            <a:endParaRPr lang="en-US" dirty="0"/>
          </a:p>
        </p:txBody>
      </p:sp>
      <p:sp>
        <p:nvSpPr>
          <p:cNvPr id="8" name="Content Placeholder 3"/>
          <p:cNvSpPr>
            <a:spLocks noGrp="1"/>
          </p:cNvSpPr>
          <p:nvPr>
            <p:ph sz="quarter" idx="12" hasCustomPrompt="1"/>
          </p:nvPr>
        </p:nvSpPr>
        <p:spPr>
          <a:xfrm>
            <a:off x="152400" y="457200"/>
            <a:ext cx="11887200" cy="381000"/>
          </a:xfrm>
          <a:prstGeom prst="rect">
            <a:avLst/>
          </a:prstGeom>
        </p:spPr>
        <p:txBody>
          <a:bodyPr vert="horz" lIns="91440" tIns="45720" rIns="91440" bIns="45720" rtlCol="0">
            <a:noAutofit/>
          </a:bodyPr>
          <a:lstStyle>
            <a:lvl1pPr>
              <a:defRPr lang="en-US" sz="2000" b="0" baseline="0" dirty="0" smtClean="0">
                <a:solidFill>
                  <a:srgbClr val="54BDA3"/>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smtClean="0"/>
              <a:t>Click to edit Master Slide Subheading</a:t>
            </a:r>
          </a:p>
        </p:txBody>
      </p:sp>
    </p:spTree>
    <p:custDataLst>
      <p:tags r:id="rId1"/>
    </p:custDataLst>
    <p:extLst>
      <p:ext uri="{BB962C8B-B14F-4D97-AF65-F5344CB8AC3E}">
        <p14:creationId xmlns:p14="http://schemas.microsoft.com/office/powerpoint/2010/main" val="240939273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ft Content">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cNvSpPr>
            <a:spLocks noGrp="1"/>
          </p:cNvSpPr>
          <p:nvPr>
            <p:ph idx="1"/>
          </p:nvPr>
        </p:nvSpPr>
        <p:spPr>
          <a:xfrm>
            <a:off x="304801" y="1143000"/>
            <a:ext cx="6585097" cy="5334000"/>
          </a:xfrm>
          <a:prstGeom prst="rect">
            <a:avLst/>
          </a:prstGeom>
        </p:spPr>
        <p:txBody>
          <a:bodyPr/>
          <a:lstStyle>
            <a:lvl1pPr>
              <a:spcBef>
                <a:spcPts val="1200"/>
              </a:spcBef>
              <a:spcAft>
                <a:spcPts val="1200"/>
              </a:spcAft>
              <a:defRPr sz="1400">
                <a:solidFill>
                  <a:schemeClr val="tx1"/>
                </a:solidFill>
                <a:latin typeface="Arial" panose="020B0604020202020204" pitchFamily="34" charset="0"/>
                <a:cs typeface="Arial" panose="020B0604020202020204" pitchFamily="34" charset="0"/>
              </a:defRPr>
            </a:lvl1pPr>
            <a:lvl2pPr>
              <a:defRPr sz="1400">
                <a:solidFill>
                  <a:schemeClr val="tx1"/>
                </a:solidFill>
                <a:latin typeface="Arial" panose="020B0604020202020204" pitchFamily="34" charset="0"/>
                <a:cs typeface="Arial" panose="020B0604020202020204" pitchFamily="34" charset="0"/>
              </a:defRPr>
            </a:lvl2pPr>
            <a:lvl3pPr marL="914400" indent="0">
              <a:buFont typeface="Century Gothic" panose="020B0502020202020204" pitchFamily="34" charset="0"/>
              <a:buNone/>
              <a:defRPr sz="1400"/>
            </a:lvl3pPr>
          </a:lstStyle>
          <a:p>
            <a:pPr lvl="0"/>
            <a:r>
              <a:rPr lang="en-US" altLang="zh-CN" smtClean="0"/>
              <a:t>Click to edit Master text styles</a:t>
            </a:r>
          </a:p>
          <a:p>
            <a:pPr lvl="1"/>
            <a:r>
              <a:rPr lang="en-US" altLang="zh-CN" smtClean="0"/>
              <a:t>Second level</a:t>
            </a:r>
          </a:p>
        </p:txBody>
      </p:sp>
      <p:sp>
        <p:nvSpPr>
          <p:cNvPr id="5" name="Picture Placeholder 4"/>
          <p:cNvSpPr>
            <a:spLocks noGrp="1"/>
          </p:cNvSpPr>
          <p:nvPr>
            <p:ph type="pic" sz="quarter" idx="11"/>
          </p:nvPr>
        </p:nvSpPr>
        <p:spPr>
          <a:xfrm>
            <a:off x="7364459" y="1209964"/>
            <a:ext cx="4458085" cy="5212080"/>
          </a:xfrm>
          <a:prstGeom prst="rect">
            <a:avLst/>
          </a:prstGeom>
          <a:noFill/>
          <a:ln w="88900" cap="flat" cmpd="sng">
            <a:solidFill>
              <a:srgbClr val="FFFFFF"/>
            </a:solidFill>
            <a:miter lim="800000"/>
          </a:ln>
          <a:effectLst>
            <a:outerShdw blurRad="114300" sx="103000" sy="103000" algn="ctr" rotWithShape="0">
              <a:prstClr val="black">
                <a:alpha val="13000"/>
              </a:prstClr>
            </a:outerShdw>
          </a:effectLst>
        </p:spPr>
        <p:txBody>
          <a:bodyPr vert="horz" lIns="91440" tIns="45720" rIns="91440" bIns="45720" rtlCol="0">
            <a:noAutofit/>
          </a:bodyPr>
          <a:lstStyle>
            <a:lvl1pPr>
              <a:defRPr lang="en-US" sz="1400">
                <a:latin typeface="Arial" panose="020B0604020202020204" pitchFamily="34" charset="0"/>
                <a:cs typeface="Arial" panose="020B0604020202020204" pitchFamily="34" charset="0"/>
              </a:defRPr>
            </a:lvl1pPr>
          </a:lstStyle>
          <a:p>
            <a:pPr lvl="0"/>
            <a:r>
              <a:rPr lang="en-US" altLang="zh-CN" smtClean="0"/>
              <a:t>Drag picture to placeholder or click icon to add</a:t>
            </a:r>
            <a:endParaRPr lang="en-US"/>
          </a:p>
        </p:txBody>
      </p:sp>
      <p:sp>
        <p:nvSpPr>
          <p:cNvPr id="7" name="heading"/>
          <p:cNvSpPr>
            <a:spLocks noGrp="1"/>
          </p:cNvSpPr>
          <p:nvPr>
            <p:ph type="body" sz="quarter" idx="12" hasCustomPrompt="1"/>
          </p:nvPr>
        </p:nvSpPr>
        <p:spPr>
          <a:xfrm>
            <a:off x="152400" y="76200"/>
            <a:ext cx="11887200" cy="762000"/>
          </a:xfrm>
          <a:prstGeom prst="rect">
            <a:avLst/>
          </a:prstGeom>
        </p:spPr>
        <p:txBody>
          <a:bodyPr vert="horz" lIns="91440" tIns="45720" rIns="91440" bIns="45720" rtlCol="0" anchor="ctr">
            <a:noAutofit/>
          </a:bodyPr>
          <a:lstStyle>
            <a:lvl1pPr>
              <a:defRPr lang="en-US" sz="2800" b="0" dirty="0" smtClean="0">
                <a:solidFill>
                  <a:srgbClr val="DBB33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pPr lvl="0">
              <a:spcBef>
                <a:spcPts val="0"/>
              </a:spcBef>
              <a:spcAft>
                <a:spcPts val="0"/>
              </a:spcAft>
            </a:pPr>
            <a:r>
              <a:rPr lang="en-US" dirty="0" smtClean="0"/>
              <a:t>Click to edit Master Slide Heading</a:t>
            </a:r>
          </a:p>
        </p:txBody>
      </p:sp>
    </p:spTree>
    <p:custDataLst>
      <p:tags r:id="rId1"/>
    </p:custDataLst>
    <p:extLst>
      <p:ext uri="{BB962C8B-B14F-4D97-AF65-F5344CB8AC3E}">
        <p14:creationId xmlns:p14="http://schemas.microsoft.com/office/powerpoint/2010/main" val="37724874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ft Content Subheading">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cNvSpPr>
            <a:spLocks noGrp="1"/>
          </p:cNvSpPr>
          <p:nvPr>
            <p:ph idx="1"/>
          </p:nvPr>
        </p:nvSpPr>
        <p:spPr>
          <a:xfrm>
            <a:off x="304801" y="1485900"/>
            <a:ext cx="6570921" cy="4991100"/>
          </a:xfrm>
          <a:prstGeom prst="rect">
            <a:avLst/>
          </a:prstGeom>
        </p:spPr>
        <p:txBody>
          <a:bodyPr/>
          <a:lstStyle>
            <a:lvl1pPr>
              <a:spcBef>
                <a:spcPts val="1200"/>
              </a:spcBef>
              <a:spcAft>
                <a:spcPts val="1200"/>
              </a:spcAft>
              <a:defRPr sz="1400">
                <a:solidFill>
                  <a:schemeClr val="tx1"/>
                </a:solidFill>
                <a:latin typeface="Arial" panose="020B0604020202020204" pitchFamily="34" charset="0"/>
                <a:cs typeface="Arial" panose="020B0604020202020204" pitchFamily="34" charset="0"/>
              </a:defRPr>
            </a:lvl1pPr>
            <a:lvl2pPr>
              <a:defRPr sz="1400">
                <a:solidFill>
                  <a:schemeClr val="tx1"/>
                </a:solidFill>
                <a:latin typeface="Arial" panose="020B0604020202020204" pitchFamily="34" charset="0"/>
                <a:cs typeface="Arial" panose="020B0604020202020204" pitchFamily="34" charset="0"/>
              </a:defRPr>
            </a:lvl2pPr>
          </a:lstStyle>
          <a:p>
            <a:pPr lvl="0"/>
            <a:r>
              <a:rPr lang="en-US" altLang="zh-CN" smtClean="0"/>
              <a:t>Click to edit Master text styles</a:t>
            </a:r>
          </a:p>
          <a:p>
            <a:pPr lvl="1"/>
            <a:r>
              <a:rPr lang="en-US" altLang="zh-CN" smtClean="0"/>
              <a:t>Second level</a:t>
            </a:r>
          </a:p>
        </p:txBody>
      </p:sp>
      <p:sp>
        <p:nvSpPr>
          <p:cNvPr id="5" name="Picture Placeholder 4"/>
          <p:cNvSpPr>
            <a:spLocks noGrp="1"/>
          </p:cNvSpPr>
          <p:nvPr>
            <p:ph type="pic" sz="quarter" idx="11"/>
          </p:nvPr>
        </p:nvSpPr>
        <p:spPr>
          <a:xfrm>
            <a:off x="7364459" y="1535722"/>
            <a:ext cx="4458085" cy="4906643"/>
          </a:xfrm>
          <a:prstGeom prst="rect">
            <a:avLst/>
          </a:prstGeom>
          <a:noFill/>
          <a:ln w="88900" cap="flat" cmpd="sng">
            <a:solidFill>
              <a:srgbClr val="FFFFFF"/>
            </a:solidFill>
            <a:miter lim="800000"/>
          </a:ln>
          <a:effectLst>
            <a:outerShdw blurRad="114300" sx="103000" sy="103000" algn="ctr" rotWithShape="0">
              <a:prstClr val="black">
                <a:alpha val="13000"/>
              </a:prstClr>
            </a:outerShdw>
          </a:effectLst>
        </p:spPr>
        <p:txBody>
          <a:bodyPr vert="horz" lIns="91440" tIns="45720" rIns="91440" bIns="45720" rtlCol="0">
            <a:noAutofit/>
          </a:bodyPr>
          <a:lstStyle>
            <a:lvl1pPr>
              <a:defRPr lang="en-US" sz="1400">
                <a:latin typeface="Arial" panose="020B0604020202020204" pitchFamily="34" charset="0"/>
                <a:cs typeface="Arial" panose="020B0604020202020204" pitchFamily="34" charset="0"/>
              </a:defRPr>
            </a:lvl1pPr>
          </a:lstStyle>
          <a:p>
            <a:pPr lvl="0"/>
            <a:r>
              <a:rPr lang="en-US" altLang="zh-CN" smtClean="0"/>
              <a:t>Drag picture to placeholder or click icon to add</a:t>
            </a:r>
            <a:endParaRPr lang="en-US"/>
          </a:p>
        </p:txBody>
      </p:sp>
      <p:sp>
        <p:nvSpPr>
          <p:cNvPr id="7" name="heading"/>
          <p:cNvSpPr>
            <a:spLocks noGrp="1"/>
          </p:cNvSpPr>
          <p:nvPr>
            <p:ph type="body" sz="quarter" idx="12" hasCustomPrompt="1"/>
          </p:nvPr>
        </p:nvSpPr>
        <p:spPr>
          <a:xfrm>
            <a:off x="152400" y="76200"/>
            <a:ext cx="11887200" cy="762000"/>
          </a:xfrm>
          <a:prstGeom prst="rect">
            <a:avLst/>
          </a:prstGeom>
        </p:spPr>
        <p:txBody>
          <a:bodyPr vert="horz" lIns="91440" tIns="45720" rIns="91440" bIns="45720" rtlCol="0" anchor="ctr">
            <a:noAutofit/>
          </a:bodyPr>
          <a:lstStyle>
            <a:lvl1pPr>
              <a:defRPr lang="en-US" sz="2800" b="0" dirty="0" smtClean="0">
                <a:solidFill>
                  <a:srgbClr val="DBB33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pPr lvl="0">
              <a:spcBef>
                <a:spcPts val="0"/>
              </a:spcBef>
              <a:spcAft>
                <a:spcPts val="0"/>
              </a:spcAft>
            </a:pPr>
            <a:r>
              <a:rPr lang="en-US" dirty="0" smtClean="0"/>
              <a:t>Click to edit Master Slide Heading</a:t>
            </a:r>
          </a:p>
        </p:txBody>
      </p:sp>
      <p:sp>
        <p:nvSpPr>
          <p:cNvPr id="8" name="Content Placeholder 3"/>
          <p:cNvSpPr>
            <a:spLocks noGrp="1"/>
          </p:cNvSpPr>
          <p:nvPr>
            <p:ph sz="quarter" idx="13" hasCustomPrompt="1"/>
          </p:nvPr>
        </p:nvSpPr>
        <p:spPr>
          <a:xfrm>
            <a:off x="152400" y="920261"/>
            <a:ext cx="11887200" cy="381000"/>
          </a:xfrm>
          <a:prstGeom prst="rect">
            <a:avLst/>
          </a:prstGeom>
        </p:spPr>
        <p:txBody>
          <a:bodyPr vert="horz" lIns="91440" tIns="45720" rIns="91440" bIns="45720" rtlCol="0">
            <a:noAutofit/>
          </a:bodyPr>
          <a:lstStyle>
            <a:lvl1pPr>
              <a:defRPr lang="en-US" sz="2000" b="0" baseline="0" dirty="0" smtClean="0">
                <a:solidFill>
                  <a:schemeClr val="accent1"/>
                </a:solidFill>
              </a:defRPr>
            </a:lvl1pPr>
          </a:lstStyle>
          <a:p>
            <a:pPr lvl="0"/>
            <a:r>
              <a:rPr lang="en-US" dirty="0" smtClean="0"/>
              <a:t>Click to edit master slide subheading</a:t>
            </a:r>
          </a:p>
        </p:txBody>
      </p:sp>
    </p:spTree>
    <p:custDataLst>
      <p:tags r:id="rId1"/>
    </p:custDataLst>
    <p:extLst>
      <p:ext uri="{BB962C8B-B14F-4D97-AF65-F5344CB8AC3E}">
        <p14:creationId xmlns:p14="http://schemas.microsoft.com/office/powerpoint/2010/main" val="5713632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ight Content">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content"/>
          <p:cNvSpPr>
            <a:spLocks noGrp="1"/>
          </p:cNvSpPr>
          <p:nvPr>
            <p:ph idx="1"/>
          </p:nvPr>
        </p:nvSpPr>
        <p:spPr>
          <a:xfrm>
            <a:off x="5273749" y="1143000"/>
            <a:ext cx="6613451" cy="5334000"/>
          </a:xfrm>
          <a:prstGeom prst="rect">
            <a:avLst/>
          </a:prstGeom>
        </p:spPr>
        <p:txBody>
          <a:bodyPr/>
          <a:lstStyle>
            <a:lvl1pPr>
              <a:spcBef>
                <a:spcPts val="1200"/>
              </a:spcBef>
              <a:spcAft>
                <a:spcPts val="1200"/>
              </a:spcAft>
              <a:defRPr sz="1400">
                <a:solidFill>
                  <a:schemeClr val="tx1"/>
                </a:solidFill>
                <a:latin typeface="Arial" panose="020B0604020202020204" pitchFamily="34" charset="0"/>
                <a:cs typeface="Arial" panose="020B0604020202020204" pitchFamily="34" charset="0"/>
              </a:defRPr>
            </a:lvl1pPr>
            <a:lvl2pPr>
              <a:defRPr sz="1400">
                <a:solidFill>
                  <a:schemeClr val="tx1"/>
                </a:solidFill>
                <a:latin typeface="Arial" panose="020B0604020202020204" pitchFamily="34" charset="0"/>
                <a:cs typeface="Arial" panose="020B0604020202020204" pitchFamily="34" charset="0"/>
              </a:defRPr>
            </a:lvl2pPr>
          </a:lstStyle>
          <a:p>
            <a:pPr lvl="0"/>
            <a:r>
              <a:rPr lang="en-US" altLang="zh-CN" smtClean="0"/>
              <a:t>Click to edit Master text styles</a:t>
            </a:r>
          </a:p>
          <a:p>
            <a:pPr lvl="1"/>
            <a:r>
              <a:rPr lang="en-US" altLang="zh-CN" smtClean="0"/>
              <a:t>Second level</a:t>
            </a:r>
          </a:p>
        </p:txBody>
      </p:sp>
      <p:sp>
        <p:nvSpPr>
          <p:cNvPr id="10" name="Picture Placeholder 4"/>
          <p:cNvSpPr>
            <a:spLocks noGrp="1"/>
          </p:cNvSpPr>
          <p:nvPr>
            <p:ph type="pic" sz="quarter" idx="11"/>
          </p:nvPr>
        </p:nvSpPr>
        <p:spPr>
          <a:xfrm>
            <a:off x="381771" y="1209964"/>
            <a:ext cx="4443059" cy="5200072"/>
          </a:xfrm>
          <a:prstGeom prst="rect">
            <a:avLst/>
          </a:prstGeom>
          <a:noFill/>
          <a:ln w="88900" cap="flat" cmpd="sng">
            <a:solidFill>
              <a:srgbClr val="FFFFFF"/>
            </a:solidFill>
            <a:miter lim="800000"/>
          </a:ln>
          <a:effectLst>
            <a:outerShdw blurRad="114300" sx="103000" sy="103000" algn="ctr" rotWithShape="0">
              <a:prstClr val="black">
                <a:alpha val="13000"/>
              </a:prstClr>
            </a:outerShdw>
          </a:effectLst>
        </p:spPr>
        <p:txBody>
          <a:bodyPr vert="horz" lIns="91440" tIns="45720" rIns="91440" bIns="45720" rtlCol="0">
            <a:noAutofit/>
          </a:bodyPr>
          <a:lstStyle>
            <a:lvl1pPr>
              <a:defRPr lang="en-US" sz="1400">
                <a:latin typeface="Arial" panose="020B0604020202020204" pitchFamily="34" charset="0"/>
                <a:cs typeface="Arial" panose="020B0604020202020204" pitchFamily="34" charset="0"/>
              </a:defRPr>
            </a:lvl1pPr>
          </a:lstStyle>
          <a:p>
            <a:pPr lvl="0"/>
            <a:r>
              <a:rPr lang="en-US" altLang="zh-CN" smtClean="0"/>
              <a:t>Drag picture to placeholder or click icon to add</a:t>
            </a:r>
            <a:endParaRPr lang="en-US"/>
          </a:p>
        </p:txBody>
      </p:sp>
      <p:sp>
        <p:nvSpPr>
          <p:cNvPr id="12" name="heading"/>
          <p:cNvSpPr>
            <a:spLocks noGrp="1"/>
          </p:cNvSpPr>
          <p:nvPr>
            <p:ph type="body" sz="quarter" idx="12" hasCustomPrompt="1"/>
          </p:nvPr>
        </p:nvSpPr>
        <p:spPr>
          <a:xfrm>
            <a:off x="152400" y="76200"/>
            <a:ext cx="11887200" cy="762000"/>
          </a:xfrm>
          <a:prstGeom prst="rect">
            <a:avLst/>
          </a:prstGeom>
        </p:spPr>
        <p:txBody>
          <a:bodyPr vert="horz" lIns="91440" tIns="45720" rIns="91440" bIns="45720" rtlCol="0" anchor="ctr">
            <a:noAutofit/>
          </a:bodyPr>
          <a:lstStyle>
            <a:lvl1pPr>
              <a:defRPr lang="en-US" sz="2800" b="0" dirty="0" smtClean="0">
                <a:solidFill>
                  <a:srgbClr val="DBB33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pPr lvl="0">
              <a:spcBef>
                <a:spcPts val="0"/>
              </a:spcBef>
              <a:spcAft>
                <a:spcPts val="0"/>
              </a:spcAft>
            </a:pPr>
            <a:r>
              <a:rPr lang="en-US" dirty="0" smtClean="0"/>
              <a:t>Click to edit Master Slide Heading</a:t>
            </a:r>
          </a:p>
        </p:txBody>
      </p:sp>
    </p:spTree>
    <p:custDataLst>
      <p:tags r:id="rId1"/>
    </p:custDataLst>
    <p:extLst>
      <p:ext uri="{BB962C8B-B14F-4D97-AF65-F5344CB8AC3E}">
        <p14:creationId xmlns:p14="http://schemas.microsoft.com/office/powerpoint/2010/main" val="91695802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ight Content Subheading">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content"/>
          <p:cNvSpPr>
            <a:spLocks noGrp="1"/>
          </p:cNvSpPr>
          <p:nvPr>
            <p:ph idx="1"/>
          </p:nvPr>
        </p:nvSpPr>
        <p:spPr>
          <a:xfrm>
            <a:off x="5302102" y="1485900"/>
            <a:ext cx="6585097" cy="4991100"/>
          </a:xfrm>
          <a:prstGeom prst="rect">
            <a:avLst/>
          </a:prstGeom>
        </p:spPr>
        <p:txBody>
          <a:bodyPr/>
          <a:lstStyle>
            <a:lvl1pPr>
              <a:spcBef>
                <a:spcPts val="1200"/>
              </a:spcBef>
              <a:spcAft>
                <a:spcPts val="1200"/>
              </a:spcAft>
              <a:defRPr sz="1400">
                <a:solidFill>
                  <a:schemeClr val="tx1"/>
                </a:solidFill>
                <a:latin typeface="Arial" panose="020B0604020202020204" pitchFamily="34" charset="0"/>
                <a:cs typeface="Arial" panose="020B0604020202020204" pitchFamily="34" charset="0"/>
              </a:defRPr>
            </a:lvl1pPr>
            <a:lvl2pPr>
              <a:defRPr sz="1400">
                <a:solidFill>
                  <a:schemeClr val="tx1"/>
                </a:solidFill>
                <a:latin typeface="Arial" panose="020B0604020202020204" pitchFamily="34" charset="0"/>
                <a:cs typeface="Arial" panose="020B0604020202020204" pitchFamily="34" charset="0"/>
              </a:defRPr>
            </a:lvl2pPr>
          </a:lstStyle>
          <a:p>
            <a:pPr lvl="0"/>
            <a:r>
              <a:rPr lang="en-US" altLang="zh-CN" smtClean="0"/>
              <a:t>Click to edit Master text styles</a:t>
            </a:r>
          </a:p>
          <a:p>
            <a:pPr lvl="1"/>
            <a:r>
              <a:rPr lang="en-US" altLang="zh-CN" smtClean="0"/>
              <a:t>Second level</a:t>
            </a:r>
          </a:p>
        </p:txBody>
      </p:sp>
      <p:sp>
        <p:nvSpPr>
          <p:cNvPr id="10" name="Picture Placeholder 4"/>
          <p:cNvSpPr>
            <a:spLocks noGrp="1"/>
          </p:cNvSpPr>
          <p:nvPr>
            <p:ph type="pic" sz="quarter" idx="11"/>
          </p:nvPr>
        </p:nvSpPr>
        <p:spPr>
          <a:xfrm>
            <a:off x="394086" y="1535723"/>
            <a:ext cx="4455373" cy="4895097"/>
          </a:xfrm>
          <a:prstGeom prst="rect">
            <a:avLst/>
          </a:prstGeom>
          <a:noFill/>
          <a:ln w="88900" cap="flat" cmpd="sng">
            <a:solidFill>
              <a:srgbClr val="FFFFFF"/>
            </a:solidFill>
            <a:miter lim="800000"/>
          </a:ln>
          <a:effectLst>
            <a:outerShdw blurRad="114300" sx="103000" sy="103000" algn="ctr" rotWithShape="0">
              <a:prstClr val="black">
                <a:alpha val="13000"/>
              </a:prstClr>
            </a:outerShdw>
          </a:effectLst>
        </p:spPr>
        <p:txBody>
          <a:bodyPr vert="horz" lIns="91440" tIns="45720" rIns="91440" bIns="45720" rtlCol="0">
            <a:noAutofit/>
          </a:bodyPr>
          <a:lstStyle>
            <a:lvl1pPr>
              <a:defRPr lang="en-US" sz="1400">
                <a:latin typeface="Arial" panose="020B0604020202020204" pitchFamily="34" charset="0"/>
                <a:cs typeface="Arial" panose="020B0604020202020204" pitchFamily="34" charset="0"/>
              </a:defRPr>
            </a:lvl1pPr>
          </a:lstStyle>
          <a:p>
            <a:pPr lvl="0"/>
            <a:r>
              <a:rPr lang="en-US" altLang="zh-CN" smtClean="0"/>
              <a:t>Drag picture to placeholder or click icon to add</a:t>
            </a:r>
            <a:endParaRPr lang="en-US"/>
          </a:p>
        </p:txBody>
      </p:sp>
      <p:sp>
        <p:nvSpPr>
          <p:cNvPr id="12" name="heading"/>
          <p:cNvSpPr>
            <a:spLocks noGrp="1"/>
          </p:cNvSpPr>
          <p:nvPr>
            <p:ph type="body" sz="quarter" idx="12" hasCustomPrompt="1"/>
          </p:nvPr>
        </p:nvSpPr>
        <p:spPr>
          <a:xfrm>
            <a:off x="152400" y="76200"/>
            <a:ext cx="11887200" cy="762000"/>
          </a:xfrm>
          <a:prstGeom prst="rect">
            <a:avLst/>
          </a:prstGeom>
        </p:spPr>
        <p:txBody>
          <a:bodyPr vert="horz" lIns="91440" tIns="45720" rIns="91440" bIns="45720" rtlCol="0" anchor="ctr">
            <a:noAutofit/>
          </a:bodyPr>
          <a:lstStyle>
            <a:lvl1pPr algn="l">
              <a:defRPr lang="en-US" sz="2800" b="0" dirty="0" smtClean="0">
                <a:solidFill>
                  <a:srgbClr val="DBB33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pPr lvl="0">
              <a:spcBef>
                <a:spcPts val="0"/>
              </a:spcBef>
              <a:spcAft>
                <a:spcPts val="0"/>
              </a:spcAft>
            </a:pPr>
            <a:r>
              <a:rPr lang="en-US" dirty="0" smtClean="0"/>
              <a:t>Click to edit Master Slide Heading</a:t>
            </a:r>
          </a:p>
        </p:txBody>
      </p:sp>
      <p:sp>
        <p:nvSpPr>
          <p:cNvPr id="13" name="Content Placeholder 3"/>
          <p:cNvSpPr>
            <a:spLocks noGrp="1"/>
          </p:cNvSpPr>
          <p:nvPr>
            <p:ph sz="quarter" idx="13" hasCustomPrompt="1"/>
          </p:nvPr>
        </p:nvSpPr>
        <p:spPr>
          <a:xfrm>
            <a:off x="152400" y="920261"/>
            <a:ext cx="11887200" cy="381000"/>
          </a:xfrm>
          <a:prstGeom prst="rect">
            <a:avLst/>
          </a:prstGeom>
        </p:spPr>
        <p:txBody>
          <a:bodyPr vert="horz" lIns="91440" tIns="45720" rIns="91440" bIns="45720" rtlCol="0">
            <a:noAutofit/>
          </a:bodyPr>
          <a:lstStyle>
            <a:lvl1pPr algn="r">
              <a:defRPr lang="en-US" sz="2000" b="0" baseline="0" dirty="0" smtClean="0">
                <a:solidFill>
                  <a:srgbClr val="54BDA3"/>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smtClean="0"/>
              <a:t>Click to edit master slide subheading</a:t>
            </a:r>
          </a:p>
        </p:txBody>
      </p:sp>
    </p:spTree>
    <p:custDataLst>
      <p:tags r:id="rId1"/>
    </p:custDataLst>
    <p:extLst>
      <p:ext uri="{BB962C8B-B14F-4D97-AF65-F5344CB8AC3E}">
        <p14:creationId xmlns:p14="http://schemas.microsoft.com/office/powerpoint/2010/main" val="10009846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tags" Target="../tags/tag2.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ustDataLst>
      <p:tags r:id="rId22"/>
    </p:custDataLst>
    <p:extLst>
      <p:ext uri="{BB962C8B-B14F-4D97-AF65-F5344CB8AC3E}">
        <p14:creationId xmlns:p14="http://schemas.microsoft.com/office/powerpoint/2010/main" val="1224614605"/>
      </p:ext>
    </p:extLst>
  </p:cSld>
  <p:clrMap bg1="lt1" tx1="dk1" bg2="lt2" tx2="dk2" accent1="accent1" accent2="accent2" accent3="accent3" accent4="accent4" accent5="accent5" accent6="accent6" hlink="hlink" folHlink="folHlink"/>
  <p:sldLayoutIdLst>
    <p:sldLayoutId id="2147483687" r:id="rId1"/>
    <p:sldLayoutId id="2147483715" r:id="rId2"/>
    <p:sldLayoutId id="2147483708" r:id="rId3"/>
    <p:sldLayoutId id="2147483664" r:id="rId4"/>
    <p:sldLayoutId id="2147483703" r:id="rId5"/>
    <p:sldLayoutId id="2147483689" r:id="rId6"/>
    <p:sldLayoutId id="2147483709" r:id="rId7"/>
    <p:sldLayoutId id="2147483663" r:id="rId8"/>
    <p:sldLayoutId id="2147483710" r:id="rId9"/>
    <p:sldLayoutId id="2147483699" r:id="rId10"/>
    <p:sldLayoutId id="2147483712" r:id="rId11"/>
    <p:sldLayoutId id="2147483713" r:id="rId12"/>
    <p:sldLayoutId id="2147483682" r:id="rId13"/>
    <p:sldLayoutId id="2147483683" r:id="rId14"/>
    <p:sldLayoutId id="2147483659" r:id="rId15"/>
    <p:sldLayoutId id="2147483695" r:id="rId16"/>
    <p:sldLayoutId id="2147483714" r:id="rId17"/>
    <p:sldLayoutId id="2147483700" r:id="rId18"/>
    <p:sldLayoutId id="2147483706" r:id="rId19"/>
    <p:sldLayoutId id="2147483717" r:id="rId20"/>
  </p:sldLayoutIdLst>
  <p:timing>
    <p:tnLst>
      <p:par>
        <p:cTn id="1" dur="indefinite" restart="never" nodeType="tmRoot"/>
      </p:par>
    </p:tnLst>
  </p:timing>
  <p:txStyles>
    <p:titleStyle>
      <a:lvl1pPr algn="ctr" defTabSz="914400" rtl="0" eaLnBrk="1" latinLnBrk="0" hangingPunct="1">
        <a:lnSpc>
          <a:spcPct val="100000"/>
        </a:lnSpc>
        <a:spcBef>
          <a:spcPct val="0"/>
        </a:spcBef>
        <a:buNone/>
        <a:defRPr sz="2800" b="1" kern="1200">
          <a:solidFill>
            <a:schemeClr val="tx1"/>
          </a:solidFill>
          <a:effectLst>
            <a:outerShdw blurRad="38100" dist="38100" dir="2700000" algn="tl">
              <a:srgbClr val="000000">
                <a:alpha val="43137"/>
              </a:srgbClr>
            </a:outerShdw>
          </a:effectLst>
          <a:latin typeface="+mj-lt"/>
          <a:ea typeface="Open Sans" panose="020B0606030504020204" pitchFamily="34" charset="0"/>
          <a:cs typeface="Arial" panose="020B0604020202020204" pitchFamily="34" charset="0"/>
        </a:defRPr>
      </a:lvl1pPr>
    </p:titleStyle>
    <p:bodyStyle>
      <a:lvl1pPr marL="0" indent="0" algn="l" defTabSz="914400" rtl="0" eaLnBrk="1" latinLnBrk="0" hangingPunct="1">
        <a:spcBef>
          <a:spcPts val="1200"/>
        </a:spcBef>
        <a:spcAft>
          <a:spcPts val="1200"/>
        </a:spcAft>
        <a:buFont typeface="Arial" pitchFamily="34" charset="0"/>
        <a:buNone/>
        <a:defRPr sz="1800" kern="1200">
          <a:solidFill>
            <a:schemeClr val="tx1"/>
          </a:solidFill>
          <a:latin typeface="+mj-lt"/>
          <a:ea typeface="Open Sans" panose="020B0606030504020204" pitchFamily="34" charset="0"/>
          <a:cs typeface="Arial" panose="020B0604020202020204" pitchFamily="34" charset="0"/>
        </a:defRPr>
      </a:lvl1pPr>
      <a:lvl2pPr marL="285750" indent="-285750" algn="l" defTabSz="914400" rtl="0" eaLnBrk="1" latinLnBrk="0" hangingPunct="1">
        <a:spcBef>
          <a:spcPts val="1200"/>
        </a:spcBef>
        <a:spcAft>
          <a:spcPts val="1200"/>
        </a:spcAft>
        <a:buFont typeface="Wingdings" pitchFamily="2" charset="2"/>
        <a:buChar char="§"/>
        <a:defRPr sz="1800" kern="1200">
          <a:solidFill>
            <a:schemeClr val="tx1"/>
          </a:solidFill>
          <a:latin typeface="+mj-lt"/>
          <a:ea typeface="Open Sans" panose="020B0606030504020204" pitchFamily="34" charset="0"/>
          <a:cs typeface="Arial" panose="020B0604020202020204" pitchFamily="34" charset="0"/>
        </a:defRPr>
      </a:lvl2pPr>
      <a:lvl3pPr marL="9144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080" userDrawn="1">
          <p15:clr>
            <a:srgbClr val="F26B43"/>
          </p15:clr>
        </p15:guide>
        <p15:guide id="2" pos="3840" userDrawn="1">
          <p15:clr>
            <a:srgbClr val="F26B43"/>
          </p15:clr>
        </p15:guide>
        <p15:guide id="3" pos="192" userDrawn="1">
          <p15:clr>
            <a:srgbClr val="F26B43"/>
          </p15:clr>
        </p15:guide>
        <p15:guide id="4" pos="7488" userDrawn="1">
          <p15:clr>
            <a:srgbClr val="F26B43"/>
          </p15:clr>
        </p15:guide>
        <p15:guide id="5" orient="horz" pos="432" userDrawn="1">
          <p15:clr>
            <a:srgbClr val="F26B43"/>
          </p15:clr>
        </p15:guide>
        <p15:guide id="6" orient="horz" pos="720" userDrawn="1">
          <p15:clr>
            <a:srgbClr val="F26B43"/>
          </p15:clr>
        </p15:guide>
        <p15:guide id="7" orient="horz" pos="936" userDrawn="1">
          <p15:clr>
            <a:srgbClr val="F26B43"/>
          </p15:clr>
        </p15:guide>
        <p15:guide id="8" orient="horz" pos="2160" userDrawn="1">
          <p15:clr>
            <a:srgbClr val="F26B43"/>
          </p15:clr>
        </p15:guide>
        <p15:guide id="9" orient="horz" pos="288" userDrawn="1">
          <p15:clr>
            <a:srgbClr val="F26B43"/>
          </p15:clr>
        </p15:guide>
        <p15:guide id="10" orient="horz" pos="528" userDrawn="1">
          <p15:clr>
            <a:srgbClr val="F26B43"/>
          </p15:clr>
        </p15:guide>
        <p15:guide id="11" orient="horz" pos="6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Kenneth J. Malmberg, PhD</a:t>
            </a:r>
            <a:endParaRPr lang="en-US" dirty="0"/>
          </a:p>
        </p:txBody>
      </p:sp>
      <p:sp>
        <p:nvSpPr>
          <p:cNvPr id="3" name="Text Placeholder 2"/>
          <p:cNvSpPr>
            <a:spLocks noGrp="1"/>
          </p:cNvSpPr>
          <p:nvPr>
            <p:ph type="body" sz="quarter" idx="11"/>
          </p:nvPr>
        </p:nvSpPr>
        <p:spPr/>
        <p:txBody>
          <a:bodyPr/>
          <a:lstStyle/>
          <a:p>
            <a:r>
              <a:rPr lang="en-US" dirty="0" smtClean="0"/>
              <a:t>COGNITIVE PSYCHOLOGY</a:t>
            </a:r>
            <a:endParaRPr lang="en-US" dirty="0"/>
          </a:p>
        </p:txBody>
      </p:sp>
    </p:spTree>
    <p:extLst>
      <p:ext uri="{BB962C8B-B14F-4D97-AF65-F5344CB8AC3E}">
        <p14:creationId xmlns:p14="http://schemas.microsoft.com/office/powerpoint/2010/main" val="19432885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a:spLocks noGrp="1"/>
          </p:cNvSpPr>
          <p:nvPr>
            <p:ph type="body" sz="quarter" idx="11"/>
          </p:nvPr>
        </p:nvSpPr>
        <p:spPr>
          <a:xfrm>
            <a:off x="152400" y="12700"/>
            <a:ext cx="11887200" cy="774405"/>
          </a:xfrm>
        </p:spPr>
        <p:txBody>
          <a:bodyPr/>
          <a:lstStyle/>
          <a:p>
            <a:r>
              <a:rPr lang="en-US" dirty="0" smtClean="0"/>
              <a:t>Laws of Simplicity: Example 5</a:t>
            </a:r>
          </a:p>
        </p:txBody>
      </p:sp>
      <p:sp>
        <p:nvSpPr>
          <p:cNvPr id="5" name="TextBox 4"/>
          <p:cNvSpPr txBox="1"/>
          <p:nvPr/>
        </p:nvSpPr>
        <p:spPr>
          <a:xfrm>
            <a:off x="372552" y="1135853"/>
            <a:ext cx="11010431" cy="707886"/>
          </a:xfrm>
          <a:prstGeom prst="rect">
            <a:avLst/>
          </a:prstGeom>
          <a:noFill/>
        </p:spPr>
        <p:txBody>
          <a:bodyPr wrap="square" rtlCol="0">
            <a:spAutoFit/>
          </a:bodyPr>
          <a:lstStyle/>
          <a:p>
            <a:pPr marL="12700" marR="650875">
              <a:spcBef>
                <a:spcPts val="100"/>
              </a:spcBef>
            </a:pPr>
            <a:r>
              <a:rPr lang="en-US" sz="2000" b="1" dirty="0" smtClean="0">
                <a:latin typeface="Arial" charset="0"/>
                <a:ea typeface="Arial" charset="0"/>
                <a:cs typeface="Arial" charset="0"/>
              </a:rPr>
              <a:t>Law </a:t>
            </a:r>
            <a:r>
              <a:rPr lang="en-US" sz="2000" b="1" dirty="0">
                <a:latin typeface="Arial" charset="0"/>
                <a:ea typeface="Arial" charset="0"/>
                <a:cs typeface="Arial" charset="0"/>
              </a:rPr>
              <a:t>of Simplicity </a:t>
            </a:r>
            <a:r>
              <a:rPr lang="en-US" sz="2000" b="1" i="1" dirty="0">
                <a:latin typeface="Arial" charset="0"/>
                <a:ea typeface="Arial" charset="0"/>
                <a:cs typeface="Arial" charset="0"/>
              </a:rPr>
              <a:t>(</a:t>
            </a:r>
            <a:r>
              <a:rPr lang="en-US" sz="2000" b="1" i="1" dirty="0" err="1">
                <a:latin typeface="Arial" charset="0"/>
                <a:ea typeface="Arial" charset="0"/>
                <a:cs typeface="Arial" charset="0"/>
              </a:rPr>
              <a:t>Pragnanz</a:t>
            </a:r>
            <a:r>
              <a:rPr lang="en-US" sz="2000" b="1" i="1" dirty="0" smtClean="0">
                <a:latin typeface="Arial" charset="0"/>
                <a:ea typeface="Arial" charset="0"/>
                <a:cs typeface="Arial" charset="0"/>
              </a:rPr>
              <a:t>)</a:t>
            </a:r>
            <a:r>
              <a:rPr lang="en-US" sz="2000" b="1" dirty="0" smtClean="0">
                <a:latin typeface="Arial" charset="0"/>
                <a:ea typeface="Arial" charset="0"/>
                <a:cs typeface="Arial" charset="0"/>
              </a:rPr>
              <a:t>:</a:t>
            </a:r>
            <a:r>
              <a:rPr lang="en-US" sz="2000" dirty="0" smtClean="0">
                <a:latin typeface="Arial" charset="0"/>
                <a:ea typeface="Arial" charset="0"/>
                <a:cs typeface="Arial" charset="0"/>
              </a:rPr>
              <a:t> </a:t>
            </a:r>
            <a:r>
              <a:rPr lang="en-US" sz="2000" dirty="0">
                <a:latin typeface="Arial" charset="0"/>
                <a:ea typeface="Arial" charset="0"/>
                <a:cs typeface="Arial" charset="0"/>
              </a:rPr>
              <a:t>Every stimulus pattern is seen in  such a way that the resulting structure is as simple as possible</a:t>
            </a:r>
            <a:r>
              <a:rPr lang="en-US" sz="2000" dirty="0" smtClean="0">
                <a:latin typeface="Arial" charset="0"/>
                <a:ea typeface="Arial" charset="0"/>
                <a:cs typeface="Arial" charset="0"/>
              </a:rPr>
              <a:t>.</a:t>
            </a:r>
            <a:endParaRPr lang="en-US" sz="2000" dirty="0">
              <a:latin typeface="Arial" charset="0"/>
              <a:ea typeface="Arial" charset="0"/>
              <a:cs typeface="Arial" charset="0"/>
            </a:endParaRPr>
          </a:p>
        </p:txBody>
      </p:sp>
      <p:sp>
        <p:nvSpPr>
          <p:cNvPr id="7" name="object 4"/>
          <p:cNvSpPr/>
          <p:nvPr/>
        </p:nvSpPr>
        <p:spPr>
          <a:xfrm>
            <a:off x="2661677" y="2058612"/>
            <a:ext cx="6868645" cy="2661954"/>
          </a:xfrm>
          <a:prstGeom prst="rect">
            <a:avLst/>
          </a:prstGeom>
          <a:blipFill>
            <a:blip r:embed="rId3" cstate="print"/>
            <a:stretch>
              <a:fillRect/>
            </a:stretch>
          </a:blipFill>
        </p:spPr>
        <p:txBody>
          <a:bodyPr wrap="square" lIns="0" tIns="0" rIns="0" bIns="0" rtlCol="0"/>
          <a:lstStyle/>
          <a:p>
            <a:endParaRPr/>
          </a:p>
        </p:txBody>
      </p:sp>
      <p:sp>
        <p:nvSpPr>
          <p:cNvPr id="8" name="object 5"/>
          <p:cNvSpPr txBox="1"/>
          <p:nvPr/>
        </p:nvSpPr>
        <p:spPr>
          <a:xfrm>
            <a:off x="372552" y="4935439"/>
            <a:ext cx="11010431" cy="1551707"/>
          </a:xfrm>
          <a:prstGeom prst="rect">
            <a:avLst/>
          </a:prstGeom>
        </p:spPr>
        <p:txBody>
          <a:bodyPr vert="horz" wrap="square" lIns="0" tIns="12700" rIns="0" bIns="0" rtlCol="0">
            <a:spAutoFit/>
          </a:bodyPr>
          <a:lstStyle/>
          <a:p>
            <a:pPr marL="12700" marR="5080">
              <a:lnSpc>
                <a:spcPct val="100000"/>
              </a:lnSpc>
              <a:spcBef>
                <a:spcPts val="100"/>
              </a:spcBef>
            </a:pPr>
            <a:r>
              <a:rPr sz="2000" spc="-5" dirty="0">
                <a:latin typeface="Arial"/>
                <a:cs typeface="Arial"/>
              </a:rPr>
              <a:t>Look </a:t>
            </a:r>
            <a:r>
              <a:rPr sz="2000" dirty="0">
                <a:latin typeface="Arial"/>
                <a:cs typeface="Arial"/>
              </a:rPr>
              <a:t>at the </a:t>
            </a:r>
            <a:r>
              <a:rPr sz="2000" spc="-5" dirty="0">
                <a:latin typeface="Arial"/>
                <a:cs typeface="Arial"/>
              </a:rPr>
              <a:t>patterns above. All are perfectly good </a:t>
            </a:r>
            <a:r>
              <a:rPr sz="2000" spc="-10" dirty="0">
                <a:latin typeface="Arial"/>
                <a:cs typeface="Arial"/>
              </a:rPr>
              <a:t>drawings </a:t>
            </a:r>
            <a:r>
              <a:rPr sz="2000" dirty="0">
                <a:latin typeface="Arial"/>
                <a:cs typeface="Arial"/>
              </a:rPr>
              <a:t>of </a:t>
            </a:r>
            <a:r>
              <a:rPr sz="2000" spc="-5" dirty="0">
                <a:latin typeface="Arial"/>
                <a:cs typeface="Arial"/>
              </a:rPr>
              <a:t>a cube, </a:t>
            </a:r>
            <a:r>
              <a:rPr lang="en-US" sz="2000" spc="-5" dirty="0" smtClean="0">
                <a:latin typeface="Arial"/>
                <a:cs typeface="Arial"/>
              </a:rPr>
              <a:t>but </a:t>
            </a:r>
            <a:r>
              <a:rPr sz="2000" dirty="0" smtClean="0">
                <a:latin typeface="Arial"/>
                <a:cs typeface="Arial"/>
              </a:rPr>
              <a:t>the </a:t>
            </a:r>
            <a:r>
              <a:rPr sz="2000" spc="-5" dirty="0">
                <a:latin typeface="Arial"/>
                <a:cs typeface="Arial"/>
              </a:rPr>
              <a:t>one </a:t>
            </a:r>
            <a:r>
              <a:rPr sz="2000" spc="-10" dirty="0">
                <a:latin typeface="Arial"/>
                <a:cs typeface="Arial"/>
              </a:rPr>
              <a:t>on </a:t>
            </a:r>
            <a:r>
              <a:rPr sz="2000" dirty="0">
                <a:latin typeface="Arial"/>
                <a:cs typeface="Arial"/>
              </a:rPr>
              <a:t>the left </a:t>
            </a:r>
            <a:r>
              <a:rPr sz="2000" spc="-5" dirty="0">
                <a:latin typeface="Arial"/>
                <a:cs typeface="Arial"/>
              </a:rPr>
              <a:t>looks three-dimensional, </a:t>
            </a:r>
            <a:r>
              <a:rPr sz="2000" dirty="0">
                <a:latin typeface="Arial"/>
                <a:cs typeface="Arial"/>
              </a:rPr>
              <a:t>the </a:t>
            </a:r>
            <a:r>
              <a:rPr sz="2000" spc="-5" dirty="0">
                <a:latin typeface="Arial"/>
                <a:cs typeface="Arial"/>
              </a:rPr>
              <a:t>one on the right looks </a:t>
            </a:r>
            <a:r>
              <a:rPr sz="2000" spc="-5" dirty="0" smtClean="0">
                <a:latin typeface="Arial"/>
                <a:cs typeface="Arial"/>
              </a:rPr>
              <a:t>like </a:t>
            </a:r>
            <a:r>
              <a:rPr sz="2000" spc="-5" dirty="0">
                <a:latin typeface="Arial"/>
                <a:cs typeface="Arial"/>
              </a:rPr>
              <a:t>a flat </a:t>
            </a:r>
            <a:r>
              <a:rPr sz="2000" spc="-15" dirty="0">
                <a:latin typeface="Arial"/>
                <a:cs typeface="Arial"/>
              </a:rPr>
              <a:t>wedge </a:t>
            </a:r>
            <a:r>
              <a:rPr sz="2000" spc="-5" dirty="0">
                <a:latin typeface="Arial"/>
                <a:cs typeface="Arial"/>
              </a:rPr>
              <a:t>pattern. </a:t>
            </a:r>
            <a:r>
              <a:rPr sz="2000" spc="-20" dirty="0">
                <a:latin typeface="Arial"/>
                <a:cs typeface="Arial"/>
              </a:rPr>
              <a:t>We </a:t>
            </a:r>
            <a:r>
              <a:rPr sz="2000" spc="-5" dirty="0">
                <a:latin typeface="Arial"/>
                <a:cs typeface="Arial"/>
              </a:rPr>
              <a:t>see </a:t>
            </a:r>
            <a:r>
              <a:rPr sz="2000" dirty="0">
                <a:latin typeface="Arial"/>
                <a:cs typeface="Arial"/>
              </a:rPr>
              <a:t>the left </a:t>
            </a:r>
            <a:r>
              <a:rPr sz="2000" spc="-5" dirty="0">
                <a:latin typeface="Arial"/>
                <a:cs typeface="Arial"/>
              </a:rPr>
              <a:t>pattern as a 3d cube because </a:t>
            </a:r>
            <a:r>
              <a:rPr sz="2000" dirty="0">
                <a:latin typeface="Arial"/>
                <a:cs typeface="Arial"/>
              </a:rPr>
              <a:t>it </a:t>
            </a:r>
            <a:r>
              <a:rPr sz="2000" spc="-5" dirty="0">
                <a:latin typeface="Arial"/>
                <a:cs typeface="Arial"/>
              </a:rPr>
              <a:t>is simpler </a:t>
            </a:r>
            <a:r>
              <a:rPr sz="2000" spc="-5" dirty="0" smtClean="0">
                <a:latin typeface="Arial"/>
                <a:cs typeface="Arial"/>
              </a:rPr>
              <a:t>to </a:t>
            </a:r>
            <a:r>
              <a:rPr sz="2000" spc="-5" dirty="0">
                <a:latin typeface="Arial"/>
                <a:cs typeface="Arial"/>
              </a:rPr>
              <a:t>understand </a:t>
            </a:r>
            <a:r>
              <a:rPr sz="2000" dirty="0" smtClean="0">
                <a:latin typeface="Arial"/>
                <a:cs typeface="Arial"/>
              </a:rPr>
              <a:t>it </a:t>
            </a:r>
            <a:r>
              <a:rPr sz="2000" spc="-5" dirty="0">
                <a:latin typeface="Arial"/>
                <a:cs typeface="Arial"/>
              </a:rPr>
              <a:t>that </a:t>
            </a:r>
            <a:r>
              <a:rPr sz="2000" spc="-15" dirty="0" smtClean="0">
                <a:latin typeface="Arial"/>
                <a:cs typeface="Arial"/>
              </a:rPr>
              <a:t>way</a:t>
            </a:r>
            <a:r>
              <a:rPr lang="en-US" sz="2000" spc="-15" dirty="0" smtClean="0">
                <a:latin typeface="Arial"/>
                <a:cs typeface="Arial"/>
              </a:rPr>
              <a:t>,</a:t>
            </a:r>
            <a:r>
              <a:rPr sz="2000" spc="-15" dirty="0" smtClean="0">
                <a:latin typeface="Arial"/>
                <a:cs typeface="Arial"/>
              </a:rPr>
              <a:t> </a:t>
            </a:r>
            <a:r>
              <a:rPr sz="2000" spc="-5" dirty="0">
                <a:latin typeface="Arial"/>
                <a:cs typeface="Arial"/>
              </a:rPr>
              <a:t>than </a:t>
            </a:r>
            <a:r>
              <a:rPr sz="2000" dirty="0">
                <a:latin typeface="Arial"/>
                <a:cs typeface="Arial"/>
              </a:rPr>
              <a:t>to </a:t>
            </a:r>
            <a:r>
              <a:rPr sz="2000" spc="-5" dirty="0">
                <a:latin typeface="Arial"/>
                <a:cs typeface="Arial"/>
              </a:rPr>
              <a:t>see </a:t>
            </a:r>
            <a:r>
              <a:rPr sz="2000" dirty="0">
                <a:latin typeface="Arial"/>
                <a:cs typeface="Arial"/>
              </a:rPr>
              <a:t>it </a:t>
            </a:r>
            <a:r>
              <a:rPr sz="2000" spc="-5" dirty="0">
                <a:latin typeface="Arial"/>
                <a:cs typeface="Arial"/>
              </a:rPr>
              <a:t>as a flat pattern </a:t>
            </a:r>
            <a:r>
              <a:rPr sz="2000" dirty="0">
                <a:latin typeface="Arial"/>
                <a:cs typeface="Arial"/>
              </a:rPr>
              <a:t>of </a:t>
            </a:r>
            <a:r>
              <a:rPr sz="2000" spc="-5" dirty="0">
                <a:latin typeface="Arial"/>
                <a:cs typeface="Arial"/>
              </a:rPr>
              <a:t>triangles and </a:t>
            </a:r>
            <a:r>
              <a:rPr sz="2000" spc="-5" dirty="0" smtClean="0">
                <a:latin typeface="Arial"/>
                <a:cs typeface="Arial"/>
              </a:rPr>
              <a:t>quadrilaterals</a:t>
            </a:r>
            <a:r>
              <a:rPr sz="2000" spc="-5" dirty="0">
                <a:latin typeface="Arial"/>
                <a:cs typeface="Arial"/>
              </a:rPr>
              <a:t>. </a:t>
            </a:r>
            <a:r>
              <a:rPr sz="2000" spc="-20" dirty="0">
                <a:latin typeface="Arial"/>
                <a:cs typeface="Arial"/>
              </a:rPr>
              <a:t>Similarly, </a:t>
            </a:r>
            <a:r>
              <a:rPr sz="2000" spc="-25" dirty="0">
                <a:latin typeface="Arial"/>
                <a:cs typeface="Arial"/>
              </a:rPr>
              <a:t>we </a:t>
            </a:r>
            <a:r>
              <a:rPr sz="2000" spc="-5" dirty="0">
                <a:latin typeface="Arial"/>
                <a:cs typeface="Arial"/>
              </a:rPr>
              <a:t>see the right pattern as flat because </a:t>
            </a:r>
            <a:r>
              <a:rPr sz="2000" dirty="0">
                <a:latin typeface="Arial"/>
                <a:cs typeface="Arial"/>
              </a:rPr>
              <a:t>it is </a:t>
            </a:r>
            <a:r>
              <a:rPr sz="2000" spc="-5" dirty="0">
                <a:latin typeface="Arial"/>
                <a:cs typeface="Arial"/>
              </a:rPr>
              <a:t>simpler </a:t>
            </a:r>
            <a:r>
              <a:rPr sz="2000" dirty="0">
                <a:latin typeface="Arial"/>
                <a:cs typeface="Arial"/>
              </a:rPr>
              <a:t>to </a:t>
            </a:r>
            <a:r>
              <a:rPr sz="2000" spc="-5" dirty="0" smtClean="0">
                <a:latin typeface="Arial"/>
                <a:cs typeface="Arial"/>
              </a:rPr>
              <a:t>see </a:t>
            </a:r>
            <a:r>
              <a:rPr sz="2000" dirty="0">
                <a:latin typeface="Arial"/>
                <a:cs typeface="Arial"/>
              </a:rPr>
              <a:t>it </a:t>
            </a:r>
            <a:r>
              <a:rPr sz="2000" spc="-5" dirty="0">
                <a:latin typeface="Arial"/>
                <a:cs typeface="Arial"/>
              </a:rPr>
              <a:t>that </a:t>
            </a:r>
            <a:r>
              <a:rPr sz="2000" spc="-55" dirty="0">
                <a:latin typeface="Arial"/>
                <a:cs typeface="Arial"/>
              </a:rPr>
              <a:t>way, </a:t>
            </a:r>
            <a:r>
              <a:rPr sz="2000" spc="-5" dirty="0">
                <a:latin typeface="Arial"/>
                <a:cs typeface="Arial"/>
              </a:rPr>
              <a:t>than </a:t>
            </a:r>
            <a:r>
              <a:rPr sz="2000" dirty="0">
                <a:latin typeface="Arial"/>
                <a:cs typeface="Arial"/>
              </a:rPr>
              <a:t>to </a:t>
            </a:r>
            <a:r>
              <a:rPr sz="2000" spc="-5" dirty="0">
                <a:latin typeface="Arial"/>
                <a:cs typeface="Arial"/>
              </a:rPr>
              <a:t>think </a:t>
            </a:r>
            <a:r>
              <a:rPr sz="2000" dirty="0">
                <a:latin typeface="Arial"/>
                <a:cs typeface="Arial"/>
              </a:rPr>
              <a:t>of it </a:t>
            </a:r>
            <a:r>
              <a:rPr sz="2000" spc="-5" dirty="0">
                <a:latin typeface="Arial"/>
                <a:cs typeface="Arial"/>
              </a:rPr>
              <a:t>as a cube turned on</a:t>
            </a:r>
            <a:r>
              <a:rPr sz="2000" spc="140" dirty="0">
                <a:latin typeface="Arial"/>
                <a:cs typeface="Arial"/>
              </a:rPr>
              <a:t> </a:t>
            </a:r>
            <a:r>
              <a:rPr sz="2000" spc="-5" dirty="0">
                <a:latin typeface="Arial"/>
                <a:cs typeface="Arial"/>
              </a:rPr>
              <a:t>end.</a:t>
            </a:r>
            <a:endParaRPr sz="2000" dirty="0">
              <a:latin typeface="Arial"/>
              <a:cs typeface="Arial"/>
            </a:endParaRPr>
          </a:p>
        </p:txBody>
      </p:sp>
    </p:spTree>
    <p:extLst>
      <p:ext uri="{BB962C8B-B14F-4D97-AF65-F5344CB8AC3E}">
        <p14:creationId xmlns:p14="http://schemas.microsoft.com/office/powerpoint/2010/main" val="2050323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a:spLocks noGrp="1"/>
          </p:cNvSpPr>
          <p:nvPr>
            <p:ph type="body" sz="quarter" idx="11"/>
          </p:nvPr>
        </p:nvSpPr>
        <p:spPr>
          <a:xfrm>
            <a:off x="152400" y="12700"/>
            <a:ext cx="11887200" cy="774405"/>
          </a:xfrm>
        </p:spPr>
        <p:txBody>
          <a:bodyPr/>
          <a:lstStyle/>
          <a:p>
            <a:r>
              <a:rPr lang="en-US" dirty="0" smtClean="0"/>
              <a:t>Law of Similarity</a:t>
            </a:r>
          </a:p>
        </p:txBody>
      </p:sp>
      <p:sp>
        <p:nvSpPr>
          <p:cNvPr id="6" name="object 4"/>
          <p:cNvSpPr/>
          <p:nvPr/>
        </p:nvSpPr>
        <p:spPr>
          <a:xfrm>
            <a:off x="2260600" y="3991135"/>
            <a:ext cx="7670800" cy="2186051"/>
          </a:xfrm>
          <a:prstGeom prst="rect">
            <a:avLst/>
          </a:prstGeom>
          <a:blipFill>
            <a:blip r:embed="rId3" cstate="print"/>
            <a:stretch>
              <a:fillRect/>
            </a:stretch>
          </a:blipFill>
        </p:spPr>
        <p:txBody>
          <a:bodyPr wrap="square" lIns="0" tIns="0" rIns="0" bIns="0" rtlCol="0"/>
          <a:lstStyle/>
          <a:p>
            <a:endParaRPr/>
          </a:p>
        </p:txBody>
      </p:sp>
      <p:sp>
        <p:nvSpPr>
          <p:cNvPr id="9" name="TextBox 8"/>
          <p:cNvSpPr txBox="1"/>
          <p:nvPr/>
        </p:nvSpPr>
        <p:spPr>
          <a:xfrm>
            <a:off x="372552" y="1094277"/>
            <a:ext cx="11010431" cy="2298065"/>
          </a:xfrm>
          <a:prstGeom prst="rect">
            <a:avLst/>
          </a:prstGeom>
          <a:noFill/>
        </p:spPr>
        <p:txBody>
          <a:bodyPr wrap="square" rtlCol="0">
            <a:spAutoFit/>
          </a:bodyPr>
          <a:lstStyle/>
          <a:p>
            <a:pPr marL="12700" marR="650875">
              <a:lnSpc>
                <a:spcPct val="100000"/>
              </a:lnSpc>
              <a:spcBef>
                <a:spcPts val="100"/>
              </a:spcBef>
            </a:pPr>
            <a:r>
              <a:rPr lang="en-US" sz="2000" dirty="0">
                <a:latin typeface="Arial" charset="0"/>
                <a:ea typeface="Arial" charset="0"/>
                <a:cs typeface="Arial" charset="0"/>
              </a:rPr>
              <a:t>Gestalt psychologists recognized that the objects could be  perceived in a number of different ways</a:t>
            </a:r>
            <a:r>
              <a:rPr lang="en-US" sz="2000" dirty="0" smtClean="0">
                <a:latin typeface="Arial" charset="0"/>
                <a:ea typeface="Arial" charset="0"/>
                <a:cs typeface="Arial" charset="0"/>
              </a:rPr>
              <a:t>.</a:t>
            </a:r>
          </a:p>
          <a:p>
            <a:pPr marL="12700" marR="650875">
              <a:lnSpc>
                <a:spcPct val="100000"/>
              </a:lnSpc>
              <a:spcBef>
                <a:spcPts val="100"/>
              </a:spcBef>
            </a:pPr>
            <a:endParaRPr lang="en-US" sz="2000" dirty="0">
              <a:latin typeface="Arial" charset="0"/>
              <a:ea typeface="Arial" charset="0"/>
              <a:cs typeface="Arial" charset="0"/>
            </a:endParaRPr>
          </a:p>
          <a:p>
            <a:pPr marL="12700" marR="650875">
              <a:spcBef>
                <a:spcPts val="100"/>
              </a:spcBef>
            </a:pPr>
            <a:r>
              <a:rPr lang="en-US" sz="2000" dirty="0">
                <a:latin typeface="Arial" charset="0"/>
                <a:ea typeface="Arial" charset="0"/>
                <a:cs typeface="Arial" charset="0"/>
              </a:rPr>
              <a:t>The fact that we perceive them easily as two wine glasses reflects the </a:t>
            </a:r>
            <a:r>
              <a:rPr lang="en-US" sz="2000" b="1" dirty="0">
                <a:latin typeface="Arial" charset="0"/>
                <a:ea typeface="Arial" charset="0"/>
                <a:cs typeface="Arial" charset="0"/>
              </a:rPr>
              <a:t>laws of perceptual organization.</a:t>
            </a:r>
          </a:p>
          <a:p>
            <a:pPr marL="12700" marR="650875">
              <a:spcBef>
                <a:spcPts val="100"/>
              </a:spcBef>
            </a:pPr>
            <a:endParaRPr lang="en-US" sz="2000" b="1" dirty="0" smtClean="0">
              <a:latin typeface="Arial" charset="0"/>
              <a:ea typeface="Arial" charset="0"/>
              <a:cs typeface="Arial" charset="0"/>
            </a:endParaRPr>
          </a:p>
          <a:p>
            <a:pPr marL="12700" marR="650875">
              <a:spcBef>
                <a:spcPts val="100"/>
              </a:spcBef>
            </a:pPr>
            <a:r>
              <a:rPr lang="en-US" sz="2000" b="1" dirty="0" smtClean="0">
                <a:latin typeface="Arial" charset="0"/>
                <a:ea typeface="Arial" charset="0"/>
                <a:cs typeface="Arial" charset="0"/>
              </a:rPr>
              <a:t>Law </a:t>
            </a:r>
            <a:r>
              <a:rPr lang="en-US" sz="2000" b="1" dirty="0">
                <a:latin typeface="Arial" charset="0"/>
                <a:ea typeface="Arial" charset="0"/>
                <a:cs typeface="Arial" charset="0"/>
              </a:rPr>
              <a:t>of </a:t>
            </a:r>
            <a:r>
              <a:rPr lang="en-US" sz="2000" b="1" dirty="0" smtClean="0">
                <a:latin typeface="Arial" charset="0"/>
                <a:ea typeface="Arial" charset="0"/>
                <a:cs typeface="Arial" charset="0"/>
              </a:rPr>
              <a:t>Similarity:</a:t>
            </a:r>
            <a:r>
              <a:rPr lang="en-US" sz="2000" dirty="0" smtClean="0">
                <a:latin typeface="Arial" charset="0"/>
                <a:ea typeface="Arial" charset="0"/>
                <a:cs typeface="Arial" charset="0"/>
              </a:rPr>
              <a:t> Similar things appear to be grouped together. </a:t>
            </a:r>
            <a:endParaRPr lang="en-US" sz="2000" dirty="0">
              <a:latin typeface="Arial" charset="0"/>
              <a:ea typeface="Arial" charset="0"/>
              <a:cs typeface="Arial" charset="0"/>
            </a:endParaRPr>
          </a:p>
        </p:txBody>
      </p:sp>
    </p:spTree>
    <p:extLst>
      <p:ext uri="{BB962C8B-B14F-4D97-AF65-F5344CB8AC3E}">
        <p14:creationId xmlns:p14="http://schemas.microsoft.com/office/powerpoint/2010/main" val="1759268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a:spLocks noGrp="1"/>
          </p:cNvSpPr>
          <p:nvPr>
            <p:ph type="body" sz="quarter" idx="11"/>
          </p:nvPr>
        </p:nvSpPr>
        <p:spPr>
          <a:xfrm>
            <a:off x="152400" y="12700"/>
            <a:ext cx="11887200" cy="774405"/>
          </a:xfrm>
        </p:spPr>
        <p:txBody>
          <a:bodyPr/>
          <a:lstStyle/>
          <a:p>
            <a:r>
              <a:rPr lang="en-US" dirty="0" smtClean="0"/>
              <a:t>Law of Good Continuation: Example 1</a:t>
            </a:r>
          </a:p>
        </p:txBody>
      </p:sp>
      <p:sp>
        <p:nvSpPr>
          <p:cNvPr id="9" name="TextBox 8"/>
          <p:cNvSpPr txBox="1"/>
          <p:nvPr/>
        </p:nvSpPr>
        <p:spPr>
          <a:xfrm>
            <a:off x="372552" y="1094277"/>
            <a:ext cx="11463848" cy="707886"/>
          </a:xfrm>
          <a:prstGeom prst="rect">
            <a:avLst/>
          </a:prstGeom>
          <a:noFill/>
        </p:spPr>
        <p:txBody>
          <a:bodyPr wrap="square" rtlCol="0">
            <a:spAutoFit/>
          </a:bodyPr>
          <a:lstStyle/>
          <a:p>
            <a:pPr marL="12700" marR="650875">
              <a:spcBef>
                <a:spcPts val="100"/>
              </a:spcBef>
            </a:pPr>
            <a:r>
              <a:rPr lang="en-US" sz="2000" b="1" dirty="0" smtClean="0">
                <a:latin typeface="Arial" charset="0"/>
                <a:ea typeface="Arial" charset="0"/>
                <a:cs typeface="Arial" charset="0"/>
              </a:rPr>
              <a:t>Law </a:t>
            </a:r>
            <a:r>
              <a:rPr lang="en-US" sz="2000" b="1" dirty="0">
                <a:latin typeface="Arial" charset="0"/>
                <a:ea typeface="Arial" charset="0"/>
                <a:cs typeface="Arial" charset="0"/>
              </a:rPr>
              <a:t>of </a:t>
            </a:r>
            <a:r>
              <a:rPr lang="en-US" sz="2000" b="1" dirty="0" smtClean="0">
                <a:latin typeface="Arial" charset="0"/>
                <a:ea typeface="Arial" charset="0"/>
                <a:cs typeface="Arial" charset="0"/>
              </a:rPr>
              <a:t>Good Continuation:</a:t>
            </a:r>
            <a:r>
              <a:rPr lang="en-US" sz="2000" dirty="0" smtClean="0">
                <a:latin typeface="Arial" charset="0"/>
                <a:ea typeface="Arial" charset="0"/>
                <a:cs typeface="Arial" charset="0"/>
              </a:rPr>
              <a:t> Point that, when connected, result in straight or smoothly curving lines tend to be seen as following the smoothest path.</a:t>
            </a:r>
            <a:endParaRPr lang="en-US" sz="2000" dirty="0">
              <a:latin typeface="Arial" charset="0"/>
              <a:ea typeface="Arial" charset="0"/>
              <a:cs typeface="Arial" charset="0"/>
            </a:endParaRPr>
          </a:p>
        </p:txBody>
      </p:sp>
      <p:sp>
        <p:nvSpPr>
          <p:cNvPr id="5" name="object 4"/>
          <p:cNvSpPr/>
          <p:nvPr/>
        </p:nvSpPr>
        <p:spPr>
          <a:xfrm>
            <a:off x="2067174" y="2545449"/>
            <a:ext cx="8074604" cy="3843785"/>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103558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a:spLocks noGrp="1"/>
          </p:cNvSpPr>
          <p:nvPr>
            <p:ph type="body" sz="quarter" idx="11"/>
          </p:nvPr>
        </p:nvSpPr>
        <p:spPr>
          <a:xfrm>
            <a:off x="152400" y="12700"/>
            <a:ext cx="11887200" cy="774405"/>
          </a:xfrm>
        </p:spPr>
        <p:txBody>
          <a:bodyPr/>
          <a:lstStyle/>
          <a:p>
            <a:r>
              <a:rPr lang="en-US" dirty="0" smtClean="0"/>
              <a:t>Law of Good Continuation: Example 2</a:t>
            </a:r>
          </a:p>
        </p:txBody>
      </p:sp>
      <p:sp>
        <p:nvSpPr>
          <p:cNvPr id="9" name="TextBox 8"/>
          <p:cNvSpPr txBox="1"/>
          <p:nvPr/>
        </p:nvSpPr>
        <p:spPr>
          <a:xfrm>
            <a:off x="372552" y="1094277"/>
            <a:ext cx="11667048" cy="1015663"/>
          </a:xfrm>
          <a:prstGeom prst="rect">
            <a:avLst/>
          </a:prstGeom>
          <a:noFill/>
        </p:spPr>
        <p:txBody>
          <a:bodyPr wrap="square" rtlCol="0">
            <a:spAutoFit/>
          </a:bodyPr>
          <a:lstStyle/>
          <a:p>
            <a:pPr marL="12700" marR="650875">
              <a:spcBef>
                <a:spcPts val="100"/>
              </a:spcBef>
            </a:pPr>
            <a:r>
              <a:rPr lang="en-US" sz="2000" b="1" dirty="0" smtClean="0">
                <a:latin typeface="Arial" charset="0"/>
                <a:ea typeface="Arial" charset="0"/>
                <a:cs typeface="Arial" charset="0"/>
              </a:rPr>
              <a:t>Law </a:t>
            </a:r>
            <a:r>
              <a:rPr lang="en-US" sz="2000" b="1" dirty="0">
                <a:latin typeface="Arial" charset="0"/>
                <a:ea typeface="Arial" charset="0"/>
                <a:cs typeface="Arial" charset="0"/>
              </a:rPr>
              <a:t>of </a:t>
            </a:r>
            <a:r>
              <a:rPr lang="en-US" sz="2000" b="1" dirty="0" smtClean="0">
                <a:latin typeface="Arial" charset="0"/>
                <a:ea typeface="Arial" charset="0"/>
                <a:cs typeface="Arial" charset="0"/>
              </a:rPr>
              <a:t>Good Continuation:</a:t>
            </a:r>
            <a:r>
              <a:rPr lang="en-US" sz="2000" dirty="0" smtClean="0">
                <a:latin typeface="Arial" charset="0"/>
                <a:ea typeface="Arial" charset="0"/>
                <a:cs typeface="Arial" charset="0"/>
              </a:rPr>
              <a:t> Points that, when connected, result in straight or smoothly curving lines, are seen as belonging together, and the lines tend to be seen as following the smoothest path. </a:t>
            </a:r>
            <a:endParaRPr lang="en-US" sz="2000" dirty="0">
              <a:latin typeface="Arial" charset="0"/>
              <a:ea typeface="Arial" charset="0"/>
              <a:cs typeface="Arial" charset="0"/>
            </a:endParaRPr>
          </a:p>
        </p:txBody>
      </p:sp>
      <p:sp>
        <p:nvSpPr>
          <p:cNvPr id="6" name="object 4"/>
          <p:cNvSpPr/>
          <p:nvPr/>
        </p:nvSpPr>
        <p:spPr>
          <a:xfrm>
            <a:off x="2230377" y="2353612"/>
            <a:ext cx="7731245" cy="3376460"/>
          </a:xfrm>
          <a:prstGeom prst="rect">
            <a:avLst/>
          </a:prstGeom>
          <a:blipFill>
            <a:blip r:embed="rId3" cstate="print"/>
            <a:stretch>
              <a:fillRect/>
            </a:stretch>
          </a:blipFill>
        </p:spPr>
        <p:txBody>
          <a:bodyPr wrap="square" lIns="0" tIns="0" rIns="0" bIns="0" rtlCol="0"/>
          <a:lstStyle/>
          <a:p>
            <a:endParaRPr/>
          </a:p>
        </p:txBody>
      </p:sp>
      <p:sp>
        <p:nvSpPr>
          <p:cNvPr id="2" name="TextBox 1"/>
          <p:cNvSpPr txBox="1"/>
          <p:nvPr/>
        </p:nvSpPr>
        <p:spPr>
          <a:xfrm>
            <a:off x="3723426" y="5973744"/>
            <a:ext cx="4745145" cy="338554"/>
          </a:xfrm>
          <a:prstGeom prst="rect">
            <a:avLst/>
          </a:prstGeom>
          <a:noFill/>
        </p:spPr>
        <p:txBody>
          <a:bodyPr wrap="none" rtlCol="0">
            <a:spAutoFit/>
          </a:bodyPr>
          <a:lstStyle/>
          <a:p>
            <a:r>
              <a:rPr lang="en-US" sz="1600" dirty="0">
                <a:latin typeface="Arial" charset="0"/>
                <a:ea typeface="Arial" charset="0"/>
                <a:cs typeface="Arial" charset="0"/>
              </a:rPr>
              <a:t>Two objects touching now appear to be one object</a:t>
            </a:r>
          </a:p>
        </p:txBody>
      </p:sp>
    </p:spTree>
    <p:extLst>
      <p:ext uri="{BB962C8B-B14F-4D97-AF65-F5344CB8AC3E}">
        <p14:creationId xmlns:p14="http://schemas.microsoft.com/office/powerpoint/2010/main" val="9294197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a:spLocks noGrp="1"/>
          </p:cNvSpPr>
          <p:nvPr>
            <p:ph type="body" sz="quarter" idx="11"/>
          </p:nvPr>
        </p:nvSpPr>
        <p:spPr>
          <a:xfrm>
            <a:off x="152400" y="12700"/>
            <a:ext cx="11887200" cy="774405"/>
          </a:xfrm>
        </p:spPr>
        <p:txBody>
          <a:bodyPr/>
          <a:lstStyle/>
          <a:p>
            <a:r>
              <a:rPr lang="en-US" dirty="0" smtClean="0"/>
              <a:t>Law of Proximity</a:t>
            </a:r>
          </a:p>
        </p:txBody>
      </p:sp>
      <p:sp>
        <p:nvSpPr>
          <p:cNvPr id="8" name="object 4"/>
          <p:cNvSpPr/>
          <p:nvPr/>
        </p:nvSpPr>
        <p:spPr>
          <a:xfrm>
            <a:off x="2859022" y="3636014"/>
            <a:ext cx="6208777" cy="2806700"/>
          </a:xfrm>
          <a:prstGeom prst="rect">
            <a:avLst/>
          </a:prstGeom>
          <a:blipFill>
            <a:blip r:embed="rId3" cstate="print"/>
            <a:stretch>
              <a:fillRect/>
            </a:stretch>
          </a:blipFill>
        </p:spPr>
        <p:txBody>
          <a:bodyPr wrap="square" lIns="0" tIns="0" rIns="0" bIns="0" rtlCol="0"/>
          <a:lstStyle/>
          <a:p>
            <a:endParaRPr/>
          </a:p>
        </p:txBody>
      </p:sp>
      <p:sp>
        <p:nvSpPr>
          <p:cNvPr id="2" name="TextBox 1"/>
          <p:cNvSpPr txBox="1"/>
          <p:nvPr/>
        </p:nvSpPr>
        <p:spPr>
          <a:xfrm>
            <a:off x="372552" y="1094277"/>
            <a:ext cx="11667048" cy="1938992"/>
          </a:xfrm>
          <a:prstGeom prst="rect">
            <a:avLst/>
          </a:prstGeom>
          <a:noFill/>
        </p:spPr>
        <p:txBody>
          <a:bodyPr wrap="square" rtlCol="0">
            <a:spAutoFit/>
          </a:bodyPr>
          <a:lstStyle/>
          <a:p>
            <a:r>
              <a:rPr lang="en-US" sz="2000" dirty="0">
                <a:latin typeface="Arial" charset="0"/>
                <a:ea typeface="Arial" charset="0"/>
                <a:cs typeface="Arial" charset="0"/>
              </a:rPr>
              <a:t>Gestalt psychologists recognized that the objects could be perceived in a number of different ways. </a:t>
            </a:r>
            <a:endParaRPr lang="en-US" sz="2000" dirty="0" smtClean="0">
              <a:latin typeface="Arial" charset="0"/>
              <a:ea typeface="Arial" charset="0"/>
              <a:cs typeface="Arial" charset="0"/>
            </a:endParaRPr>
          </a:p>
          <a:p>
            <a:endParaRPr lang="en-US" sz="2000" dirty="0">
              <a:latin typeface="Arial" charset="0"/>
              <a:ea typeface="Arial" charset="0"/>
              <a:cs typeface="Arial" charset="0"/>
            </a:endParaRPr>
          </a:p>
          <a:p>
            <a:r>
              <a:rPr lang="en-US" sz="2000" dirty="0" smtClean="0">
                <a:latin typeface="Arial" charset="0"/>
                <a:ea typeface="Arial" charset="0"/>
                <a:cs typeface="Arial" charset="0"/>
              </a:rPr>
              <a:t>The </a:t>
            </a:r>
            <a:r>
              <a:rPr lang="en-US" sz="2000" dirty="0">
                <a:latin typeface="Arial" charset="0"/>
                <a:ea typeface="Arial" charset="0"/>
                <a:cs typeface="Arial" charset="0"/>
              </a:rPr>
              <a:t>fact that we perceive them easily as two wine glasses reflects the </a:t>
            </a:r>
            <a:r>
              <a:rPr lang="en-US" sz="2000" b="1" dirty="0">
                <a:latin typeface="Arial" charset="0"/>
                <a:ea typeface="Arial" charset="0"/>
                <a:cs typeface="Arial" charset="0"/>
              </a:rPr>
              <a:t>laws of perceptual organization.</a:t>
            </a:r>
            <a:r>
              <a:rPr lang="en-US" sz="2000" dirty="0">
                <a:latin typeface="Arial" charset="0"/>
                <a:ea typeface="Arial" charset="0"/>
                <a:cs typeface="Arial" charset="0"/>
              </a:rPr>
              <a:t> </a:t>
            </a:r>
            <a:endParaRPr lang="en-US" sz="2000" dirty="0" smtClean="0">
              <a:latin typeface="Arial" charset="0"/>
              <a:ea typeface="Arial" charset="0"/>
              <a:cs typeface="Arial" charset="0"/>
            </a:endParaRPr>
          </a:p>
          <a:p>
            <a:endParaRPr lang="en-US" sz="2000" dirty="0">
              <a:latin typeface="Arial" charset="0"/>
              <a:ea typeface="Arial" charset="0"/>
              <a:cs typeface="Arial" charset="0"/>
            </a:endParaRPr>
          </a:p>
          <a:p>
            <a:r>
              <a:rPr lang="en-US" sz="2000" b="1" dirty="0" smtClean="0">
                <a:latin typeface="Arial" charset="0"/>
                <a:ea typeface="Arial" charset="0"/>
                <a:cs typeface="Arial" charset="0"/>
              </a:rPr>
              <a:t>Law </a:t>
            </a:r>
            <a:r>
              <a:rPr lang="en-US" sz="2000" b="1" dirty="0">
                <a:latin typeface="Arial" charset="0"/>
                <a:ea typeface="Arial" charset="0"/>
                <a:cs typeface="Arial" charset="0"/>
              </a:rPr>
              <a:t>of Proximity: </a:t>
            </a:r>
            <a:r>
              <a:rPr lang="en-US" sz="2000" dirty="0">
                <a:latin typeface="Arial" charset="0"/>
                <a:ea typeface="Arial" charset="0"/>
                <a:cs typeface="Arial" charset="0"/>
              </a:rPr>
              <a:t>Things that are near to each other appear to be grouped together.</a:t>
            </a:r>
          </a:p>
        </p:txBody>
      </p:sp>
    </p:spTree>
    <p:extLst>
      <p:ext uri="{BB962C8B-B14F-4D97-AF65-F5344CB8AC3E}">
        <p14:creationId xmlns:p14="http://schemas.microsoft.com/office/powerpoint/2010/main" val="1470182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a:spLocks noGrp="1"/>
          </p:cNvSpPr>
          <p:nvPr>
            <p:ph type="body" sz="quarter" idx="11"/>
          </p:nvPr>
        </p:nvSpPr>
        <p:spPr>
          <a:xfrm>
            <a:off x="152400" y="12700"/>
            <a:ext cx="11887200" cy="774405"/>
          </a:xfrm>
        </p:spPr>
        <p:txBody>
          <a:bodyPr/>
          <a:lstStyle/>
          <a:p>
            <a:r>
              <a:rPr lang="en-US" dirty="0" smtClean="0"/>
              <a:t>Law of Common Fate</a:t>
            </a:r>
          </a:p>
        </p:txBody>
      </p:sp>
      <p:sp>
        <p:nvSpPr>
          <p:cNvPr id="5" name="object 3"/>
          <p:cNvSpPr/>
          <p:nvPr/>
        </p:nvSpPr>
        <p:spPr>
          <a:xfrm>
            <a:off x="3898900" y="3479762"/>
            <a:ext cx="3733800" cy="3227451"/>
          </a:xfrm>
          <a:prstGeom prst="rect">
            <a:avLst/>
          </a:prstGeom>
          <a:blipFill>
            <a:blip r:embed="rId3" cstate="print"/>
            <a:stretch>
              <a:fillRect/>
            </a:stretch>
          </a:blipFill>
        </p:spPr>
        <p:txBody>
          <a:bodyPr wrap="square" lIns="0" tIns="0" rIns="0" bIns="0" rtlCol="0"/>
          <a:lstStyle/>
          <a:p>
            <a:endParaRPr/>
          </a:p>
        </p:txBody>
      </p:sp>
      <p:sp>
        <p:nvSpPr>
          <p:cNvPr id="2" name="TextBox 1"/>
          <p:cNvSpPr txBox="1"/>
          <p:nvPr/>
        </p:nvSpPr>
        <p:spPr>
          <a:xfrm>
            <a:off x="372552" y="1094277"/>
            <a:ext cx="11451148" cy="1938992"/>
          </a:xfrm>
          <a:prstGeom prst="rect">
            <a:avLst/>
          </a:prstGeom>
          <a:noFill/>
        </p:spPr>
        <p:txBody>
          <a:bodyPr wrap="square" rtlCol="0">
            <a:spAutoFit/>
          </a:bodyPr>
          <a:lstStyle/>
          <a:p>
            <a:r>
              <a:rPr lang="en-US" sz="2000" dirty="0">
                <a:latin typeface="Arial" charset="0"/>
                <a:ea typeface="Arial" charset="0"/>
                <a:cs typeface="Arial" charset="0"/>
              </a:rPr>
              <a:t>Gestalt psychologists recognized that the objects could be perceived in a number of different ways. </a:t>
            </a:r>
            <a:endParaRPr lang="en-US" sz="2000" dirty="0" smtClean="0">
              <a:latin typeface="Arial" charset="0"/>
              <a:ea typeface="Arial" charset="0"/>
              <a:cs typeface="Arial" charset="0"/>
            </a:endParaRPr>
          </a:p>
          <a:p>
            <a:endParaRPr lang="en-US" sz="2000" dirty="0" smtClean="0">
              <a:latin typeface="Arial" charset="0"/>
              <a:ea typeface="Arial" charset="0"/>
              <a:cs typeface="Arial" charset="0"/>
            </a:endParaRPr>
          </a:p>
          <a:p>
            <a:r>
              <a:rPr lang="en-US" sz="2000" dirty="0" smtClean="0">
                <a:latin typeface="Arial" charset="0"/>
                <a:ea typeface="Arial" charset="0"/>
                <a:cs typeface="Arial" charset="0"/>
              </a:rPr>
              <a:t>The </a:t>
            </a:r>
            <a:r>
              <a:rPr lang="en-US" sz="2000" dirty="0">
                <a:latin typeface="Arial" charset="0"/>
                <a:ea typeface="Arial" charset="0"/>
                <a:cs typeface="Arial" charset="0"/>
              </a:rPr>
              <a:t>fact that we perceive them easily as two wine glasses reflects the laws of </a:t>
            </a:r>
            <a:r>
              <a:rPr lang="en-US" sz="2000" b="1" dirty="0">
                <a:latin typeface="Arial" charset="0"/>
                <a:ea typeface="Arial" charset="0"/>
                <a:cs typeface="Arial" charset="0"/>
              </a:rPr>
              <a:t>perceptual organization.</a:t>
            </a:r>
            <a:r>
              <a:rPr lang="en-US" sz="2000" dirty="0">
                <a:latin typeface="Arial" charset="0"/>
                <a:ea typeface="Arial" charset="0"/>
                <a:cs typeface="Arial" charset="0"/>
              </a:rPr>
              <a:t> </a:t>
            </a:r>
            <a:endParaRPr lang="en-US" sz="2000" dirty="0" smtClean="0">
              <a:latin typeface="Arial" charset="0"/>
              <a:ea typeface="Arial" charset="0"/>
              <a:cs typeface="Arial" charset="0"/>
            </a:endParaRPr>
          </a:p>
          <a:p>
            <a:endParaRPr lang="en-US" sz="2000" dirty="0" smtClean="0">
              <a:latin typeface="Arial" charset="0"/>
              <a:ea typeface="Arial" charset="0"/>
              <a:cs typeface="Arial" charset="0"/>
            </a:endParaRPr>
          </a:p>
          <a:p>
            <a:r>
              <a:rPr lang="en-US" sz="2000" b="1" dirty="0" smtClean="0">
                <a:latin typeface="Arial" charset="0"/>
                <a:ea typeface="Arial" charset="0"/>
                <a:cs typeface="Arial" charset="0"/>
              </a:rPr>
              <a:t>Law </a:t>
            </a:r>
            <a:r>
              <a:rPr lang="en-US" sz="2000" b="1" dirty="0">
                <a:latin typeface="Arial" charset="0"/>
                <a:ea typeface="Arial" charset="0"/>
                <a:cs typeface="Arial" charset="0"/>
              </a:rPr>
              <a:t>of Common Fate: </a:t>
            </a:r>
            <a:r>
              <a:rPr lang="en-US" sz="2000" dirty="0">
                <a:latin typeface="Arial" charset="0"/>
                <a:ea typeface="Arial" charset="0"/>
                <a:cs typeface="Arial" charset="0"/>
              </a:rPr>
              <a:t>Things that are moving in the same direction appear to be grouped together.</a:t>
            </a:r>
          </a:p>
        </p:txBody>
      </p:sp>
    </p:spTree>
    <p:extLst>
      <p:ext uri="{BB962C8B-B14F-4D97-AF65-F5344CB8AC3E}">
        <p14:creationId xmlns:p14="http://schemas.microsoft.com/office/powerpoint/2010/main" val="7680177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52400" y="12700"/>
            <a:ext cx="11887200" cy="774405"/>
          </a:xfrm>
        </p:spPr>
        <p:txBody>
          <a:bodyPr/>
          <a:lstStyle/>
          <a:p>
            <a:r>
              <a:rPr lang="en-US" dirty="0" smtClean="0"/>
              <a:t>Study Guide 1</a:t>
            </a:r>
            <a:endParaRPr lang="en-US" dirty="0"/>
          </a:p>
        </p:txBody>
      </p:sp>
      <p:sp>
        <p:nvSpPr>
          <p:cNvPr id="4" name="Content Placeholder 1"/>
          <p:cNvSpPr>
            <a:spLocks noGrp="1"/>
          </p:cNvSpPr>
          <p:nvPr>
            <p:ph sz="quarter" idx="10"/>
          </p:nvPr>
        </p:nvSpPr>
        <p:spPr>
          <a:xfrm>
            <a:off x="304800" y="1137257"/>
            <a:ext cx="11582400" cy="1290765"/>
          </a:xfrm>
        </p:spPr>
        <p:txBody>
          <a:bodyPr/>
          <a:lstStyle/>
          <a:p>
            <a:r>
              <a:rPr lang="en-US" sz="2000" dirty="0" smtClean="0">
                <a:latin typeface="Arial"/>
                <a:cs typeface="Arial"/>
              </a:rPr>
              <a:t>True or False?</a:t>
            </a:r>
            <a:r>
              <a:rPr lang="en-US" sz="2000" dirty="0">
                <a:latin typeface="Arial"/>
                <a:cs typeface="Arial"/>
              </a:rPr>
              <a:t/>
            </a:r>
            <a:br>
              <a:rPr lang="en-US" sz="2000" dirty="0">
                <a:latin typeface="Arial"/>
                <a:cs typeface="Arial"/>
              </a:rPr>
            </a:br>
            <a:r>
              <a:rPr lang="en-US" sz="2000" dirty="0" smtClean="0">
                <a:latin typeface="Arial"/>
                <a:cs typeface="Arial"/>
              </a:rPr>
              <a:t/>
            </a:r>
            <a:br>
              <a:rPr lang="en-US" sz="2000" dirty="0" smtClean="0">
                <a:latin typeface="Arial"/>
                <a:cs typeface="Arial"/>
              </a:rPr>
            </a:br>
            <a:r>
              <a:rPr lang="en-US" sz="2000" dirty="0">
                <a:latin typeface="Arial"/>
                <a:cs typeface="Arial"/>
              </a:rPr>
              <a:t>A key problem with the </a:t>
            </a:r>
            <a:r>
              <a:rPr lang="en-US" sz="2000" dirty="0" err="1">
                <a:latin typeface="Arial"/>
                <a:cs typeface="Arial"/>
              </a:rPr>
              <a:t>structuralist</a:t>
            </a:r>
            <a:r>
              <a:rPr lang="en-US" sz="2000" dirty="0">
                <a:latin typeface="Arial"/>
                <a:cs typeface="Arial"/>
              </a:rPr>
              <a:t> approach to perception is that the same stimulus may give rise to different experiences.</a:t>
            </a:r>
          </a:p>
        </p:txBody>
      </p:sp>
      <p:grpSp>
        <p:nvGrpSpPr>
          <p:cNvPr id="16" name="Group 15"/>
          <p:cNvGrpSpPr/>
          <p:nvPr/>
        </p:nvGrpSpPr>
        <p:grpSpPr>
          <a:xfrm>
            <a:off x="596900" y="2613249"/>
            <a:ext cx="1078924" cy="877944"/>
            <a:chOff x="596900" y="2613249"/>
            <a:chExt cx="1078924" cy="877944"/>
          </a:xfrm>
        </p:grpSpPr>
        <p:sp>
          <p:nvSpPr>
            <p:cNvPr id="7" name="Oval 6"/>
            <p:cNvSpPr/>
            <p:nvPr/>
          </p:nvSpPr>
          <p:spPr>
            <a:xfrm>
              <a:off x="596900" y="2667000"/>
              <a:ext cx="292608" cy="292608"/>
            </a:xfrm>
            <a:prstGeom prst="ellipse">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74624" y="2744724"/>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967232" y="2613249"/>
              <a:ext cx="646459" cy="400110"/>
            </a:xfrm>
            <a:prstGeom prst="rect">
              <a:avLst/>
            </a:prstGeom>
            <a:noFill/>
          </p:spPr>
          <p:txBody>
            <a:bodyPr wrap="none" rtlCol="0">
              <a:spAutoFit/>
            </a:bodyPr>
            <a:lstStyle/>
            <a:p>
              <a:r>
                <a:rPr lang="en-US" sz="2000" dirty="0" smtClean="0">
                  <a:latin typeface="Arial Hebrew" charset="-79"/>
                  <a:ea typeface="Arial Hebrew" charset="-79"/>
                  <a:cs typeface="Arial Hebrew" charset="-79"/>
                </a:rPr>
                <a:t>True</a:t>
              </a:r>
              <a:endParaRPr lang="en-US" sz="2000" dirty="0">
                <a:latin typeface="Arial Hebrew" charset="-79"/>
                <a:ea typeface="Arial Hebrew" charset="-79"/>
                <a:cs typeface="Arial Hebrew" charset="-79"/>
              </a:endParaRPr>
            </a:p>
          </p:txBody>
        </p:sp>
        <p:sp>
          <p:nvSpPr>
            <p:cNvPr id="13" name="Oval 12"/>
            <p:cNvSpPr/>
            <p:nvPr/>
          </p:nvSpPr>
          <p:spPr>
            <a:xfrm>
              <a:off x="596900" y="3144834"/>
              <a:ext cx="292608" cy="292608"/>
            </a:xfrm>
            <a:prstGeom prst="ellipse">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74624" y="3222558"/>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967232" y="3091083"/>
              <a:ext cx="708592" cy="400110"/>
            </a:xfrm>
            <a:prstGeom prst="rect">
              <a:avLst/>
            </a:prstGeom>
            <a:noFill/>
          </p:spPr>
          <p:txBody>
            <a:bodyPr wrap="none" rtlCol="0">
              <a:spAutoFit/>
            </a:bodyPr>
            <a:lstStyle/>
            <a:p>
              <a:r>
                <a:rPr lang="en-US" sz="2000" dirty="0" smtClean="0">
                  <a:latin typeface="Arial Hebrew" charset="-79"/>
                  <a:ea typeface="Arial Hebrew" charset="-79"/>
                  <a:cs typeface="Arial Hebrew" charset="-79"/>
                </a:rPr>
                <a:t>False</a:t>
              </a:r>
              <a:endParaRPr lang="en-US" sz="2000" dirty="0">
                <a:latin typeface="Arial Hebrew" charset="-79"/>
                <a:ea typeface="Arial Hebrew" charset="-79"/>
                <a:cs typeface="Arial Hebrew" charset="-79"/>
              </a:endParaRPr>
            </a:p>
          </p:txBody>
        </p:sp>
      </p:grpSp>
    </p:spTree>
    <p:extLst>
      <p:ext uri="{BB962C8B-B14F-4D97-AF65-F5344CB8AC3E}">
        <p14:creationId xmlns:p14="http://schemas.microsoft.com/office/powerpoint/2010/main" val="12717229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52400" y="12700"/>
            <a:ext cx="11887200" cy="774405"/>
          </a:xfrm>
        </p:spPr>
        <p:txBody>
          <a:bodyPr/>
          <a:lstStyle/>
          <a:p>
            <a:r>
              <a:rPr lang="en-US" dirty="0" smtClean="0"/>
              <a:t>Study Guide 1</a:t>
            </a:r>
            <a:endParaRPr lang="en-US" dirty="0"/>
          </a:p>
        </p:txBody>
      </p:sp>
      <p:sp>
        <p:nvSpPr>
          <p:cNvPr id="4" name="Content Placeholder 1"/>
          <p:cNvSpPr>
            <a:spLocks noGrp="1"/>
          </p:cNvSpPr>
          <p:nvPr>
            <p:ph sz="quarter" idx="10"/>
          </p:nvPr>
        </p:nvSpPr>
        <p:spPr>
          <a:xfrm>
            <a:off x="304800" y="1137257"/>
            <a:ext cx="11582400" cy="1290765"/>
          </a:xfrm>
        </p:spPr>
        <p:txBody>
          <a:bodyPr/>
          <a:lstStyle/>
          <a:p>
            <a:r>
              <a:rPr lang="en-US" sz="2000" dirty="0" smtClean="0">
                <a:latin typeface="Arial"/>
                <a:cs typeface="Arial"/>
              </a:rPr>
              <a:t>True or False?</a:t>
            </a:r>
            <a:r>
              <a:rPr lang="en-US" sz="2000" dirty="0">
                <a:latin typeface="Arial"/>
                <a:cs typeface="Arial"/>
              </a:rPr>
              <a:t/>
            </a:r>
            <a:br>
              <a:rPr lang="en-US" sz="2000" dirty="0">
                <a:latin typeface="Arial"/>
                <a:cs typeface="Arial"/>
              </a:rPr>
            </a:br>
            <a:r>
              <a:rPr lang="en-US" sz="2000" dirty="0" smtClean="0">
                <a:latin typeface="Arial"/>
                <a:cs typeface="Arial"/>
              </a:rPr>
              <a:t/>
            </a:r>
            <a:br>
              <a:rPr lang="en-US" sz="2000" dirty="0" smtClean="0">
                <a:latin typeface="Arial"/>
                <a:cs typeface="Arial"/>
              </a:rPr>
            </a:br>
            <a:r>
              <a:rPr lang="en-US" sz="2000" dirty="0">
                <a:latin typeface="Arial"/>
                <a:cs typeface="Arial"/>
              </a:rPr>
              <a:t>A key problem with the </a:t>
            </a:r>
            <a:r>
              <a:rPr lang="en-US" sz="2000" dirty="0" err="1">
                <a:latin typeface="Arial"/>
                <a:cs typeface="Arial"/>
              </a:rPr>
              <a:t>structuralist</a:t>
            </a:r>
            <a:r>
              <a:rPr lang="en-US" sz="2000" dirty="0">
                <a:latin typeface="Arial"/>
                <a:cs typeface="Arial"/>
              </a:rPr>
              <a:t> approach to perception is that the same stimulus may give rise to different experiences.</a:t>
            </a:r>
          </a:p>
        </p:txBody>
      </p:sp>
      <p:grpSp>
        <p:nvGrpSpPr>
          <p:cNvPr id="12" name="Group 11"/>
          <p:cNvGrpSpPr/>
          <p:nvPr/>
        </p:nvGrpSpPr>
        <p:grpSpPr>
          <a:xfrm>
            <a:off x="596900" y="2613249"/>
            <a:ext cx="1078924" cy="877944"/>
            <a:chOff x="596900" y="2613249"/>
            <a:chExt cx="1078924" cy="877944"/>
          </a:xfrm>
        </p:grpSpPr>
        <p:sp>
          <p:nvSpPr>
            <p:cNvPr id="13" name="Oval 12"/>
            <p:cNvSpPr/>
            <p:nvPr/>
          </p:nvSpPr>
          <p:spPr>
            <a:xfrm>
              <a:off x="596900" y="2667000"/>
              <a:ext cx="292608" cy="292608"/>
            </a:xfrm>
            <a:prstGeom prst="ellipse">
              <a:avLst/>
            </a:prstGeom>
            <a:solidFill>
              <a:srgbClr val="54BD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74624" y="2744724"/>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967232" y="2613249"/>
              <a:ext cx="646459" cy="400110"/>
            </a:xfrm>
            <a:prstGeom prst="rect">
              <a:avLst/>
            </a:prstGeom>
            <a:noFill/>
          </p:spPr>
          <p:txBody>
            <a:bodyPr wrap="none" rtlCol="0">
              <a:spAutoFit/>
            </a:bodyPr>
            <a:lstStyle/>
            <a:p>
              <a:r>
                <a:rPr lang="en-US" sz="2000" dirty="0" smtClean="0">
                  <a:latin typeface="Arial Hebrew" charset="-79"/>
                  <a:ea typeface="Arial Hebrew" charset="-79"/>
                  <a:cs typeface="Arial Hebrew" charset="-79"/>
                </a:rPr>
                <a:t>True</a:t>
              </a:r>
              <a:endParaRPr lang="en-US" sz="2000" dirty="0">
                <a:latin typeface="Arial Hebrew" charset="-79"/>
                <a:ea typeface="Arial Hebrew" charset="-79"/>
                <a:cs typeface="Arial Hebrew" charset="-79"/>
              </a:endParaRPr>
            </a:p>
          </p:txBody>
        </p:sp>
        <p:sp>
          <p:nvSpPr>
            <p:cNvPr id="16" name="Oval 15"/>
            <p:cNvSpPr/>
            <p:nvPr/>
          </p:nvSpPr>
          <p:spPr>
            <a:xfrm>
              <a:off x="596900" y="3144834"/>
              <a:ext cx="292608" cy="292608"/>
            </a:xfrm>
            <a:prstGeom prst="ellipse">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674624" y="3222558"/>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967232" y="3091083"/>
              <a:ext cx="708592" cy="400110"/>
            </a:xfrm>
            <a:prstGeom prst="rect">
              <a:avLst/>
            </a:prstGeom>
            <a:noFill/>
          </p:spPr>
          <p:txBody>
            <a:bodyPr wrap="none" rtlCol="0">
              <a:spAutoFit/>
            </a:bodyPr>
            <a:lstStyle/>
            <a:p>
              <a:r>
                <a:rPr lang="en-US" sz="2000" dirty="0" smtClean="0">
                  <a:latin typeface="Arial Hebrew" charset="-79"/>
                  <a:ea typeface="Arial Hebrew" charset="-79"/>
                  <a:cs typeface="Arial Hebrew" charset="-79"/>
                </a:rPr>
                <a:t>False</a:t>
              </a:r>
              <a:endParaRPr lang="en-US" sz="2000" dirty="0">
                <a:latin typeface="Arial Hebrew" charset="-79"/>
                <a:ea typeface="Arial Hebrew" charset="-79"/>
                <a:cs typeface="Arial Hebrew" charset="-79"/>
              </a:endParaRPr>
            </a:p>
          </p:txBody>
        </p:sp>
      </p:grpSp>
    </p:spTree>
    <p:extLst>
      <p:ext uri="{BB962C8B-B14F-4D97-AF65-F5344CB8AC3E}">
        <p14:creationId xmlns:p14="http://schemas.microsoft.com/office/powerpoint/2010/main" val="20947982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52400" y="12700"/>
            <a:ext cx="11887200" cy="774405"/>
          </a:xfrm>
        </p:spPr>
        <p:txBody>
          <a:bodyPr/>
          <a:lstStyle/>
          <a:p>
            <a:r>
              <a:rPr lang="en-US" dirty="0" smtClean="0"/>
              <a:t>Study Guide 2</a:t>
            </a:r>
            <a:endParaRPr lang="en-US" dirty="0"/>
          </a:p>
        </p:txBody>
      </p:sp>
      <p:sp>
        <p:nvSpPr>
          <p:cNvPr id="4" name="Content Placeholder 1"/>
          <p:cNvSpPr>
            <a:spLocks noGrp="1"/>
          </p:cNvSpPr>
          <p:nvPr>
            <p:ph sz="quarter" idx="10"/>
          </p:nvPr>
        </p:nvSpPr>
        <p:spPr>
          <a:xfrm>
            <a:off x="304800" y="1137257"/>
            <a:ext cx="11582400" cy="983643"/>
          </a:xfrm>
        </p:spPr>
        <p:txBody>
          <a:bodyPr/>
          <a:lstStyle/>
          <a:p>
            <a:r>
              <a:rPr lang="en-US" sz="2000" dirty="0" smtClean="0">
                <a:latin typeface="Arial"/>
                <a:cs typeface="Arial"/>
              </a:rPr>
              <a:t>True or False?</a:t>
            </a:r>
            <a:r>
              <a:rPr lang="en-US" sz="2000" dirty="0">
                <a:latin typeface="Arial"/>
                <a:cs typeface="Arial"/>
              </a:rPr>
              <a:t/>
            </a:r>
            <a:br>
              <a:rPr lang="en-US" sz="2000" dirty="0">
                <a:latin typeface="Arial"/>
                <a:cs typeface="Arial"/>
              </a:rPr>
            </a:br>
            <a:r>
              <a:rPr lang="en-US" sz="2000" dirty="0" smtClean="0">
                <a:latin typeface="Arial"/>
                <a:cs typeface="Arial"/>
              </a:rPr>
              <a:t/>
            </a:r>
            <a:br>
              <a:rPr lang="en-US" sz="2000" dirty="0" smtClean="0">
                <a:latin typeface="Arial"/>
                <a:cs typeface="Arial"/>
              </a:rPr>
            </a:br>
            <a:r>
              <a:rPr lang="en-US" sz="2000" dirty="0">
                <a:latin typeface="Arial"/>
                <a:cs typeface="Arial"/>
              </a:rPr>
              <a:t>The Law of Simplicity states that the stimulus is perceived in the least complex way.</a:t>
            </a:r>
          </a:p>
        </p:txBody>
      </p:sp>
      <p:grpSp>
        <p:nvGrpSpPr>
          <p:cNvPr id="16" name="Group 15"/>
          <p:cNvGrpSpPr/>
          <p:nvPr/>
        </p:nvGrpSpPr>
        <p:grpSpPr>
          <a:xfrm>
            <a:off x="596900" y="2613249"/>
            <a:ext cx="1078924" cy="877944"/>
            <a:chOff x="596900" y="2613249"/>
            <a:chExt cx="1078924" cy="877944"/>
          </a:xfrm>
        </p:grpSpPr>
        <p:sp>
          <p:nvSpPr>
            <p:cNvPr id="7" name="Oval 6"/>
            <p:cNvSpPr/>
            <p:nvPr/>
          </p:nvSpPr>
          <p:spPr>
            <a:xfrm>
              <a:off x="596900" y="2667000"/>
              <a:ext cx="292608" cy="292608"/>
            </a:xfrm>
            <a:prstGeom prst="ellipse">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74624" y="2744724"/>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967232" y="2613249"/>
              <a:ext cx="646459" cy="400110"/>
            </a:xfrm>
            <a:prstGeom prst="rect">
              <a:avLst/>
            </a:prstGeom>
            <a:noFill/>
          </p:spPr>
          <p:txBody>
            <a:bodyPr wrap="none" rtlCol="0">
              <a:spAutoFit/>
            </a:bodyPr>
            <a:lstStyle/>
            <a:p>
              <a:r>
                <a:rPr lang="en-US" sz="2000" dirty="0" smtClean="0">
                  <a:latin typeface="Arial Hebrew" charset="-79"/>
                  <a:ea typeface="Arial Hebrew" charset="-79"/>
                  <a:cs typeface="Arial Hebrew" charset="-79"/>
                </a:rPr>
                <a:t>True</a:t>
              </a:r>
              <a:endParaRPr lang="en-US" sz="2000" dirty="0">
                <a:latin typeface="Arial Hebrew" charset="-79"/>
                <a:ea typeface="Arial Hebrew" charset="-79"/>
                <a:cs typeface="Arial Hebrew" charset="-79"/>
              </a:endParaRPr>
            </a:p>
          </p:txBody>
        </p:sp>
        <p:sp>
          <p:nvSpPr>
            <p:cNvPr id="13" name="Oval 12"/>
            <p:cNvSpPr/>
            <p:nvPr/>
          </p:nvSpPr>
          <p:spPr>
            <a:xfrm>
              <a:off x="596900" y="3144834"/>
              <a:ext cx="292608" cy="292608"/>
            </a:xfrm>
            <a:prstGeom prst="ellipse">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74624" y="3222558"/>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967232" y="3091083"/>
              <a:ext cx="708592" cy="400110"/>
            </a:xfrm>
            <a:prstGeom prst="rect">
              <a:avLst/>
            </a:prstGeom>
            <a:noFill/>
          </p:spPr>
          <p:txBody>
            <a:bodyPr wrap="none" rtlCol="0">
              <a:spAutoFit/>
            </a:bodyPr>
            <a:lstStyle/>
            <a:p>
              <a:r>
                <a:rPr lang="en-US" sz="2000" dirty="0" smtClean="0">
                  <a:latin typeface="Arial Hebrew" charset="-79"/>
                  <a:ea typeface="Arial Hebrew" charset="-79"/>
                  <a:cs typeface="Arial Hebrew" charset="-79"/>
                </a:rPr>
                <a:t>False</a:t>
              </a:r>
              <a:endParaRPr lang="en-US" sz="2000" dirty="0">
                <a:latin typeface="Arial Hebrew" charset="-79"/>
                <a:ea typeface="Arial Hebrew" charset="-79"/>
                <a:cs typeface="Arial Hebrew" charset="-79"/>
              </a:endParaRPr>
            </a:p>
          </p:txBody>
        </p:sp>
      </p:grpSp>
    </p:spTree>
    <p:extLst>
      <p:ext uri="{BB962C8B-B14F-4D97-AF65-F5344CB8AC3E}">
        <p14:creationId xmlns:p14="http://schemas.microsoft.com/office/powerpoint/2010/main" val="12666590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52400" y="12700"/>
            <a:ext cx="11887200" cy="774405"/>
          </a:xfrm>
        </p:spPr>
        <p:txBody>
          <a:bodyPr/>
          <a:lstStyle/>
          <a:p>
            <a:r>
              <a:rPr lang="en-US" dirty="0" smtClean="0"/>
              <a:t>Study Guide 2</a:t>
            </a:r>
            <a:endParaRPr lang="en-US" dirty="0"/>
          </a:p>
        </p:txBody>
      </p:sp>
      <p:sp>
        <p:nvSpPr>
          <p:cNvPr id="4" name="Content Placeholder 1"/>
          <p:cNvSpPr>
            <a:spLocks noGrp="1"/>
          </p:cNvSpPr>
          <p:nvPr>
            <p:ph sz="quarter" idx="10"/>
          </p:nvPr>
        </p:nvSpPr>
        <p:spPr>
          <a:xfrm>
            <a:off x="304800" y="1137257"/>
            <a:ext cx="11582400" cy="983643"/>
          </a:xfrm>
        </p:spPr>
        <p:txBody>
          <a:bodyPr/>
          <a:lstStyle/>
          <a:p>
            <a:r>
              <a:rPr lang="en-US" sz="2000" dirty="0" smtClean="0">
                <a:latin typeface="Arial"/>
                <a:cs typeface="Arial"/>
              </a:rPr>
              <a:t>True or False?</a:t>
            </a:r>
            <a:r>
              <a:rPr lang="en-US" sz="2000" dirty="0">
                <a:latin typeface="Arial"/>
                <a:cs typeface="Arial"/>
              </a:rPr>
              <a:t/>
            </a:r>
            <a:br>
              <a:rPr lang="en-US" sz="2000" dirty="0">
                <a:latin typeface="Arial"/>
                <a:cs typeface="Arial"/>
              </a:rPr>
            </a:br>
            <a:r>
              <a:rPr lang="en-US" sz="2000" dirty="0" smtClean="0">
                <a:latin typeface="Arial"/>
                <a:cs typeface="Arial"/>
              </a:rPr>
              <a:t/>
            </a:r>
            <a:br>
              <a:rPr lang="en-US" sz="2000" dirty="0" smtClean="0">
                <a:latin typeface="Arial"/>
                <a:cs typeface="Arial"/>
              </a:rPr>
            </a:br>
            <a:r>
              <a:rPr lang="en-US" sz="2000" dirty="0">
                <a:latin typeface="Arial"/>
                <a:cs typeface="Arial"/>
              </a:rPr>
              <a:t>The Law of Simplicity states that the stimulus is perceived in the least complex way.</a:t>
            </a:r>
          </a:p>
        </p:txBody>
      </p:sp>
      <p:grpSp>
        <p:nvGrpSpPr>
          <p:cNvPr id="11" name="Group 10"/>
          <p:cNvGrpSpPr/>
          <p:nvPr/>
        </p:nvGrpSpPr>
        <p:grpSpPr>
          <a:xfrm>
            <a:off x="596900" y="2613249"/>
            <a:ext cx="1078924" cy="877944"/>
            <a:chOff x="596900" y="2613249"/>
            <a:chExt cx="1078924" cy="877944"/>
          </a:xfrm>
        </p:grpSpPr>
        <p:sp>
          <p:nvSpPr>
            <p:cNvPr id="17" name="Oval 16"/>
            <p:cNvSpPr/>
            <p:nvPr/>
          </p:nvSpPr>
          <p:spPr>
            <a:xfrm>
              <a:off x="596900" y="2667000"/>
              <a:ext cx="292608" cy="292608"/>
            </a:xfrm>
            <a:prstGeom prst="ellipse">
              <a:avLst/>
            </a:prstGeom>
            <a:solidFill>
              <a:srgbClr val="54BD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74624" y="2744724"/>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67232" y="2613249"/>
              <a:ext cx="646459" cy="400110"/>
            </a:xfrm>
            <a:prstGeom prst="rect">
              <a:avLst/>
            </a:prstGeom>
            <a:noFill/>
          </p:spPr>
          <p:txBody>
            <a:bodyPr wrap="none" rtlCol="0">
              <a:spAutoFit/>
            </a:bodyPr>
            <a:lstStyle/>
            <a:p>
              <a:r>
                <a:rPr lang="en-US" sz="2000" dirty="0" smtClean="0">
                  <a:latin typeface="Arial Hebrew" charset="-79"/>
                  <a:ea typeface="Arial Hebrew" charset="-79"/>
                  <a:cs typeface="Arial Hebrew" charset="-79"/>
                </a:rPr>
                <a:t>True</a:t>
              </a:r>
              <a:endParaRPr lang="en-US" sz="2000" dirty="0">
                <a:latin typeface="Arial Hebrew" charset="-79"/>
                <a:ea typeface="Arial Hebrew" charset="-79"/>
                <a:cs typeface="Arial Hebrew" charset="-79"/>
              </a:endParaRPr>
            </a:p>
          </p:txBody>
        </p:sp>
        <p:sp>
          <p:nvSpPr>
            <p:cNvPr id="20" name="Oval 19"/>
            <p:cNvSpPr/>
            <p:nvPr/>
          </p:nvSpPr>
          <p:spPr>
            <a:xfrm>
              <a:off x="596900" y="3144834"/>
              <a:ext cx="292608" cy="292608"/>
            </a:xfrm>
            <a:prstGeom prst="ellipse">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74624" y="3222558"/>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967232" y="3091083"/>
              <a:ext cx="708592" cy="400110"/>
            </a:xfrm>
            <a:prstGeom prst="rect">
              <a:avLst/>
            </a:prstGeom>
            <a:noFill/>
          </p:spPr>
          <p:txBody>
            <a:bodyPr wrap="none" rtlCol="0">
              <a:spAutoFit/>
            </a:bodyPr>
            <a:lstStyle/>
            <a:p>
              <a:r>
                <a:rPr lang="en-US" sz="2000" dirty="0" smtClean="0">
                  <a:latin typeface="Arial Hebrew" charset="-79"/>
                  <a:ea typeface="Arial Hebrew" charset="-79"/>
                  <a:cs typeface="Arial Hebrew" charset="-79"/>
                </a:rPr>
                <a:t>False</a:t>
              </a:r>
              <a:endParaRPr lang="en-US" sz="2000" dirty="0">
                <a:latin typeface="Arial Hebrew" charset="-79"/>
                <a:ea typeface="Arial Hebrew" charset="-79"/>
                <a:cs typeface="Arial Hebrew" charset="-79"/>
              </a:endParaRPr>
            </a:p>
          </p:txBody>
        </p:sp>
      </p:grpSp>
    </p:spTree>
    <p:extLst>
      <p:ext uri="{BB962C8B-B14F-4D97-AF65-F5344CB8AC3E}">
        <p14:creationId xmlns:p14="http://schemas.microsoft.com/office/powerpoint/2010/main" val="15965547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Kenneth J. Malmberg, PhD</a:t>
            </a:r>
            <a:endParaRPr lang="en-US" dirty="0"/>
          </a:p>
        </p:txBody>
      </p:sp>
      <p:sp>
        <p:nvSpPr>
          <p:cNvPr id="3" name="Text Placeholder 2"/>
          <p:cNvSpPr>
            <a:spLocks noGrp="1"/>
          </p:cNvSpPr>
          <p:nvPr>
            <p:ph type="body" sz="quarter" idx="11"/>
          </p:nvPr>
        </p:nvSpPr>
        <p:spPr/>
        <p:txBody>
          <a:bodyPr/>
          <a:lstStyle/>
          <a:p>
            <a:r>
              <a:rPr lang="en-US" dirty="0" smtClean="0"/>
              <a:t>GESTALT</a:t>
            </a:r>
            <a:endParaRPr lang="en-US" dirty="0"/>
          </a:p>
        </p:txBody>
      </p:sp>
    </p:spTree>
    <p:extLst>
      <p:ext uri="{BB962C8B-B14F-4D97-AF65-F5344CB8AC3E}">
        <p14:creationId xmlns:p14="http://schemas.microsoft.com/office/powerpoint/2010/main" val="19193562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52400" y="12700"/>
            <a:ext cx="11887200" cy="774405"/>
          </a:xfrm>
        </p:spPr>
        <p:txBody>
          <a:bodyPr/>
          <a:lstStyle/>
          <a:p>
            <a:r>
              <a:rPr lang="en-US" dirty="0" smtClean="0"/>
              <a:t>Study Guide 3</a:t>
            </a:r>
            <a:endParaRPr lang="en-US" dirty="0"/>
          </a:p>
        </p:txBody>
      </p:sp>
      <p:sp>
        <p:nvSpPr>
          <p:cNvPr id="4" name="Content Placeholder 1"/>
          <p:cNvSpPr>
            <a:spLocks noGrp="1"/>
          </p:cNvSpPr>
          <p:nvPr>
            <p:ph sz="quarter" idx="10"/>
          </p:nvPr>
        </p:nvSpPr>
        <p:spPr>
          <a:xfrm>
            <a:off x="304800" y="1137257"/>
            <a:ext cx="11582400" cy="983643"/>
          </a:xfrm>
        </p:spPr>
        <p:txBody>
          <a:bodyPr/>
          <a:lstStyle/>
          <a:p>
            <a:r>
              <a:rPr lang="en-US" sz="2000" dirty="0" smtClean="0">
                <a:latin typeface="Arial"/>
                <a:cs typeface="Arial"/>
              </a:rPr>
              <a:t>True or False?</a:t>
            </a:r>
            <a:r>
              <a:rPr lang="en-US" sz="2000" dirty="0">
                <a:latin typeface="Arial"/>
                <a:cs typeface="Arial"/>
              </a:rPr>
              <a:t/>
            </a:r>
            <a:br>
              <a:rPr lang="en-US" sz="2000" dirty="0">
                <a:latin typeface="Arial"/>
                <a:cs typeface="Arial"/>
              </a:rPr>
            </a:br>
            <a:r>
              <a:rPr lang="en-US" sz="2000" dirty="0" smtClean="0">
                <a:latin typeface="Arial"/>
                <a:cs typeface="Arial"/>
              </a:rPr>
              <a:t/>
            </a:r>
            <a:br>
              <a:rPr lang="en-US" sz="2000" dirty="0" smtClean="0">
                <a:latin typeface="Arial"/>
                <a:cs typeface="Arial"/>
              </a:rPr>
            </a:br>
            <a:r>
              <a:rPr lang="en-US" sz="2000" dirty="0">
                <a:latin typeface="Arial"/>
                <a:cs typeface="Arial"/>
              </a:rPr>
              <a:t>The Gestalts believed that the sum is greater than its emergent properties.</a:t>
            </a:r>
          </a:p>
        </p:txBody>
      </p:sp>
      <p:grpSp>
        <p:nvGrpSpPr>
          <p:cNvPr id="16" name="Group 15"/>
          <p:cNvGrpSpPr/>
          <p:nvPr/>
        </p:nvGrpSpPr>
        <p:grpSpPr>
          <a:xfrm>
            <a:off x="596900" y="2613249"/>
            <a:ext cx="1078924" cy="877944"/>
            <a:chOff x="596900" y="2613249"/>
            <a:chExt cx="1078924" cy="877944"/>
          </a:xfrm>
        </p:grpSpPr>
        <p:sp>
          <p:nvSpPr>
            <p:cNvPr id="7" name="Oval 6"/>
            <p:cNvSpPr/>
            <p:nvPr/>
          </p:nvSpPr>
          <p:spPr>
            <a:xfrm>
              <a:off x="596900" y="2667000"/>
              <a:ext cx="292608" cy="292608"/>
            </a:xfrm>
            <a:prstGeom prst="ellipse">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74624" y="2744724"/>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967232" y="2613249"/>
              <a:ext cx="646459" cy="400110"/>
            </a:xfrm>
            <a:prstGeom prst="rect">
              <a:avLst/>
            </a:prstGeom>
            <a:noFill/>
          </p:spPr>
          <p:txBody>
            <a:bodyPr wrap="none" rtlCol="0">
              <a:spAutoFit/>
            </a:bodyPr>
            <a:lstStyle/>
            <a:p>
              <a:r>
                <a:rPr lang="en-US" sz="2000" dirty="0" smtClean="0">
                  <a:latin typeface="Arial Hebrew" charset="-79"/>
                  <a:ea typeface="Arial Hebrew" charset="-79"/>
                  <a:cs typeface="Arial Hebrew" charset="-79"/>
                </a:rPr>
                <a:t>True</a:t>
              </a:r>
              <a:endParaRPr lang="en-US" sz="2000" dirty="0">
                <a:latin typeface="Arial Hebrew" charset="-79"/>
                <a:ea typeface="Arial Hebrew" charset="-79"/>
                <a:cs typeface="Arial Hebrew" charset="-79"/>
              </a:endParaRPr>
            </a:p>
          </p:txBody>
        </p:sp>
        <p:sp>
          <p:nvSpPr>
            <p:cNvPr id="13" name="Oval 12"/>
            <p:cNvSpPr/>
            <p:nvPr/>
          </p:nvSpPr>
          <p:spPr>
            <a:xfrm>
              <a:off x="596900" y="3144834"/>
              <a:ext cx="292608" cy="292608"/>
            </a:xfrm>
            <a:prstGeom prst="ellipse">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74624" y="3222558"/>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967232" y="3091083"/>
              <a:ext cx="708592" cy="400110"/>
            </a:xfrm>
            <a:prstGeom prst="rect">
              <a:avLst/>
            </a:prstGeom>
            <a:noFill/>
          </p:spPr>
          <p:txBody>
            <a:bodyPr wrap="none" rtlCol="0">
              <a:spAutoFit/>
            </a:bodyPr>
            <a:lstStyle/>
            <a:p>
              <a:r>
                <a:rPr lang="en-US" sz="2000" dirty="0" smtClean="0">
                  <a:latin typeface="Arial Hebrew" charset="-79"/>
                  <a:ea typeface="Arial Hebrew" charset="-79"/>
                  <a:cs typeface="Arial Hebrew" charset="-79"/>
                </a:rPr>
                <a:t>False</a:t>
              </a:r>
              <a:endParaRPr lang="en-US" sz="2000" dirty="0">
                <a:latin typeface="Arial Hebrew" charset="-79"/>
                <a:ea typeface="Arial Hebrew" charset="-79"/>
                <a:cs typeface="Arial Hebrew" charset="-79"/>
              </a:endParaRPr>
            </a:p>
          </p:txBody>
        </p:sp>
      </p:grpSp>
    </p:spTree>
    <p:extLst>
      <p:ext uri="{BB962C8B-B14F-4D97-AF65-F5344CB8AC3E}">
        <p14:creationId xmlns:p14="http://schemas.microsoft.com/office/powerpoint/2010/main" val="2270255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52400" y="12700"/>
            <a:ext cx="11887200" cy="774405"/>
          </a:xfrm>
        </p:spPr>
        <p:txBody>
          <a:bodyPr/>
          <a:lstStyle/>
          <a:p>
            <a:r>
              <a:rPr lang="en-US" dirty="0" smtClean="0"/>
              <a:t>Study </a:t>
            </a:r>
            <a:r>
              <a:rPr lang="en-US" smtClean="0"/>
              <a:t>Guide 3</a:t>
            </a:r>
            <a:endParaRPr lang="en-US" dirty="0"/>
          </a:p>
        </p:txBody>
      </p:sp>
      <p:sp>
        <p:nvSpPr>
          <p:cNvPr id="4" name="Content Placeholder 1"/>
          <p:cNvSpPr>
            <a:spLocks noGrp="1"/>
          </p:cNvSpPr>
          <p:nvPr>
            <p:ph sz="quarter" idx="10"/>
          </p:nvPr>
        </p:nvSpPr>
        <p:spPr>
          <a:xfrm>
            <a:off x="304800" y="1137257"/>
            <a:ext cx="11582400" cy="983643"/>
          </a:xfrm>
        </p:spPr>
        <p:txBody>
          <a:bodyPr/>
          <a:lstStyle/>
          <a:p>
            <a:r>
              <a:rPr lang="en-US" sz="2000" dirty="0" smtClean="0">
                <a:latin typeface="Arial"/>
                <a:cs typeface="Arial"/>
              </a:rPr>
              <a:t>True or False?</a:t>
            </a:r>
            <a:r>
              <a:rPr lang="en-US" sz="2000" dirty="0">
                <a:latin typeface="Arial"/>
                <a:cs typeface="Arial"/>
              </a:rPr>
              <a:t/>
            </a:r>
            <a:br>
              <a:rPr lang="en-US" sz="2000" dirty="0">
                <a:latin typeface="Arial"/>
                <a:cs typeface="Arial"/>
              </a:rPr>
            </a:br>
            <a:r>
              <a:rPr lang="en-US" sz="2000" dirty="0" smtClean="0">
                <a:latin typeface="Arial"/>
                <a:cs typeface="Arial"/>
              </a:rPr>
              <a:t/>
            </a:r>
            <a:br>
              <a:rPr lang="en-US" sz="2000" dirty="0" smtClean="0">
                <a:latin typeface="Arial"/>
                <a:cs typeface="Arial"/>
              </a:rPr>
            </a:br>
            <a:r>
              <a:rPr lang="en-US" sz="2000" dirty="0">
                <a:latin typeface="Arial"/>
                <a:cs typeface="Arial"/>
              </a:rPr>
              <a:t>The Gestalts believed that the sum is greater than its emergent properties.</a:t>
            </a:r>
          </a:p>
        </p:txBody>
      </p:sp>
      <p:grpSp>
        <p:nvGrpSpPr>
          <p:cNvPr id="11" name="Group 10"/>
          <p:cNvGrpSpPr/>
          <p:nvPr/>
        </p:nvGrpSpPr>
        <p:grpSpPr>
          <a:xfrm>
            <a:off x="596900" y="2613249"/>
            <a:ext cx="1078924" cy="877944"/>
            <a:chOff x="596900" y="2613249"/>
            <a:chExt cx="1078924" cy="877944"/>
          </a:xfrm>
        </p:grpSpPr>
        <p:sp>
          <p:nvSpPr>
            <p:cNvPr id="17" name="Oval 16"/>
            <p:cNvSpPr/>
            <p:nvPr/>
          </p:nvSpPr>
          <p:spPr>
            <a:xfrm>
              <a:off x="596900" y="2667000"/>
              <a:ext cx="292608" cy="292608"/>
            </a:xfrm>
            <a:prstGeom prst="ellipse">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74624" y="2744724"/>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67232" y="2613249"/>
              <a:ext cx="646459" cy="400110"/>
            </a:xfrm>
            <a:prstGeom prst="rect">
              <a:avLst/>
            </a:prstGeom>
            <a:noFill/>
          </p:spPr>
          <p:txBody>
            <a:bodyPr wrap="none" rtlCol="0">
              <a:spAutoFit/>
            </a:bodyPr>
            <a:lstStyle/>
            <a:p>
              <a:r>
                <a:rPr lang="en-US" sz="2000" dirty="0" smtClean="0">
                  <a:latin typeface="Arial Hebrew" charset="-79"/>
                  <a:ea typeface="Arial Hebrew" charset="-79"/>
                  <a:cs typeface="Arial Hebrew" charset="-79"/>
                </a:rPr>
                <a:t>True</a:t>
              </a:r>
              <a:endParaRPr lang="en-US" sz="2000" dirty="0">
                <a:latin typeface="Arial Hebrew" charset="-79"/>
                <a:ea typeface="Arial Hebrew" charset="-79"/>
                <a:cs typeface="Arial Hebrew" charset="-79"/>
              </a:endParaRPr>
            </a:p>
          </p:txBody>
        </p:sp>
        <p:sp>
          <p:nvSpPr>
            <p:cNvPr id="20" name="Oval 19"/>
            <p:cNvSpPr/>
            <p:nvPr/>
          </p:nvSpPr>
          <p:spPr>
            <a:xfrm>
              <a:off x="596900" y="3144834"/>
              <a:ext cx="292608" cy="292608"/>
            </a:xfrm>
            <a:prstGeom prst="ellipse">
              <a:avLst/>
            </a:prstGeom>
            <a:solidFill>
              <a:srgbClr val="54BD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74624" y="3222558"/>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967232" y="3091083"/>
              <a:ext cx="708592" cy="400110"/>
            </a:xfrm>
            <a:prstGeom prst="rect">
              <a:avLst/>
            </a:prstGeom>
            <a:noFill/>
          </p:spPr>
          <p:txBody>
            <a:bodyPr wrap="none" rtlCol="0">
              <a:spAutoFit/>
            </a:bodyPr>
            <a:lstStyle/>
            <a:p>
              <a:r>
                <a:rPr lang="en-US" sz="2000" dirty="0" smtClean="0">
                  <a:latin typeface="Arial Hebrew" charset="-79"/>
                  <a:ea typeface="Arial Hebrew" charset="-79"/>
                  <a:cs typeface="Arial Hebrew" charset="-79"/>
                </a:rPr>
                <a:t>False</a:t>
              </a:r>
              <a:endParaRPr lang="en-US" sz="2000" dirty="0">
                <a:latin typeface="Arial Hebrew" charset="-79"/>
                <a:ea typeface="Arial Hebrew" charset="-79"/>
                <a:cs typeface="Arial Hebrew" charset="-79"/>
              </a:endParaRPr>
            </a:p>
          </p:txBody>
        </p:sp>
      </p:grpSp>
    </p:spTree>
    <p:extLst>
      <p:ext uri="{BB962C8B-B14F-4D97-AF65-F5344CB8AC3E}">
        <p14:creationId xmlns:p14="http://schemas.microsoft.com/office/powerpoint/2010/main" val="20222859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52400" y="12700"/>
            <a:ext cx="11887200" cy="774405"/>
          </a:xfrm>
        </p:spPr>
        <p:txBody>
          <a:bodyPr/>
          <a:lstStyle/>
          <a:p>
            <a:r>
              <a:rPr lang="en-US" dirty="0" smtClean="0"/>
              <a:t>Study Guide 4</a:t>
            </a:r>
            <a:endParaRPr lang="en-US" dirty="0"/>
          </a:p>
        </p:txBody>
      </p:sp>
      <p:sp>
        <p:nvSpPr>
          <p:cNvPr id="4" name="Content Placeholder 1"/>
          <p:cNvSpPr>
            <a:spLocks noGrp="1"/>
          </p:cNvSpPr>
          <p:nvPr>
            <p:ph sz="quarter" idx="10"/>
          </p:nvPr>
        </p:nvSpPr>
        <p:spPr>
          <a:xfrm>
            <a:off x="304800" y="1137257"/>
            <a:ext cx="11582400" cy="983643"/>
          </a:xfrm>
        </p:spPr>
        <p:txBody>
          <a:bodyPr/>
          <a:lstStyle/>
          <a:p>
            <a:r>
              <a:rPr lang="en-US" sz="2000" dirty="0" smtClean="0">
                <a:latin typeface="Arial"/>
                <a:cs typeface="Arial"/>
              </a:rPr>
              <a:t>True or False?</a:t>
            </a:r>
            <a:r>
              <a:rPr lang="en-US" sz="2000" dirty="0">
                <a:latin typeface="Arial"/>
                <a:cs typeface="Arial"/>
              </a:rPr>
              <a:t/>
            </a:r>
            <a:br>
              <a:rPr lang="en-US" sz="2000" dirty="0">
                <a:latin typeface="Arial"/>
                <a:cs typeface="Arial"/>
              </a:rPr>
            </a:br>
            <a:r>
              <a:rPr lang="en-US" sz="2000" dirty="0" smtClean="0">
                <a:latin typeface="Arial"/>
                <a:cs typeface="Arial"/>
              </a:rPr>
              <a:t/>
            </a:r>
            <a:br>
              <a:rPr lang="en-US" sz="2000" dirty="0" smtClean="0">
                <a:latin typeface="Arial"/>
                <a:cs typeface="Arial"/>
              </a:rPr>
            </a:br>
            <a:r>
              <a:rPr lang="en-US" sz="2000" dirty="0" smtClean="0">
                <a:latin typeface="Arial"/>
                <a:cs typeface="Arial"/>
              </a:rPr>
              <a:t>The </a:t>
            </a:r>
            <a:r>
              <a:rPr lang="en-US" sz="2000" dirty="0">
                <a:latin typeface="Arial"/>
                <a:cs typeface="Arial"/>
              </a:rPr>
              <a:t>Law of Similarity states that similar things are more easily perceived.</a:t>
            </a:r>
          </a:p>
        </p:txBody>
      </p:sp>
      <p:grpSp>
        <p:nvGrpSpPr>
          <p:cNvPr id="16" name="Group 15"/>
          <p:cNvGrpSpPr/>
          <p:nvPr/>
        </p:nvGrpSpPr>
        <p:grpSpPr>
          <a:xfrm>
            <a:off x="596900" y="2613249"/>
            <a:ext cx="1078924" cy="877944"/>
            <a:chOff x="596900" y="2613249"/>
            <a:chExt cx="1078924" cy="877944"/>
          </a:xfrm>
        </p:grpSpPr>
        <p:sp>
          <p:nvSpPr>
            <p:cNvPr id="7" name="Oval 6"/>
            <p:cNvSpPr/>
            <p:nvPr/>
          </p:nvSpPr>
          <p:spPr>
            <a:xfrm>
              <a:off x="596900" y="2667000"/>
              <a:ext cx="292608" cy="292608"/>
            </a:xfrm>
            <a:prstGeom prst="ellipse">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74624" y="2744724"/>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967232" y="2613249"/>
              <a:ext cx="646459" cy="400110"/>
            </a:xfrm>
            <a:prstGeom prst="rect">
              <a:avLst/>
            </a:prstGeom>
            <a:noFill/>
          </p:spPr>
          <p:txBody>
            <a:bodyPr wrap="none" rtlCol="0">
              <a:spAutoFit/>
            </a:bodyPr>
            <a:lstStyle/>
            <a:p>
              <a:r>
                <a:rPr lang="en-US" sz="2000" dirty="0" smtClean="0">
                  <a:latin typeface="Arial Hebrew" charset="-79"/>
                  <a:ea typeface="Arial Hebrew" charset="-79"/>
                  <a:cs typeface="Arial Hebrew" charset="-79"/>
                </a:rPr>
                <a:t>True</a:t>
              </a:r>
              <a:endParaRPr lang="en-US" sz="2000" dirty="0">
                <a:latin typeface="Arial Hebrew" charset="-79"/>
                <a:ea typeface="Arial Hebrew" charset="-79"/>
                <a:cs typeface="Arial Hebrew" charset="-79"/>
              </a:endParaRPr>
            </a:p>
          </p:txBody>
        </p:sp>
        <p:sp>
          <p:nvSpPr>
            <p:cNvPr id="13" name="Oval 12"/>
            <p:cNvSpPr/>
            <p:nvPr/>
          </p:nvSpPr>
          <p:spPr>
            <a:xfrm>
              <a:off x="596900" y="3144834"/>
              <a:ext cx="292608" cy="292608"/>
            </a:xfrm>
            <a:prstGeom prst="ellipse">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74624" y="3222558"/>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967232" y="3091083"/>
              <a:ext cx="708592" cy="400110"/>
            </a:xfrm>
            <a:prstGeom prst="rect">
              <a:avLst/>
            </a:prstGeom>
            <a:noFill/>
          </p:spPr>
          <p:txBody>
            <a:bodyPr wrap="none" rtlCol="0">
              <a:spAutoFit/>
            </a:bodyPr>
            <a:lstStyle/>
            <a:p>
              <a:r>
                <a:rPr lang="en-US" sz="2000" dirty="0" smtClean="0">
                  <a:latin typeface="Arial Hebrew" charset="-79"/>
                  <a:ea typeface="Arial Hebrew" charset="-79"/>
                  <a:cs typeface="Arial Hebrew" charset="-79"/>
                </a:rPr>
                <a:t>False</a:t>
              </a:r>
              <a:endParaRPr lang="en-US" sz="2000" dirty="0">
                <a:latin typeface="Arial Hebrew" charset="-79"/>
                <a:ea typeface="Arial Hebrew" charset="-79"/>
                <a:cs typeface="Arial Hebrew" charset="-79"/>
              </a:endParaRPr>
            </a:p>
          </p:txBody>
        </p:sp>
      </p:grpSp>
    </p:spTree>
    <p:extLst>
      <p:ext uri="{BB962C8B-B14F-4D97-AF65-F5344CB8AC3E}">
        <p14:creationId xmlns:p14="http://schemas.microsoft.com/office/powerpoint/2010/main" val="9631127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52400" y="12700"/>
            <a:ext cx="11887200" cy="774405"/>
          </a:xfrm>
        </p:spPr>
        <p:txBody>
          <a:bodyPr/>
          <a:lstStyle/>
          <a:p>
            <a:r>
              <a:rPr lang="en-US" dirty="0" smtClean="0"/>
              <a:t>Study Guide 4</a:t>
            </a:r>
            <a:endParaRPr lang="en-US" dirty="0"/>
          </a:p>
        </p:txBody>
      </p:sp>
      <p:sp>
        <p:nvSpPr>
          <p:cNvPr id="4" name="Content Placeholder 1"/>
          <p:cNvSpPr>
            <a:spLocks noGrp="1"/>
          </p:cNvSpPr>
          <p:nvPr>
            <p:ph sz="quarter" idx="10"/>
          </p:nvPr>
        </p:nvSpPr>
        <p:spPr>
          <a:xfrm>
            <a:off x="304800" y="1137257"/>
            <a:ext cx="11582400" cy="983643"/>
          </a:xfrm>
        </p:spPr>
        <p:txBody>
          <a:bodyPr/>
          <a:lstStyle/>
          <a:p>
            <a:r>
              <a:rPr lang="en-US" sz="2000" dirty="0" smtClean="0">
                <a:latin typeface="Arial"/>
                <a:cs typeface="Arial"/>
              </a:rPr>
              <a:t>True or False?</a:t>
            </a:r>
            <a:r>
              <a:rPr lang="en-US" sz="2000" dirty="0">
                <a:latin typeface="Arial"/>
                <a:cs typeface="Arial"/>
              </a:rPr>
              <a:t/>
            </a:r>
            <a:br>
              <a:rPr lang="en-US" sz="2000" dirty="0">
                <a:latin typeface="Arial"/>
                <a:cs typeface="Arial"/>
              </a:rPr>
            </a:br>
            <a:r>
              <a:rPr lang="en-US" sz="2000" dirty="0" smtClean="0">
                <a:latin typeface="Arial"/>
                <a:cs typeface="Arial"/>
              </a:rPr>
              <a:t/>
            </a:r>
            <a:br>
              <a:rPr lang="en-US" sz="2000" dirty="0" smtClean="0">
                <a:latin typeface="Arial"/>
                <a:cs typeface="Arial"/>
              </a:rPr>
            </a:br>
            <a:r>
              <a:rPr lang="en-US" sz="2000" dirty="0" smtClean="0">
                <a:latin typeface="Arial"/>
                <a:cs typeface="Arial"/>
              </a:rPr>
              <a:t>The </a:t>
            </a:r>
            <a:r>
              <a:rPr lang="en-US" sz="2000" dirty="0">
                <a:latin typeface="Arial"/>
                <a:cs typeface="Arial"/>
              </a:rPr>
              <a:t>Law of Similarity states that similar things are more easily perceived.</a:t>
            </a:r>
          </a:p>
        </p:txBody>
      </p:sp>
      <p:grpSp>
        <p:nvGrpSpPr>
          <p:cNvPr id="11" name="Group 10"/>
          <p:cNvGrpSpPr/>
          <p:nvPr/>
        </p:nvGrpSpPr>
        <p:grpSpPr>
          <a:xfrm>
            <a:off x="596900" y="2613249"/>
            <a:ext cx="1078924" cy="877944"/>
            <a:chOff x="596900" y="2613249"/>
            <a:chExt cx="1078924" cy="877944"/>
          </a:xfrm>
        </p:grpSpPr>
        <p:sp>
          <p:nvSpPr>
            <p:cNvPr id="17" name="Oval 16"/>
            <p:cNvSpPr/>
            <p:nvPr/>
          </p:nvSpPr>
          <p:spPr>
            <a:xfrm>
              <a:off x="596900" y="2667000"/>
              <a:ext cx="292608" cy="292608"/>
            </a:xfrm>
            <a:prstGeom prst="ellipse">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74624" y="2744724"/>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67232" y="2613249"/>
              <a:ext cx="646459" cy="400110"/>
            </a:xfrm>
            <a:prstGeom prst="rect">
              <a:avLst/>
            </a:prstGeom>
            <a:noFill/>
          </p:spPr>
          <p:txBody>
            <a:bodyPr wrap="none" rtlCol="0">
              <a:spAutoFit/>
            </a:bodyPr>
            <a:lstStyle/>
            <a:p>
              <a:r>
                <a:rPr lang="en-US" sz="2000" dirty="0" smtClean="0">
                  <a:latin typeface="Arial Hebrew" charset="-79"/>
                  <a:ea typeface="Arial Hebrew" charset="-79"/>
                  <a:cs typeface="Arial Hebrew" charset="-79"/>
                </a:rPr>
                <a:t>True</a:t>
              </a:r>
              <a:endParaRPr lang="en-US" sz="2000" dirty="0">
                <a:latin typeface="Arial Hebrew" charset="-79"/>
                <a:ea typeface="Arial Hebrew" charset="-79"/>
                <a:cs typeface="Arial Hebrew" charset="-79"/>
              </a:endParaRPr>
            </a:p>
          </p:txBody>
        </p:sp>
        <p:sp>
          <p:nvSpPr>
            <p:cNvPr id="20" name="Oval 19"/>
            <p:cNvSpPr/>
            <p:nvPr/>
          </p:nvSpPr>
          <p:spPr>
            <a:xfrm>
              <a:off x="596900" y="3144834"/>
              <a:ext cx="292608" cy="292608"/>
            </a:xfrm>
            <a:prstGeom prst="ellipse">
              <a:avLst/>
            </a:prstGeom>
            <a:solidFill>
              <a:srgbClr val="54BD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74624" y="3222558"/>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967232" y="3091083"/>
              <a:ext cx="708592" cy="400110"/>
            </a:xfrm>
            <a:prstGeom prst="rect">
              <a:avLst/>
            </a:prstGeom>
            <a:noFill/>
          </p:spPr>
          <p:txBody>
            <a:bodyPr wrap="none" rtlCol="0">
              <a:spAutoFit/>
            </a:bodyPr>
            <a:lstStyle/>
            <a:p>
              <a:r>
                <a:rPr lang="en-US" sz="2000" dirty="0" smtClean="0">
                  <a:latin typeface="Arial Hebrew" charset="-79"/>
                  <a:ea typeface="Arial Hebrew" charset="-79"/>
                  <a:cs typeface="Arial Hebrew" charset="-79"/>
                </a:rPr>
                <a:t>False</a:t>
              </a:r>
              <a:endParaRPr lang="en-US" sz="2000" dirty="0">
                <a:latin typeface="Arial Hebrew" charset="-79"/>
                <a:ea typeface="Arial Hebrew" charset="-79"/>
                <a:cs typeface="Arial Hebrew" charset="-79"/>
              </a:endParaRPr>
            </a:p>
          </p:txBody>
        </p:sp>
      </p:grpSp>
    </p:spTree>
    <p:extLst>
      <p:ext uri="{BB962C8B-B14F-4D97-AF65-F5344CB8AC3E}">
        <p14:creationId xmlns:p14="http://schemas.microsoft.com/office/powerpoint/2010/main" val="10407934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52400" y="12700"/>
            <a:ext cx="11887200" cy="774405"/>
          </a:xfrm>
        </p:spPr>
        <p:txBody>
          <a:bodyPr/>
          <a:lstStyle/>
          <a:p>
            <a:r>
              <a:rPr lang="en-US" dirty="0" smtClean="0"/>
              <a:t>Study Guide 5</a:t>
            </a:r>
            <a:endParaRPr lang="en-US" dirty="0"/>
          </a:p>
        </p:txBody>
      </p:sp>
      <p:sp>
        <p:nvSpPr>
          <p:cNvPr id="4" name="Content Placeholder 1"/>
          <p:cNvSpPr>
            <a:spLocks noGrp="1"/>
          </p:cNvSpPr>
          <p:nvPr>
            <p:ph sz="quarter" idx="10"/>
          </p:nvPr>
        </p:nvSpPr>
        <p:spPr>
          <a:xfrm>
            <a:off x="304800" y="1137257"/>
            <a:ext cx="11582400" cy="983643"/>
          </a:xfrm>
        </p:spPr>
        <p:txBody>
          <a:bodyPr/>
          <a:lstStyle/>
          <a:p>
            <a:r>
              <a:rPr lang="en-US" sz="2000" dirty="0" smtClean="0">
                <a:latin typeface="Arial"/>
                <a:cs typeface="Arial"/>
              </a:rPr>
              <a:t>True or False?</a:t>
            </a:r>
            <a:r>
              <a:rPr lang="en-US" sz="2000" dirty="0">
                <a:latin typeface="Arial"/>
                <a:cs typeface="Arial"/>
              </a:rPr>
              <a:t/>
            </a:r>
            <a:br>
              <a:rPr lang="en-US" sz="2000" dirty="0">
                <a:latin typeface="Arial"/>
                <a:cs typeface="Arial"/>
              </a:rPr>
            </a:br>
            <a:r>
              <a:rPr lang="en-US" sz="2000" dirty="0" smtClean="0">
                <a:latin typeface="Arial"/>
                <a:cs typeface="Arial"/>
              </a:rPr>
              <a:t/>
            </a:r>
            <a:br>
              <a:rPr lang="en-US" sz="2000" dirty="0" smtClean="0">
                <a:latin typeface="Arial"/>
                <a:cs typeface="Arial"/>
              </a:rPr>
            </a:br>
            <a:r>
              <a:rPr lang="en-US" sz="2000" dirty="0">
                <a:latin typeface="Arial"/>
                <a:cs typeface="Arial"/>
              </a:rPr>
              <a:t>The Law of Proximity states that things near to each tend to be grouped together.</a:t>
            </a:r>
          </a:p>
        </p:txBody>
      </p:sp>
      <p:grpSp>
        <p:nvGrpSpPr>
          <p:cNvPr id="16" name="Group 15"/>
          <p:cNvGrpSpPr/>
          <p:nvPr/>
        </p:nvGrpSpPr>
        <p:grpSpPr>
          <a:xfrm>
            <a:off x="596900" y="2613249"/>
            <a:ext cx="1078924" cy="877944"/>
            <a:chOff x="596900" y="2613249"/>
            <a:chExt cx="1078924" cy="877944"/>
          </a:xfrm>
        </p:grpSpPr>
        <p:sp>
          <p:nvSpPr>
            <p:cNvPr id="7" name="Oval 6"/>
            <p:cNvSpPr/>
            <p:nvPr/>
          </p:nvSpPr>
          <p:spPr>
            <a:xfrm>
              <a:off x="596900" y="2667000"/>
              <a:ext cx="292608" cy="292608"/>
            </a:xfrm>
            <a:prstGeom prst="ellipse">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74624" y="2744724"/>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967232" y="2613249"/>
              <a:ext cx="646459" cy="400110"/>
            </a:xfrm>
            <a:prstGeom prst="rect">
              <a:avLst/>
            </a:prstGeom>
            <a:noFill/>
          </p:spPr>
          <p:txBody>
            <a:bodyPr wrap="none" rtlCol="0">
              <a:spAutoFit/>
            </a:bodyPr>
            <a:lstStyle/>
            <a:p>
              <a:r>
                <a:rPr lang="en-US" sz="2000" dirty="0" smtClean="0">
                  <a:latin typeface="Arial Hebrew" charset="-79"/>
                  <a:ea typeface="Arial Hebrew" charset="-79"/>
                  <a:cs typeface="Arial Hebrew" charset="-79"/>
                </a:rPr>
                <a:t>True</a:t>
              </a:r>
              <a:endParaRPr lang="en-US" sz="2000" dirty="0">
                <a:latin typeface="Arial Hebrew" charset="-79"/>
                <a:ea typeface="Arial Hebrew" charset="-79"/>
                <a:cs typeface="Arial Hebrew" charset="-79"/>
              </a:endParaRPr>
            </a:p>
          </p:txBody>
        </p:sp>
        <p:sp>
          <p:nvSpPr>
            <p:cNvPr id="13" name="Oval 12"/>
            <p:cNvSpPr/>
            <p:nvPr/>
          </p:nvSpPr>
          <p:spPr>
            <a:xfrm>
              <a:off x="596900" y="3144834"/>
              <a:ext cx="292608" cy="292608"/>
            </a:xfrm>
            <a:prstGeom prst="ellipse">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74624" y="3222558"/>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967232" y="3091083"/>
              <a:ext cx="708592" cy="400110"/>
            </a:xfrm>
            <a:prstGeom prst="rect">
              <a:avLst/>
            </a:prstGeom>
            <a:noFill/>
          </p:spPr>
          <p:txBody>
            <a:bodyPr wrap="none" rtlCol="0">
              <a:spAutoFit/>
            </a:bodyPr>
            <a:lstStyle/>
            <a:p>
              <a:r>
                <a:rPr lang="en-US" sz="2000" dirty="0" smtClean="0">
                  <a:latin typeface="Arial Hebrew" charset="-79"/>
                  <a:ea typeface="Arial Hebrew" charset="-79"/>
                  <a:cs typeface="Arial Hebrew" charset="-79"/>
                </a:rPr>
                <a:t>False</a:t>
              </a:r>
              <a:endParaRPr lang="en-US" sz="2000" dirty="0">
                <a:latin typeface="Arial Hebrew" charset="-79"/>
                <a:ea typeface="Arial Hebrew" charset="-79"/>
                <a:cs typeface="Arial Hebrew" charset="-79"/>
              </a:endParaRPr>
            </a:p>
          </p:txBody>
        </p:sp>
      </p:grpSp>
    </p:spTree>
    <p:extLst>
      <p:ext uri="{BB962C8B-B14F-4D97-AF65-F5344CB8AC3E}">
        <p14:creationId xmlns:p14="http://schemas.microsoft.com/office/powerpoint/2010/main" val="15791322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52400" y="12700"/>
            <a:ext cx="11887200" cy="774405"/>
          </a:xfrm>
        </p:spPr>
        <p:txBody>
          <a:bodyPr/>
          <a:lstStyle/>
          <a:p>
            <a:r>
              <a:rPr lang="en-US" dirty="0" smtClean="0"/>
              <a:t>Study Guide 5</a:t>
            </a:r>
            <a:endParaRPr lang="en-US" dirty="0"/>
          </a:p>
        </p:txBody>
      </p:sp>
      <p:sp>
        <p:nvSpPr>
          <p:cNvPr id="4" name="Content Placeholder 1"/>
          <p:cNvSpPr>
            <a:spLocks noGrp="1"/>
          </p:cNvSpPr>
          <p:nvPr>
            <p:ph sz="quarter" idx="10"/>
          </p:nvPr>
        </p:nvSpPr>
        <p:spPr>
          <a:xfrm>
            <a:off x="304800" y="1137257"/>
            <a:ext cx="11582400" cy="983643"/>
          </a:xfrm>
        </p:spPr>
        <p:txBody>
          <a:bodyPr/>
          <a:lstStyle/>
          <a:p>
            <a:r>
              <a:rPr lang="en-US" sz="2000" dirty="0" smtClean="0">
                <a:latin typeface="Arial"/>
                <a:cs typeface="Arial"/>
              </a:rPr>
              <a:t>True or False?</a:t>
            </a:r>
            <a:r>
              <a:rPr lang="en-US" sz="2000" dirty="0">
                <a:latin typeface="Arial"/>
                <a:cs typeface="Arial"/>
              </a:rPr>
              <a:t/>
            </a:r>
            <a:br>
              <a:rPr lang="en-US" sz="2000" dirty="0">
                <a:latin typeface="Arial"/>
                <a:cs typeface="Arial"/>
              </a:rPr>
            </a:br>
            <a:r>
              <a:rPr lang="en-US" sz="2000" dirty="0" smtClean="0">
                <a:latin typeface="Arial"/>
                <a:cs typeface="Arial"/>
              </a:rPr>
              <a:t/>
            </a:r>
            <a:br>
              <a:rPr lang="en-US" sz="2000" dirty="0" smtClean="0">
                <a:latin typeface="Arial"/>
                <a:cs typeface="Arial"/>
              </a:rPr>
            </a:br>
            <a:r>
              <a:rPr lang="en-US" sz="2000" dirty="0">
                <a:latin typeface="Arial"/>
                <a:cs typeface="Arial"/>
              </a:rPr>
              <a:t>The Law of Proximity states that things near to each tend to be grouped together.</a:t>
            </a:r>
          </a:p>
        </p:txBody>
      </p:sp>
      <p:grpSp>
        <p:nvGrpSpPr>
          <p:cNvPr id="11" name="Group 10"/>
          <p:cNvGrpSpPr/>
          <p:nvPr/>
        </p:nvGrpSpPr>
        <p:grpSpPr>
          <a:xfrm>
            <a:off x="596900" y="2613249"/>
            <a:ext cx="1078924" cy="877944"/>
            <a:chOff x="596900" y="2613249"/>
            <a:chExt cx="1078924" cy="877944"/>
          </a:xfrm>
        </p:grpSpPr>
        <p:sp>
          <p:nvSpPr>
            <p:cNvPr id="17" name="Oval 16"/>
            <p:cNvSpPr/>
            <p:nvPr/>
          </p:nvSpPr>
          <p:spPr>
            <a:xfrm>
              <a:off x="596900" y="2667000"/>
              <a:ext cx="292608" cy="292608"/>
            </a:xfrm>
            <a:prstGeom prst="ellipse">
              <a:avLst/>
            </a:prstGeom>
            <a:solidFill>
              <a:srgbClr val="54BD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74624" y="2744724"/>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67232" y="2613249"/>
              <a:ext cx="646459" cy="400110"/>
            </a:xfrm>
            <a:prstGeom prst="rect">
              <a:avLst/>
            </a:prstGeom>
            <a:noFill/>
          </p:spPr>
          <p:txBody>
            <a:bodyPr wrap="none" rtlCol="0">
              <a:spAutoFit/>
            </a:bodyPr>
            <a:lstStyle/>
            <a:p>
              <a:r>
                <a:rPr lang="en-US" sz="2000" dirty="0" smtClean="0">
                  <a:latin typeface="Arial Hebrew" charset="-79"/>
                  <a:ea typeface="Arial Hebrew" charset="-79"/>
                  <a:cs typeface="Arial Hebrew" charset="-79"/>
                </a:rPr>
                <a:t>True</a:t>
              </a:r>
              <a:endParaRPr lang="en-US" sz="2000" dirty="0">
                <a:latin typeface="Arial Hebrew" charset="-79"/>
                <a:ea typeface="Arial Hebrew" charset="-79"/>
                <a:cs typeface="Arial Hebrew" charset="-79"/>
              </a:endParaRPr>
            </a:p>
          </p:txBody>
        </p:sp>
        <p:sp>
          <p:nvSpPr>
            <p:cNvPr id="20" name="Oval 19"/>
            <p:cNvSpPr/>
            <p:nvPr/>
          </p:nvSpPr>
          <p:spPr>
            <a:xfrm>
              <a:off x="596900" y="3144834"/>
              <a:ext cx="292608" cy="292608"/>
            </a:xfrm>
            <a:prstGeom prst="ellipse">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74624" y="3222558"/>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967232" y="3091083"/>
              <a:ext cx="708592" cy="400110"/>
            </a:xfrm>
            <a:prstGeom prst="rect">
              <a:avLst/>
            </a:prstGeom>
            <a:noFill/>
          </p:spPr>
          <p:txBody>
            <a:bodyPr wrap="none" rtlCol="0">
              <a:spAutoFit/>
            </a:bodyPr>
            <a:lstStyle/>
            <a:p>
              <a:r>
                <a:rPr lang="en-US" sz="2000" dirty="0" smtClean="0">
                  <a:latin typeface="Arial Hebrew" charset="-79"/>
                  <a:ea typeface="Arial Hebrew" charset="-79"/>
                  <a:cs typeface="Arial Hebrew" charset="-79"/>
                </a:rPr>
                <a:t>False</a:t>
              </a:r>
              <a:endParaRPr lang="en-US" sz="2000" dirty="0">
                <a:latin typeface="Arial Hebrew" charset="-79"/>
                <a:ea typeface="Arial Hebrew" charset="-79"/>
                <a:cs typeface="Arial Hebrew" charset="-79"/>
              </a:endParaRPr>
            </a:p>
          </p:txBody>
        </p:sp>
      </p:grpSp>
    </p:spTree>
    <p:extLst>
      <p:ext uri="{BB962C8B-B14F-4D97-AF65-F5344CB8AC3E}">
        <p14:creationId xmlns:p14="http://schemas.microsoft.com/office/powerpoint/2010/main" val="3664868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382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52400" y="12700"/>
            <a:ext cx="11887200" cy="774405"/>
          </a:xfrm>
        </p:spPr>
        <p:txBody>
          <a:bodyPr/>
          <a:lstStyle/>
          <a:p>
            <a:r>
              <a:rPr lang="en-US" dirty="0"/>
              <a:t>Illusory Motion</a:t>
            </a:r>
          </a:p>
        </p:txBody>
      </p:sp>
      <p:sp>
        <p:nvSpPr>
          <p:cNvPr id="6" name="object 4"/>
          <p:cNvSpPr/>
          <p:nvPr/>
        </p:nvSpPr>
        <p:spPr>
          <a:xfrm>
            <a:off x="2408128" y="1057752"/>
            <a:ext cx="7375743" cy="5531807"/>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927145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52400" y="12700"/>
            <a:ext cx="11887200" cy="774405"/>
          </a:xfrm>
        </p:spPr>
        <p:txBody>
          <a:bodyPr/>
          <a:lstStyle/>
          <a:p>
            <a:r>
              <a:rPr lang="en-US" dirty="0" smtClean="0"/>
              <a:t>Perceptual </a:t>
            </a:r>
            <a:r>
              <a:rPr lang="en-US" dirty="0"/>
              <a:t>Organization and Structuralism</a:t>
            </a:r>
          </a:p>
        </p:txBody>
      </p:sp>
      <p:sp>
        <p:nvSpPr>
          <p:cNvPr id="5" name="object 4"/>
          <p:cNvSpPr/>
          <p:nvPr/>
        </p:nvSpPr>
        <p:spPr>
          <a:xfrm>
            <a:off x="3790070" y="1873547"/>
            <a:ext cx="3657600" cy="2549525"/>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6914270" y="2101257"/>
            <a:ext cx="1450340" cy="283210"/>
          </a:xfrm>
          <a:custGeom>
            <a:avLst/>
            <a:gdLst/>
            <a:ahLst/>
            <a:cxnLst/>
            <a:rect l="l" t="t" r="r" b="b"/>
            <a:pathLst>
              <a:path w="1450340" h="283210">
                <a:moveTo>
                  <a:pt x="90550" y="166497"/>
                </a:moveTo>
                <a:lnTo>
                  <a:pt x="0" y="240411"/>
                </a:lnTo>
                <a:lnTo>
                  <a:pt x="108965" y="282956"/>
                </a:lnTo>
                <a:lnTo>
                  <a:pt x="116332" y="279653"/>
                </a:lnTo>
                <a:lnTo>
                  <a:pt x="118872" y="273176"/>
                </a:lnTo>
                <a:lnTo>
                  <a:pt x="121412" y="266573"/>
                </a:lnTo>
                <a:lnTo>
                  <a:pt x="118110" y="259207"/>
                </a:lnTo>
                <a:lnTo>
                  <a:pt x="92068" y="249047"/>
                </a:lnTo>
                <a:lnTo>
                  <a:pt x="26797" y="249047"/>
                </a:lnTo>
                <a:lnTo>
                  <a:pt x="22860" y="223900"/>
                </a:lnTo>
                <a:lnTo>
                  <a:pt x="69227" y="216604"/>
                </a:lnTo>
                <a:lnTo>
                  <a:pt x="101219" y="190500"/>
                </a:lnTo>
                <a:lnTo>
                  <a:pt x="106679" y="186182"/>
                </a:lnTo>
                <a:lnTo>
                  <a:pt x="107441" y="178181"/>
                </a:lnTo>
                <a:lnTo>
                  <a:pt x="98551" y="167259"/>
                </a:lnTo>
                <a:lnTo>
                  <a:pt x="90550" y="166497"/>
                </a:lnTo>
                <a:close/>
              </a:path>
              <a:path w="1450340" h="283210">
                <a:moveTo>
                  <a:pt x="69227" y="216604"/>
                </a:moveTo>
                <a:lnTo>
                  <a:pt x="22860" y="223900"/>
                </a:lnTo>
                <a:lnTo>
                  <a:pt x="26797" y="249047"/>
                </a:lnTo>
                <a:lnTo>
                  <a:pt x="44554" y="246252"/>
                </a:lnTo>
                <a:lnTo>
                  <a:pt x="32892" y="246252"/>
                </a:lnTo>
                <a:lnTo>
                  <a:pt x="29463" y="224662"/>
                </a:lnTo>
                <a:lnTo>
                  <a:pt x="59351" y="224662"/>
                </a:lnTo>
                <a:lnTo>
                  <a:pt x="69227" y="216604"/>
                </a:lnTo>
                <a:close/>
              </a:path>
              <a:path w="1450340" h="283210">
                <a:moveTo>
                  <a:pt x="73288" y="241732"/>
                </a:moveTo>
                <a:lnTo>
                  <a:pt x="26797" y="249047"/>
                </a:lnTo>
                <a:lnTo>
                  <a:pt x="92068" y="249047"/>
                </a:lnTo>
                <a:lnTo>
                  <a:pt x="73288" y="241732"/>
                </a:lnTo>
                <a:close/>
              </a:path>
              <a:path w="1450340" h="283210">
                <a:moveTo>
                  <a:pt x="29463" y="224662"/>
                </a:moveTo>
                <a:lnTo>
                  <a:pt x="32892" y="246252"/>
                </a:lnTo>
                <a:lnTo>
                  <a:pt x="49695" y="232542"/>
                </a:lnTo>
                <a:lnTo>
                  <a:pt x="29463" y="224662"/>
                </a:lnTo>
                <a:close/>
              </a:path>
              <a:path w="1450340" h="283210">
                <a:moveTo>
                  <a:pt x="49695" y="232542"/>
                </a:moveTo>
                <a:lnTo>
                  <a:pt x="32892" y="246252"/>
                </a:lnTo>
                <a:lnTo>
                  <a:pt x="44554" y="246252"/>
                </a:lnTo>
                <a:lnTo>
                  <a:pt x="73288" y="241732"/>
                </a:lnTo>
                <a:lnTo>
                  <a:pt x="49695" y="232542"/>
                </a:lnTo>
                <a:close/>
              </a:path>
              <a:path w="1450340" h="283210">
                <a:moveTo>
                  <a:pt x="1445768" y="0"/>
                </a:moveTo>
                <a:lnTo>
                  <a:pt x="69227" y="216604"/>
                </a:lnTo>
                <a:lnTo>
                  <a:pt x="49695" y="232542"/>
                </a:lnTo>
                <a:lnTo>
                  <a:pt x="73288" y="241732"/>
                </a:lnTo>
                <a:lnTo>
                  <a:pt x="1449831" y="25146"/>
                </a:lnTo>
                <a:lnTo>
                  <a:pt x="1445768" y="0"/>
                </a:lnTo>
                <a:close/>
              </a:path>
              <a:path w="1450340" h="283210">
                <a:moveTo>
                  <a:pt x="59351" y="224662"/>
                </a:moveTo>
                <a:lnTo>
                  <a:pt x="29463" y="224662"/>
                </a:lnTo>
                <a:lnTo>
                  <a:pt x="49695" y="232542"/>
                </a:lnTo>
                <a:lnTo>
                  <a:pt x="59351" y="224662"/>
                </a:lnTo>
                <a:close/>
              </a:path>
            </a:pathLst>
          </a:custGeom>
          <a:solidFill>
            <a:srgbClr val="000000"/>
          </a:solidFill>
        </p:spPr>
        <p:txBody>
          <a:bodyPr wrap="square" lIns="0" tIns="0" rIns="0" bIns="0" rtlCol="0"/>
          <a:lstStyle/>
          <a:p>
            <a:endParaRPr/>
          </a:p>
        </p:txBody>
      </p:sp>
      <p:sp>
        <p:nvSpPr>
          <p:cNvPr id="8" name="TextBox 7"/>
          <p:cNvSpPr txBox="1"/>
          <p:nvPr/>
        </p:nvSpPr>
        <p:spPr>
          <a:xfrm>
            <a:off x="8364610" y="1873547"/>
            <a:ext cx="1815821" cy="523220"/>
          </a:xfrm>
          <a:prstGeom prst="rect">
            <a:avLst/>
          </a:prstGeom>
          <a:noFill/>
        </p:spPr>
        <p:txBody>
          <a:bodyPr wrap="square" rtlCol="0">
            <a:spAutoFit/>
          </a:bodyPr>
          <a:lstStyle/>
          <a:p>
            <a:r>
              <a:rPr lang="en-US" sz="1400" dirty="0" smtClean="0">
                <a:latin typeface="Arial" charset="0"/>
                <a:ea typeface="Arial" charset="0"/>
                <a:cs typeface="Arial" charset="0"/>
              </a:rPr>
              <a:t>Each dot represents a sensation</a:t>
            </a:r>
            <a:endParaRPr lang="en-US" sz="1400" dirty="0">
              <a:latin typeface="Arial" charset="0"/>
              <a:ea typeface="Arial" charset="0"/>
              <a:cs typeface="Arial" charset="0"/>
            </a:endParaRPr>
          </a:p>
        </p:txBody>
      </p:sp>
      <p:sp>
        <p:nvSpPr>
          <p:cNvPr id="9" name="TextBox 8"/>
          <p:cNvSpPr txBox="1"/>
          <p:nvPr/>
        </p:nvSpPr>
        <p:spPr>
          <a:xfrm>
            <a:off x="372552" y="1162021"/>
            <a:ext cx="10559441" cy="400110"/>
          </a:xfrm>
          <a:prstGeom prst="rect">
            <a:avLst/>
          </a:prstGeom>
          <a:noFill/>
        </p:spPr>
        <p:txBody>
          <a:bodyPr wrap="square" rtlCol="0">
            <a:spAutoFit/>
          </a:bodyPr>
          <a:lstStyle/>
          <a:p>
            <a:r>
              <a:rPr lang="en-US" sz="2000" b="1" dirty="0" smtClean="0">
                <a:latin typeface="Arial" charset="0"/>
                <a:ea typeface="Arial" charset="0"/>
                <a:cs typeface="Arial" charset="0"/>
              </a:rPr>
              <a:t>Perceptual organization: </a:t>
            </a:r>
            <a:r>
              <a:rPr lang="en-US" sz="2000" dirty="0" smtClean="0">
                <a:latin typeface="Arial" charset="0"/>
                <a:ea typeface="Arial" charset="0"/>
                <a:cs typeface="Arial" charset="0"/>
              </a:rPr>
              <a:t>the organization of elements of the environment into objects </a:t>
            </a:r>
            <a:endParaRPr lang="en-US" sz="2000" dirty="0">
              <a:latin typeface="Arial" charset="0"/>
              <a:ea typeface="Arial" charset="0"/>
              <a:cs typeface="Arial" charset="0"/>
            </a:endParaRPr>
          </a:p>
        </p:txBody>
      </p:sp>
      <p:sp>
        <p:nvSpPr>
          <p:cNvPr id="11" name="TextBox 10"/>
          <p:cNvSpPr txBox="1"/>
          <p:nvPr/>
        </p:nvSpPr>
        <p:spPr>
          <a:xfrm>
            <a:off x="507979" y="4734488"/>
            <a:ext cx="11176041" cy="1877437"/>
          </a:xfrm>
          <a:prstGeom prst="rect">
            <a:avLst/>
          </a:prstGeom>
          <a:noFill/>
        </p:spPr>
        <p:txBody>
          <a:bodyPr wrap="square" rtlCol="0">
            <a:spAutoFit/>
          </a:bodyPr>
          <a:lstStyle/>
          <a:p>
            <a:pPr marL="12700">
              <a:lnSpc>
                <a:spcPct val="100000"/>
              </a:lnSpc>
              <a:spcBef>
                <a:spcPts val="100"/>
              </a:spcBef>
            </a:pPr>
            <a:r>
              <a:rPr lang="en-US" sz="2000" dirty="0">
                <a:latin typeface="Arial" charset="0"/>
                <a:ea typeface="Arial" charset="0"/>
                <a:cs typeface="Arial" charset="0"/>
              </a:rPr>
              <a:t>According to the </a:t>
            </a:r>
            <a:r>
              <a:rPr lang="en-US" sz="2000" dirty="0" err="1" smtClean="0">
                <a:latin typeface="Arial" charset="0"/>
                <a:ea typeface="Arial" charset="0"/>
                <a:cs typeface="Arial" charset="0"/>
              </a:rPr>
              <a:t>structuralists</a:t>
            </a:r>
            <a:r>
              <a:rPr lang="en-US" sz="2000" dirty="0" smtClean="0">
                <a:latin typeface="Arial" charset="0"/>
                <a:ea typeface="Arial" charset="0"/>
                <a:cs typeface="Arial" charset="0"/>
              </a:rPr>
              <a:t>, </a:t>
            </a:r>
            <a:r>
              <a:rPr lang="en-US" sz="2000" dirty="0">
                <a:latin typeface="Arial" charset="0"/>
                <a:ea typeface="Arial" charset="0"/>
                <a:cs typeface="Arial" charset="0"/>
              </a:rPr>
              <a:t>this pattern of sensations </a:t>
            </a:r>
            <a:r>
              <a:rPr lang="en-US" sz="2000" dirty="0" smtClean="0">
                <a:latin typeface="Arial" charset="0"/>
                <a:ea typeface="Arial" charset="0"/>
                <a:cs typeface="Arial" charset="0"/>
              </a:rPr>
              <a:t>results in </a:t>
            </a:r>
            <a:r>
              <a:rPr lang="en-US" sz="2000" dirty="0">
                <a:latin typeface="Arial" charset="0"/>
                <a:ea typeface="Arial" charset="0"/>
                <a:cs typeface="Arial" charset="0"/>
              </a:rPr>
              <a:t>us perceiving two wine glasses</a:t>
            </a:r>
            <a:r>
              <a:rPr lang="en-US" sz="2000" dirty="0" smtClean="0">
                <a:latin typeface="Arial" charset="0"/>
                <a:ea typeface="Arial" charset="0"/>
                <a:cs typeface="Arial" charset="0"/>
              </a:rPr>
              <a:t>.</a:t>
            </a:r>
          </a:p>
          <a:p>
            <a:pPr marL="12700">
              <a:lnSpc>
                <a:spcPct val="100000"/>
              </a:lnSpc>
            </a:pPr>
            <a:endParaRPr lang="en-US" sz="2000" dirty="0" smtClean="0">
              <a:latin typeface="Arial" charset="0"/>
              <a:ea typeface="Arial" charset="0"/>
              <a:cs typeface="Arial" charset="0"/>
            </a:endParaRPr>
          </a:p>
          <a:p>
            <a:pPr marL="12700"/>
            <a:r>
              <a:rPr lang="en-US" sz="2000" dirty="0">
                <a:latin typeface="Arial" charset="0"/>
                <a:ea typeface="Arial" charset="0"/>
                <a:cs typeface="Arial" charset="0"/>
              </a:rPr>
              <a:t>Contrast the </a:t>
            </a:r>
            <a:r>
              <a:rPr lang="en-US" sz="2000" dirty="0" err="1">
                <a:latin typeface="Arial" charset="0"/>
                <a:ea typeface="Arial" charset="0"/>
                <a:cs typeface="Arial" charset="0"/>
              </a:rPr>
              <a:t>structuralist</a:t>
            </a:r>
            <a:r>
              <a:rPr lang="en-US" sz="2000" dirty="0">
                <a:latin typeface="Arial" charset="0"/>
                <a:ea typeface="Arial" charset="0"/>
                <a:cs typeface="Arial" charset="0"/>
              </a:rPr>
              <a:t> approach to the Gestalt approach which emphasizes the overall pattern of the stimulus.</a:t>
            </a:r>
          </a:p>
          <a:p>
            <a:pPr marL="12700">
              <a:lnSpc>
                <a:spcPct val="100000"/>
              </a:lnSpc>
            </a:pPr>
            <a:endParaRPr lang="en-US" sz="1600" dirty="0">
              <a:latin typeface="Arial" charset="0"/>
              <a:ea typeface="Arial" charset="0"/>
              <a:cs typeface="Arial" charset="0"/>
            </a:endParaRPr>
          </a:p>
        </p:txBody>
      </p:sp>
    </p:spTree>
    <p:extLst>
      <p:ext uri="{BB962C8B-B14F-4D97-AF65-F5344CB8AC3E}">
        <p14:creationId xmlns:p14="http://schemas.microsoft.com/office/powerpoint/2010/main" val="1061569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a:spLocks noGrp="1"/>
          </p:cNvSpPr>
          <p:nvPr>
            <p:ph type="body" sz="quarter" idx="11"/>
          </p:nvPr>
        </p:nvSpPr>
        <p:spPr>
          <a:xfrm>
            <a:off x="152400" y="12700"/>
            <a:ext cx="11887200" cy="774405"/>
          </a:xfrm>
        </p:spPr>
        <p:txBody>
          <a:bodyPr/>
          <a:lstStyle/>
          <a:p>
            <a:r>
              <a:rPr lang="en-US" dirty="0" smtClean="0"/>
              <a:t>Laws of Perceptual Organization</a:t>
            </a:r>
            <a:endParaRPr lang="en-US" dirty="0"/>
          </a:p>
        </p:txBody>
      </p:sp>
      <p:sp>
        <p:nvSpPr>
          <p:cNvPr id="7" name="TextBox 6"/>
          <p:cNvSpPr txBox="1"/>
          <p:nvPr/>
        </p:nvSpPr>
        <p:spPr>
          <a:xfrm>
            <a:off x="372552" y="4650480"/>
            <a:ext cx="11435741" cy="1631216"/>
          </a:xfrm>
          <a:prstGeom prst="rect">
            <a:avLst/>
          </a:prstGeom>
          <a:noFill/>
        </p:spPr>
        <p:txBody>
          <a:bodyPr wrap="square" rtlCol="0">
            <a:spAutoFit/>
          </a:bodyPr>
          <a:lstStyle/>
          <a:p>
            <a:pPr marL="12700" marR="5080">
              <a:lnSpc>
                <a:spcPct val="100000"/>
              </a:lnSpc>
              <a:spcBef>
                <a:spcPts val="100"/>
              </a:spcBef>
            </a:pPr>
            <a:r>
              <a:rPr lang="en-US" sz="2000" dirty="0">
                <a:latin typeface="Arial" charset="0"/>
                <a:ea typeface="Arial" charset="0"/>
                <a:cs typeface="Arial" charset="0"/>
              </a:rPr>
              <a:t>Gestalt psychologists recognized that the objects could be perceived in a number of  different ways. The “whole” is greater than the sum of the “parts”. “Emergent  properties”.</a:t>
            </a:r>
          </a:p>
          <a:p>
            <a:pPr>
              <a:lnSpc>
                <a:spcPct val="100000"/>
              </a:lnSpc>
              <a:spcBef>
                <a:spcPts val="35"/>
              </a:spcBef>
            </a:pPr>
            <a:endParaRPr lang="en-US" sz="2000" dirty="0">
              <a:latin typeface="Arial" charset="0"/>
              <a:ea typeface="Arial" charset="0"/>
              <a:cs typeface="Arial" charset="0"/>
            </a:endParaRPr>
          </a:p>
          <a:p>
            <a:pPr marL="12700" marR="582295">
              <a:lnSpc>
                <a:spcPct val="100000"/>
              </a:lnSpc>
            </a:pPr>
            <a:r>
              <a:rPr lang="en-US" sz="2000" dirty="0">
                <a:latin typeface="Arial" charset="0"/>
                <a:ea typeface="Arial" charset="0"/>
                <a:cs typeface="Arial" charset="0"/>
              </a:rPr>
              <a:t>The fact that we perceive them easily as two wine glasses reflects the </a:t>
            </a:r>
            <a:r>
              <a:rPr lang="en-US" sz="2000" b="1" dirty="0" smtClean="0">
                <a:latin typeface="Arial" charset="0"/>
                <a:ea typeface="Arial" charset="0"/>
                <a:cs typeface="Arial" charset="0"/>
              </a:rPr>
              <a:t>laws of </a:t>
            </a:r>
            <a:r>
              <a:rPr lang="en-US" sz="2000" b="1" dirty="0">
                <a:latin typeface="Arial" charset="0"/>
                <a:ea typeface="Arial" charset="0"/>
                <a:cs typeface="Arial" charset="0"/>
              </a:rPr>
              <a:t>perceptual organization</a:t>
            </a:r>
            <a:r>
              <a:rPr lang="en-US" sz="2000" dirty="0">
                <a:latin typeface="Arial" charset="0"/>
                <a:ea typeface="Arial" charset="0"/>
                <a:cs typeface="Arial" charset="0"/>
              </a:rPr>
              <a:t>.</a:t>
            </a:r>
          </a:p>
        </p:txBody>
      </p:sp>
      <p:sp>
        <p:nvSpPr>
          <p:cNvPr id="8" name="object 7"/>
          <p:cNvSpPr/>
          <p:nvPr/>
        </p:nvSpPr>
        <p:spPr>
          <a:xfrm>
            <a:off x="2527300" y="1768043"/>
            <a:ext cx="7137400" cy="2676525"/>
          </a:xfrm>
          <a:prstGeom prst="rect">
            <a:avLst/>
          </a:prstGeom>
          <a:blipFill>
            <a:blip r:embed="rId3" cstate="print"/>
            <a:stretch>
              <a:fillRect/>
            </a:stretch>
          </a:blipFill>
        </p:spPr>
        <p:txBody>
          <a:bodyPr wrap="square" lIns="0" tIns="0" rIns="0" bIns="0" rtlCol="0"/>
          <a:lstStyle/>
          <a:p>
            <a:endParaRPr/>
          </a:p>
        </p:txBody>
      </p:sp>
      <p:sp>
        <p:nvSpPr>
          <p:cNvPr id="10" name="TextBox 9"/>
          <p:cNvSpPr txBox="1"/>
          <p:nvPr/>
        </p:nvSpPr>
        <p:spPr>
          <a:xfrm>
            <a:off x="372552" y="1162021"/>
            <a:ext cx="10559441" cy="400110"/>
          </a:xfrm>
          <a:prstGeom prst="rect">
            <a:avLst/>
          </a:prstGeom>
          <a:noFill/>
        </p:spPr>
        <p:txBody>
          <a:bodyPr wrap="square" rtlCol="0">
            <a:spAutoFit/>
          </a:bodyPr>
          <a:lstStyle/>
          <a:p>
            <a:r>
              <a:rPr lang="en-US" sz="2000" b="1" dirty="0" smtClean="0">
                <a:latin typeface="Arial" charset="0"/>
                <a:ea typeface="Arial" charset="0"/>
                <a:cs typeface="Arial" charset="0"/>
              </a:rPr>
              <a:t>Perceptual organization: </a:t>
            </a:r>
            <a:r>
              <a:rPr lang="en-US" sz="2000" dirty="0" smtClean="0">
                <a:latin typeface="Arial" charset="0"/>
                <a:ea typeface="Arial" charset="0"/>
                <a:cs typeface="Arial" charset="0"/>
              </a:rPr>
              <a:t>the organization of elements of the environment into objects </a:t>
            </a:r>
            <a:endParaRPr lang="en-US" sz="2000" dirty="0">
              <a:latin typeface="Arial" charset="0"/>
              <a:ea typeface="Arial" charset="0"/>
              <a:cs typeface="Arial" charset="0"/>
            </a:endParaRPr>
          </a:p>
        </p:txBody>
      </p:sp>
    </p:spTree>
    <p:extLst>
      <p:ext uri="{BB962C8B-B14F-4D97-AF65-F5344CB8AC3E}">
        <p14:creationId xmlns:p14="http://schemas.microsoft.com/office/powerpoint/2010/main" val="914350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a:spLocks noGrp="1"/>
          </p:cNvSpPr>
          <p:nvPr>
            <p:ph type="body" sz="quarter" idx="11"/>
          </p:nvPr>
        </p:nvSpPr>
        <p:spPr>
          <a:xfrm>
            <a:off x="152400" y="12700"/>
            <a:ext cx="11887200" cy="774405"/>
          </a:xfrm>
        </p:spPr>
        <p:txBody>
          <a:bodyPr/>
          <a:lstStyle/>
          <a:p>
            <a:r>
              <a:rPr lang="en-US" dirty="0" smtClean="0"/>
              <a:t>Laws of Simplicity: Example 1</a:t>
            </a:r>
          </a:p>
        </p:txBody>
      </p:sp>
      <p:sp>
        <p:nvSpPr>
          <p:cNvPr id="5" name="TextBox 4"/>
          <p:cNvSpPr txBox="1"/>
          <p:nvPr/>
        </p:nvSpPr>
        <p:spPr>
          <a:xfrm>
            <a:off x="372552" y="1162021"/>
            <a:ext cx="10573966" cy="2605842"/>
          </a:xfrm>
          <a:prstGeom prst="rect">
            <a:avLst/>
          </a:prstGeom>
          <a:noFill/>
        </p:spPr>
        <p:txBody>
          <a:bodyPr wrap="square" rtlCol="0">
            <a:spAutoFit/>
          </a:bodyPr>
          <a:lstStyle/>
          <a:p>
            <a:pPr marL="12700" marR="650875">
              <a:lnSpc>
                <a:spcPct val="100000"/>
              </a:lnSpc>
              <a:spcBef>
                <a:spcPts val="100"/>
              </a:spcBef>
            </a:pPr>
            <a:r>
              <a:rPr lang="en-US" sz="2000" dirty="0">
                <a:latin typeface="Arial" charset="0"/>
                <a:ea typeface="Arial" charset="0"/>
                <a:cs typeface="Arial" charset="0"/>
              </a:rPr>
              <a:t>Gestalt psychologists recognized that the objects could </a:t>
            </a:r>
            <a:r>
              <a:rPr lang="en-US" sz="2000" dirty="0" smtClean="0">
                <a:latin typeface="Arial" charset="0"/>
                <a:ea typeface="Arial" charset="0"/>
                <a:cs typeface="Arial" charset="0"/>
              </a:rPr>
              <a:t>be </a:t>
            </a:r>
            <a:r>
              <a:rPr lang="en-US" sz="2000" dirty="0">
                <a:latin typeface="Arial" charset="0"/>
                <a:ea typeface="Arial" charset="0"/>
                <a:cs typeface="Arial" charset="0"/>
              </a:rPr>
              <a:t>perceived in a number of different ways</a:t>
            </a:r>
            <a:r>
              <a:rPr lang="en-US" sz="2000" dirty="0" smtClean="0">
                <a:latin typeface="Arial" charset="0"/>
                <a:ea typeface="Arial" charset="0"/>
                <a:cs typeface="Arial" charset="0"/>
              </a:rPr>
              <a:t>.</a:t>
            </a:r>
          </a:p>
          <a:p>
            <a:pPr marL="12700" marR="650875">
              <a:lnSpc>
                <a:spcPct val="100000"/>
              </a:lnSpc>
              <a:spcBef>
                <a:spcPts val="100"/>
              </a:spcBef>
            </a:pPr>
            <a:endParaRPr lang="en-US" sz="2000" dirty="0">
              <a:latin typeface="Arial" charset="0"/>
              <a:ea typeface="Arial" charset="0"/>
              <a:cs typeface="Arial" charset="0"/>
            </a:endParaRPr>
          </a:p>
          <a:p>
            <a:pPr marL="12700" marR="650875">
              <a:spcBef>
                <a:spcPts val="100"/>
              </a:spcBef>
            </a:pPr>
            <a:r>
              <a:rPr lang="en-US" sz="2000" dirty="0">
                <a:latin typeface="Arial" charset="0"/>
                <a:ea typeface="Arial" charset="0"/>
                <a:cs typeface="Arial" charset="0"/>
              </a:rPr>
              <a:t>The fact that we perceive them easily as two wine glasses reflects the </a:t>
            </a:r>
            <a:r>
              <a:rPr lang="en-US" sz="2000" b="1" dirty="0">
                <a:latin typeface="Arial" charset="0"/>
                <a:ea typeface="Arial" charset="0"/>
                <a:cs typeface="Arial" charset="0"/>
              </a:rPr>
              <a:t>laws of perceptual organization.</a:t>
            </a:r>
          </a:p>
          <a:p>
            <a:pPr marL="12700" marR="650875">
              <a:spcBef>
                <a:spcPts val="100"/>
              </a:spcBef>
            </a:pPr>
            <a:endParaRPr lang="en-US" sz="2000" b="1" dirty="0" smtClean="0">
              <a:latin typeface="Arial" charset="0"/>
              <a:ea typeface="Arial" charset="0"/>
              <a:cs typeface="Arial" charset="0"/>
            </a:endParaRPr>
          </a:p>
          <a:p>
            <a:pPr marL="12700" marR="650875">
              <a:spcBef>
                <a:spcPts val="100"/>
              </a:spcBef>
            </a:pPr>
            <a:r>
              <a:rPr lang="en-US" sz="2000" b="1" dirty="0" smtClean="0">
                <a:latin typeface="Arial" charset="0"/>
                <a:ea typeface="Arial" charset="0"/>
                <a:cs typeface="Arial" charset="0"/>
              </a:rPr>
              <a:t>Law </a:t>
            </a:r>
            <a:r>
              <a:rPr lang="en-US" sz="2000" b="1" dirty="0">
                <a:latin typeface="Arial" charset="0"/>
                <a:ea typeface="Arial" charset="0"/>
                <a:cs typeface="Arial" charset="0"/>
              </a:rPr>
              <a:t>of Simplicity </a:t>
            </a:r>
            <a:r>
              <a:rPr lang="en-US" sz="2000" b="1" i="1" dirty="0">
                <a:latin typeface="Arial" charset="0"/>
                <a:ea typeface="Arial" charset="0"/>
                <a:cs typeface="Arial" charset="0"/>
              </a:rPr>
              <a:t>(</a:t>
            </a:r>
            <a:r>
              <a:rPr lang="en-US" sz="2000" b="1" i="1" dirty="0" err="1">
                <a:latin typeface="Arial" charset="0"/>
                <a:ea typeface="Arial" charset="0"/>
                <a:cs typeface="Arial" charset="0"/>
              </a:rPr>
              <a:t>Pragnanz</a:t>
            </a:r>
            <a:r>
              <a:rPr lang="en-US" sz="2000" b="1" i="1" dirty="0" smtClean="0">
                <a:latin typeface="Arial" charset="0"/>
                <a:ea typeface="Arial" charset="0"/>
                <a:cs typeface="Arial" charset="0"/>
              </a:rPr>
              <a:t>)</a:t>
            </a:r>
            <a:r>
              <a:rPr lang="en-US" sz="2000" b="1" dirty="0" smtClean="0">
                <a:latin typeface="Arial" charset="0"/>
                <a:ea typeface="Arial" charset="0"/>
                <a:cs typeface="Arial" charset="0"/>
              </a:rPr>
              <a:t>:</a:t>
            </a:r>
            <a:r>
              <a:rPr lang="en-US" sz="2000" dirty="0" smtClean="0">
                <a:latin typeface="Arial" charset="0"/>
                <a:ea typeface="Arial" charset="0"/>
                <a:cs typeface="Arial" charset="0"/>
              </a:rPr>
              <a:t> </a:t>
            </a:r>
            <a:r>
              <a:rPr lang="en-US" sz="2000" dirty="0">
                <a:latin typeface="Arial" charset="0"/>
                <a:ea typeface="Arial" charset="0"/>
                <a:cs typeface="Arial" charset="0"/>
              </a:rPr>
              <a:t>Every stimulus pattern is seen in </a:t>
            </a:r>
            <a:r>
              <a:rPr lang="en-US" sz="2000" dirty="0" smtClean="0">
                <a:latin typeface="Arial" charset="0"/>
                <a:ea typeface="Arial" charset="0"/>
                <a:cs typeface="Arial" charset="0"/>
              </a:rPr>
              <a:t>such </a:t>
            </a:r>
            <a:r>
              <a:rPr lang="en-US" sz="2000" dirty="0">
                <a:latin typeface="Arial" charset="0"/>
                <a:ea typeface="Arial" charset="0"/>
                <a:cs typeface="Arial" charset="0"/>
              </a:rPr>
              <a:t>a way that the resulting structure is as simple as possible</a:t>
            </a:r>
            <a:r>
              <a:rPr lang="en-US" sz="2000" dirty="0" smtClean="0">
                <a:latin typeface="Arial" charset="0"/>
                <a:ea typeface="Arial" charset="0"/>
                <a:cs typeface="Arial" charset="0"/>
              </a:rPr>
              <a:t>.</a:t>
            </a:r>
            <a:endParaRPr lang="en-US" sz="2000" dirty="0">
              <a:latin typeface="Arial" charset="0"/>
              <a:ea typeface="Arial" charset="0"/>
              <a:cs typeface="Arial" charset="0"/>
            </a:endParaRPr>
          </a:p>
        </p:txBody>
      </p:sp>
      <p:sp>
        <p:nvSpPr>
          <p:cNvPr id="6" name="object 4"/>
          <p:cNvSpPr/>
          <p:nvPr/>
        </p:nvSpPr>
        <p:spPr>
          <a:xfrm>
            <a:off x="2016887" y="4079279"/>
            <a:ext cx="8158226" cy="1941576"/>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618671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a:spLocks noGrp="1"/>
          </p:cNvSpPr>
          <p:nvPr>
            <p:ph type="body" sz="quarter" idx="11"/>
          </p:nvPr>
        </p:nvSpPr>
        <p:spPr>
          <a:xfrm>
            <a:off x="152400" y="12700"/>
            <a:ext cx="11887200" cy="774405"/>
          </a:xfrm>
        </p:spPr>
        <p:txBody>
          <a:bodyPr/>
          <a:lstStyle/>
          <a:p>
            <a:r>
              <a:rPr lang="en-US" dirty="0" smtClean="0"/>
              <a:t>Laws of Simplicity: Example 2</a:t>
            </a:r>
          </a:p>
        </p:txBody>
      </p:sp>
      <p:sp>
        <p:nvSpPr>
          <p:cNvPr id="7" name="object 4"/>
          <p:cNvSpPr/>
          <p:nvPr/>
        </p:nvSpPr>
        <p:spPr>
          <a:xfrm>
            <a:off x="4916585" y="3900045"/>
            <a:ext cx="1858502" cy="2072679"/>
          </a:xfrm>
          <a:prstGeom prst="rect">
            <a:avLst/>
          </a:prstGeom>
          <a:blipFill>
            <a:blip r:embed="rId3" cstate="print"/>
            <a:stretch>
              <a:fillRect/>
            </a:stretch>
          </a:blipFill>
        </p:spPr>
        <p:txBody>
          <a:bodyPr wrap="square" lIns="0" tIns="0" rIns="0" bIns="0" rtlCol="0"/>
          <a:lstStyle/>
          <a:p>
            <a:endParaRPr/>
          </a:p>
        </p:txBody>
      </p:sp>
      <p:sp>
        <p:nvSpPr>
          <p:cNvPr id="2" name="TextBox 1"/>
          <p:cNvSpPr txBox="1"/>
          <p:nvPr/>
        </p:nvSpPr>
        <p:spPr>
          <a:xfrm>
            <a:off x="3001036" y="6104906"/>
            <a:ext cx="5689600" cy="584775"/>
          </a:xfrm>
          <a:prstGeom prst="rect">
            <a:avLst/>
          </a:prstGeom>
          <a:noFill/>
        </p:spPr>
        <p:txBody>
          <a:bodyPr wrap="square" rtlCol="0">
            <a:spAutoFit/>
          </a:bodyPr>
          <a:lstStyle/>
          <a:p>
            <a:r>
              <a:rPr lang="en-US" sz="1600" spc="-5" dirty="0">
                <a:latin typeface="Arial"/>
                <a:cs typeface="Arial"/>
              </a:rPr>
              <a:t>This figure </a:t>
            </a:r>
            <a:r>
              <a:rPr lang="en-US" sz="1600" spc="-10" dirty="0">
                <a:latin typeface="Arial"/>
                <a:cs typeface="Arial"/>
              </a:rPr>
              <a:t>appears </a:t>
            </a:r>
            <a:r>
              <a:rPr lang="en-US" sz="1600" dirty="0">
                <a:latin typeface="Arial"/>
                <a:cs typeface="Arial"/>
              </a:rPr>
              <a:t>to the </a:t>
            </a:r>
            <a:r>
              <a:rPr lang="en-US" sz="1600" spc="-10" dirty="0">
                <a:latin typeface="Arial"/>
                <a:cs typeface="Arial"/>
              </a:rPr>
              <a:t>eye </a:t>
            </a:r>
            <a:r>
              <a:rPr lang="en-US" sz="1600" spc="-5" dirty="0">
                <a:latin typeface="Arial"/>
                <a:cs typeface="Arial"/>
              </a:rPr>
              <a:t>as </a:t>
            </a:r>
            <a:r>
              <a:rPr lang="en-US" sz="1600" dirty="0" smtClean="0">
                <a:latin typeface="Arial"/>
                <a:cs typeface="Arial"/>
              </a:rPr>
              <a:t>a </a:t>
            </a:r>
            <a:r>
              <a:rPr lang="en-US" sz="1600" spc="-5" dirty="0">
                <a:latin typeface="Arial"/>
                <a:cs typeface="Arial"/>
              </a:rPr>
              <a:t>square overlapping triangle, not </a:t>
            </a:r>
            <a:r>
              <a:rPr lang="en-US" sz="1600" spc="-5" dirty="0" smtClean="0">
                <a:latin typeface="Arial"/>
                <a:cs typeface="Arial"/>
              </a:rPr>
              <a:t>a </a:t>
            </a:r>
            <a:r>
              <a:rPr lang="en-US" sz="1600" spc="-5" dirty="0">
                <a:latin typeface="Arial"/>
                <a:cs typeface="Arial"/>
              </a:rPr>
              <a:t>combination </a:t>
            </a:r>
            <a:r>
              <a:rPr lang="en-US" sz="1600" dirty="0">
                <a:latin typeface="Arial"/>
                <a:cs typeface="Arial"/>
              </a:rPr>
              <a:t>of </a:t>
            </a:r>
            <a:r>
              <a:rPr lang="en-US" sz="1600" spc="-5" dirty="0">
                <a:latin typeface="Arial"/>
                <a:cs typeface="Arial"/>
              </a:rPr>
              <a:t>several </a:t>
            </a:r>
            <a:r>
              <a:rPr lang="en-US" sz="1600" spc="-5" dirty="0" smtClean="0">
                <a:latin typeface="Arial"/>
                <a:cs typeface="Arial"/>
              </a:rPr>
              <a:t>complicated </a:t>
            </a:r>
            <a:r>
              <a:rPr lang="en-US" sz="1600" spc="-5" dirty="0">
                <a:latin typeface="Arial"/>
                <a:cs typeface="Arial"/>
              </a:rPr>
              <a:t>shapes</a:t>
            </a:r>
            <a:r>
              <a:rPr lang="en-US" sz="1600" spc="-5" dirty="0" smtClean="0">
                <a:latin typeface="Arial"/>
                <a:cs typeface="Arial"/>
              </a:rPr>
              <a:t>.</a:t>
            </a:r>
            <a:endParaRPr lang="en-US" sz="1600" dirty="0">
              <a:latin typeface="Arial"/>
              <a:cs typeface="Arial"/>
            </a:endParaRPr>
          </a:p>
        </p:txBody>
      </p:sp>
      <p:sp>
        <p:nvSpPr>
          <p:cNvPr id="16" name="TextBox 15"/>
          <p:cNvSpPr txBox="1"/>
          <p:nvPr/>
        </p:nvSpPr>
        <p:spPr>
          <a:xfrm>
            <a:off x="372552" y="1162021"/>
            <a:ext cx="10573966" cy="2605842"/>
          </a:xfrm>
          <a:prstGeom prst="rect">
            <a:avLst/>
          </a:prstGeom>
          <a:noFill/>
        </p:spPr>
        <p:txBody>
          <a:bodyPr wrap="square" rtlCol="0">
            <a:spAutoFit/>
          </a:bodyPr>
          <a:lstStyle/>
          <a:p>
            <a:pPr marL="12700" marR="650875">
              <a:lnSpc>
                <a:spcPct val="100000"/>
              </a:lnSpc>
              <a:spcBef>
                <a:spcPts val="100"/>
              </a:spcBef>
            </a:pPr>
            <a:r>
              <a:rPr lang="en-US" sz="2000" dirty="0">
                <a:latin typeface="Arial" charset="0"/>
                <a:ea typeface="Arial" charset="0"/>
                <a:cs typeface="Arial" charset="0"/>
              </a:rPr>
              <a:t>Gestalt psychologists recognized that the objects could </a:t>
            </a:r>
            <a:r>
              <a:rPr lang="en-US" sz="2000" dirty="0" smtClean="0">
                <a:latin typeface="Arial" charset="0"/>
                <a:ea typeface="Arial" charset="0"/>
                <a:cs typeface="Arial" charset="0"/>
              </a:rPr>
              <a:t>be </a:t>
            </a:r>
            <a:r>
              <a:rPr lang="en-US" sz="2000" dirty="0">
                <a:latin typeface="Arial" charset="0"/>
                <a:ea typeface="Arial" charset="0"/>
                <a:cs typeface="Arial" charset="0"/>
              </a:rPr>
              <a:t>perceived in a number of different ways</a:t>
            </a:r>
            <a:r>
              <a:rPr lang="en-US" sz="2000" dirty="0" smtClean="0">
                <a:latin typeface="Arial" charset="0"/>
                <a:ea typeface="Arial" charset="0"/>
                <a:cs typeface="Arial" charset="0"/>
              </a:rPr>
              <a:t>.</a:t>
            </a:r>
          </a:p>
          <a:p>
            <a:pPr marL="12700" marR="650875">
              <a:lnSpc>
                <a:spcPct val="100000"/>
              </a:lnSpc>
              <a:spcBef>
                <a:spcPts val="100"/>
              </a:spcBef>
            </a:pPr>
            <a:endParaRPr lang="en-US" sz="2000" dirty="0">
              <a:latin typeface="Arial" charset="0"/>
              <a:ea typeface="Arial" charset="0"/>
              <a:cs typeface="Arial" charset="0"/>
            </a:endParaRPr>
          </a:p>
          <a:p>
            <a:pPr marL="12700" marR="650875">
              <a:spcBef>
                <a:spcPts val="100"/>
              </a:spcBef>
            </a:pPr>
            <a:r>
              <a:rPr lang="en-US" sz="2000" dirty="0">
                <a:latin typeface="Arial" charset="0"/>
                <a:ea typeface="Arial" charset="0"/>
                <a:cs typeface="Arial" charset="0"/>
              </a:rPr>
              <a:t>The fact that we perceive them easily as two wine glasses reflects the </a:t>
            </a:r>
            <a:r>
              <a:rPr lang="en-US" sz="2000" b="1" dirty="0">
                <a:latin typeface="Arial" charset="0"/>
                <a:ea typeface="Arial" charset="0"/>
                <a:cs typeface="Arial" charset="0"/>
              </a:rPr>
              <a:t>laws of perceptual organization.</a:t>
            </a:r>
          </a:p>
          <a:p>
            <a:pPr marL="12700" marR="650875">
              <a:spcBef>
                <a:spcPts val="100"/>
              </a:spcBef>
            </a:pPr>
            <a:endParaRPr lang="en-US" sz="2000" b="1" dirty="0" smtClean="0">
              <a:latin typeface="Arial" charset="0"/>
              <a:ea typeface="Arial" charset="0"/>
              <a:cs typeface="Arial" charset="0"/>
            </a:endParaRPr>
          </a:p>
          <a:p>
            <a:pPr marL="12700" marR="650875">
              <a:spcBef>
                <a:spcPts val="100"/>
              </a:spcBef>
            </a:pPr>
            <a:r>
              <a:rPr lang="en-US" sz="2000" b="1" dirty="0" smtClean="0">
                <a:latin typeface="Arial" charset="0"/>
                <a:ea typeface="Arial" charset="0"/>
                <a:cs typeface="Arial" charset="0"/>
              </a:rPr>
              <a:t>Law </a:t>
            </a:r>
            <a:r>
              <a:rPr lang="en-US" sz="2000" b="1" dirty="0">
                <a:latin typeface="Arial" charset="0"/>
                <a:ea typeface="Arial" charset="0"/>
                <a:cs typeface="Arial" charset="0"/>
              </a:rPr>
              <a:t>of Simplicity </a:t>
            </a:r>
            <a:r>
              <a:rPr lang="en-US" sz="2000" b="1" i="1" dirty="0">
                <a:latin typeface="Arial" charset="0"/>
                <a:ea typeface="Arial" charset="0"/>
                <a:cs typeface="Arial" charset="0"/>
              </a:rPr>
              <a:t>(</a:t>
            </a:r>
            <a:r>
              <a:rPr lang="en-US" sz="2000" b="1" i="1" dirty="0" err="1">
                <a:latin typeface="Arial" charset="0"/>
                <a:ea typeface="Arial" charset="0"/>
                <a:cs typeface="Arial" charset="0"/>
              </a:rPr>
              <a:t>Pragnanz</a:t>
            </a:r>
            <a:r>
              <a:rPr lang="en-US" sz="2000" b="1" i="1" dirty="0" smtClean="0">
                <a:latin typeface="Arial" charset="0"/>
                <a:ea typeface="Arial" charset="0"/>
                <a:cs typeface="Arial" charset="0"/>
              </a:rPr>
              <a:t>)</a:t>
            </a:r>
            <a:r>
              <a:rPr lang="en-US" sz="2000" b="1" dirty="0" smtClean="0">
                <a:latin typeface="Arial" charset="0"/>
                <a:ea typeface="Arial" charset="0"/>
                <a:cs typeface="Arial" charset="0"/>
              </a:rPr>
              <a:t>:</a:t>
            </a:r>
            <a:r>
              <a:rPr lang="en-US" sz="2000" dirty="0" smtClean="0">
                <a:latin typeface="Arial" charset="0"/>
                <a:ea typeface="Arial" charset="0"/>
                <a:cs typeface="Arial" charset="0"/>
              </a:rPr>
              <a:t> </a:t>
            </a:r>
            <a:r>
              <a:rPr lang="en-US" sz="2000" dirty="0">
                <a:latin typeface="Arial" charset="0"/>
                <a:ea typeface="Arial" charset="0"/>
                <a:cs typeface="Arial" charset="0"/>
              </a:rPr>
              <a:t>Every stimulus pattern is seen in </a:t>
            </a:r>
            <a:r>
              <a:rPr lang="en-US" sz="2000" dirty="0" smtClean="0">
                <a:latin typeface="Arial" charset="0"/>
                <a:ea typeface="Arial" charset="0"/>
                <a:cs typeface="Arial" charset="0"/>
              </a:rPr>
              <a:t>such </a:t>
            </a:r>
            <a:r>
              <a:rPr lang="en-US" sz="2000" dirty="0">
                <a:latin typeface="Arial" charset="0"/>
                <a:ea typeface="Arial" charset="0"/>
                <a:cs typeface="Arial" charset="0"/>
              </a:rPr>
              <a:t>a way that the resulting structure is as simple as possible</a:t>
            </a:r>
            <a:r>
              <a:rPr lang="en-US" sz="2000" dirty="0" smtClean="0">
                <a:latin typeface="Arial" charset="0"/>
                <a:ea typeface="Arial" charset="0"/>
                <a:cs typeface="Arial" charset="0"/>
              </a:rPr>
              <a:t>.</a:t>
            </a:r>
            <a:endParaRPr lang="en-US" sz="2000" dirty="0">
              <a:latin typeface="Arial" charset="0"/>
              <a:ea typeface="Arial" charset="0"/>
              <a:cs typeface="Arial" charset="0"/>
            </a:endParaRPr>
          </a:p>
        </p:txBody>
      </p:sp>
    </p:spTree>
    <p:extLst>
      <p:ext uri="{BB962C8B-B14F-4D97-AF65-F5344CB8AC3E}">
        <p14:creationId xmlns:p14="http://schemas.microsoft.com/office/powerpoint/2010/main" val="150551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a:spLocks noGrp="1"/>
          </p:cNvSpPr>
          <p:nvPr>
            <p:ph type="body" sz="quarter" idx="11"/>
          </p:nvPr>
        </p:nvSpPr>
        <p:spPr>
          <a:xfrm>
            <a:off x="152400" y="12700"/>
            <a:ext cx="11887200" cy="774405"/>
          </a:xfrm>
        </p:spPr>
        <p:txBody>
          <a:bodyPr/>
          <a:lstStyle/>
          <a:p>
            <a:r>
              <a:rPr lang="en-US" dirty="0" smtClean="0"/>
              <a:t>Laws of Simplicity: Example 3</a:t>
            </a:r>
          </a:p>
        </p:txBody>
      </p:sp>
      <p:sp>
        <p:nvSpPr>
          <p:cNvPr id="9" name="object 4"/>
          <p:cNvSpPr>
            <a:spLocks/>
          </p:cNvSpPr>
          <p:nvPr/>
        </p:nvSpPr>
        <p:spPr>
          <a:xfrm>
            <a:off x="4762830" y="3800724"/>
            <a:ext cx="2703445" cy="2957886"/>
          </a:xfrm>
          <a:prstGeom prst="rect">
            <a:avLst/>
          </a:prstGeom>
          <a:blipFill>
            <a:blip r:embed="rId3" cstate="print"/>
            <a:srcRect/>
            <a:stretch>
              <a:fillRect l="-4935" t="-3657" r="-3561" b="-3361"/>
            </a:stretch>
          </a:blipFill>
        </p:spPr>
        <p:txBody>
          <a:bodyPr wrap="square" lIns="0" tIns="0" rIns="0" bIns="0" rtlCol="0"/>
          <a:lstStyle/>
          <a:p>
            <a:endParaRPr/>
          </a:p>
        </p:txBody>
      </p:sp>
      <p:sp>
        <p:nvSpPr>
          <p:cNvPr id="6" name="TextBox 5"/>
          <p:cNvSpPr txBox="1"/>
          <p:nvPr/>
        </p:nvSpPr>
        <p:spPr>
          <a:xfrm>
            <a:off x="372552" y="1162021"/>
            <a:ext cx="10573966" cy="2605842"/>
          </a:xfrm>
          <a:prstGeom prst="rect">
            <a:avLst/>
          </a:prstGeom>
          <a:noFill/>
        </p:spPr>
        <p:txBody>
          <a:bodyPr wrap="square" rtlCol="0">
            <a:spAutoFit/>
          </a:bodyPr>
          <a:lstStyle/>
          <a:p>
            <a:pPr marL="12700" marR="650875">
              <a:lnSpc>
                <a:spcPct val="100000"/>
              </a:lnSpc>
              <a:spcBef>
                <a:spcPts val="100"/>
              </a:spcBef>
            </a:pPr>
            <a:r>
              <a:rPr lang="en-US" sz="2000" dirty="0">
                <a:latin typeface="Arial" charset="0"/>
                <a:ea typeface="Arial" charset="0"/>
                <a:cs typeface="Arial" charset="0"/>
              </a:rPr>
              <a:t>Gestalt psychologists recognized that the objects could </a:t>
            </a:r>
            <a:r>
              <a:rPr lang="en-US" sz="2000" dirty="0" smtClean="0">
                <a:latin typeface="Arial" charset="0"/>
                <a:ea typeface="Arial" charset="0"/>
                <a:cs typeface="Arial" charset="0"/>
              </a:rPr>
              <a:t>be </a:t>
            </a:r>
            <a:r>
              <a:rPr lang="en-US" sz="2000" dirty="0">
                <a:latin typeface="Arial" charset="0"/>
                <a:ea typeface="Arial" charset="0"/>
                <a:cs typeface="Arial" charset="0"/>
              </a:rPr>
              <a:t>perceived in a number of different ways</a:t>
            </a:r>
            <a:r>
              <a:rPr lang="en-US" sz="2000" dirty="0" smtClean="0">
                <a:latin typeface="Arial" charset="0"/>
                <a:ea typeface="Arial" charset="0"/>
                <a:cs typeface="Arial" charset="0"/>
              </a:rPr>
              <a:t>.</a:t>
            </a:r>
          </a:p>
          <a:p>
            <a:pPr marL="12700" marR="650875">
              <a:lnSpc>
                <a:spcPct val="100000"/>
              </a:lnSpc>
              <a:spcBef>
                <a:spcPts val="100"/>
              </a:spcBef>
            </a:pPr>
            <a:endParaRPr lang="en-US" sz="2000" dirty="0">
              <a:latin typeface="Arial" charset="0"/>
              <a:ea typeface="Arial" charset="0"/>
              <a:cs typeface="Arial" charset="0"/>
            </a:endParaRPr>
          </a:p>
          <a:p>
            <a:pPr marL="12700" marR="650875">
              <a:spcBef>
                <a:spcPts val="100"/>
              </a:spcBef>
            </a:pPr>
            <a:r>
              <a:rPr lang="en-US" sz="2000" dirty="0">
                <a:latin typeface="Arial" charset="0"/>
                <a:ea typeface="Arial" charset="0"/>
                <a:cs typeface="Arial" charset="0"/>
              </a:rPr>
              <a:t>The fact that we perceive them easily as two wine glasses reflects the </a:t>
            </a:r>
            <a:r>
              <a:rPr lang="en-US" sz="2000" b="1" dirty="0">
                <a:latin typeface="Arial" charset="0"/>
                <a:ea typeface="Arial" charset="0"/>
                <a:cs typeface="Arial" charset="0"/>
              </a:rPr>
              <a:t>laws of perceptual organization.</a:t>
            </a:r>
          </a:p>
          <a:p>
            <a:pPr marL="12700" marR="650875">
              <a:spcBef>
                <a:spcPts val="100"/>
              </a:spcBef>
            </a:pPr>
            <a:endParaRPr lang="en-US" sz="2000" b="1" dirty="0" smtClean="0">
              <a:latin typeface="Arial" charset="0"/>
              <a:ea typeface="Arial" charset="0"/>
              <a:cs typeface="Arial" charset="0"/>
            </a:endParaRPr>
          </a:p>
          <a:p>
            <a:pPr marL="12700" marR="650875">
              <a:spcBef>
                <a:spcPts val="100"/>
              </a:spcBef>
            </a:pPr>
            <a:r>
              <a:rPr lang="en-US" sz="2000" b="1" dirty="0" smtClean="0">
                <a:latin typeface="Arial" charset="0"/>
                <a:ea typeface="Arial" charset="0"/>
                <a:cs typeface="Arial" charset="0"/>
              </a:rPr>
              <a:t>Law </a:t>
            </a:r>
            <a:r>
              <a:rPr lang="en-US" sz="2000" b="1" dirty="0">
                <a:latin typeface="Arial" charset="0"/>
                <a:ea typeface="Arial" charset="0"/>
                <a:cs typeface="Arial" charset="0"/>
              </a:rPr>
              <a:t>of Simplicity </a:t>
            </a:r>
            <a:r>
              <a:rPr lang="en-US" sz="2000" b="1" i="1" dirty="0">
                <a:latin typeface="Arial" charset="0"/>
                <a:ea typeface="Arial" charset="0"/>
                <a:cs typeface="Arial" charset="0"/>
              </a:rPr>
              <a:t>(</a:t>
            </a:r>
            <a:r>
              <a:rPr lang="en-US" sz="2000" b="1" i="1" dirty="0" err="1">
                <a:latin typeface="Arial" charset="0"/>
                <a:ea typeface="Arial" charset="0"/>
                <a:cs typeface="Arial" charset="0"/>
              </a:rPr>
              <a:t>Pragnanz</a:t>
            </a:r>
            <a:r>
              <a:rPr lang="en-US" sz="2000" b="1" i="1" dirty="0" smtClean="0">
                <a:latin typeface="Arial" charset="0"/>
                <a:ea typeface="Arial" charset="0"/>
                <a:cs typeface="Arial" charset="0"/>
              </a:rPr>
              <a:t>)</a:t>
            </a:r>
            <a:r>
              <a:rPr lang="en-US" sz="2000" b="1" dirty="0" smtClean="0">
                <a:latin typeface="Arial" charset="0"/>
                <a:ea typeface="Arial" charset="0"/>
                <a:cs typeface="Arial" charset="0"/>
              </a:rPr>
              <a:t>:</a:t>
            </a:r>
            <a:r>
              <a:rPr lang="en-US" sz="2000" dirty="0" smtClean="0">
                <a:latin typeface="Arial" charset="0"/>
                <a:ea typeface="Arial" charset="0"/>
                <a:cs typeface="Arial" charset="0"/>
              </a:rPr>
              <a:t> </a:t>
            </a:r>
            <a:r>
              <a:rPr lang="en-US" sz="2000" dirty="0">
                <a:latin typeface="Arial" charset="0"/>
                <a:ea typeface="Arial" charset="0"/>
                <a:cs typeface="Arial" charset="0"/>
              </a:rPr>
              <a:t>Every stimulus pattern is seen in </a:t>
            </a:r>
            <a:r>
              <a:rPr lang="en-US" sz="2000" dirty="0" smtClean="0">
                <a:latin typeface="Arial" charset="0"/>
                <a:ea typeface="Arial" charset="0"/>
                <a:cs typeface="Arial" charset="0"/>
              </a:rPr>
              <a:t>such </a:t>
            </a:r>
            <a:r>
              <a:rPr lang="en-US" sz="2000" dirty="0">
                <a:latin typeface="Arial" charset="0"/>
                <a:ea typeface="Arial" charset="0"/>
                <a:cs typeface="Arial" charset="0"/>
              </a:rPr>
              <a:t>a way that the resulting structure is as simple as possible</a:t>
            </a:r>
            <a:r>
              <a:rPr lang="en-US" sz="2000" dirty="0" smtClean="0">
                <a:latin typeface="Arial" charset="0"/>
                <a:ea typeface="Arial" charset="0"/>
                <a:cs typeface="Arial" charset="0"/>
              </a:rPr>
              <a:t>.</a:t>
            </a:r>
            <a:endParaRPr lang="en-US" sz="2000" dirty="0">
              <a:latin typeface="Arial" charset="0"/>
              <a:ea typeface="Arial" charset="0"/>
              <a:cs typeface="Arial" charset="0"/>
            </a:endParaRPr>
          </a:p>
        </p:txBody>
      </p:sp>
    </p:spTree>
    <p:extLst>
      <p:ext uri="{BB962C8B-B14F-4D97-AF65-F5344CB8AC3E}">
        <p14:creationId xmlns:p14="http://schemas.microsoft.com/office/powerpoint/2010/main" val="259863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a:spLocks noGrp="1"/>
          </p:cNvSpPr>
          <p:nvPr>
            <p:ph type="body" sz="quarter" idx="11"/>
          </p:nvPr>
        </p:nvSpPr>
        <p:spPr>
          <a:xfrm>
            <a:off x="152400" y="12700"/>
            <a:ext cx="11887200" cy="774405"/>
          </a:xfrm>
        </p:spPr>
        <p:txBody>
          <a:bodyPr/>
          <a:lstStyle/>
          <a:p>
            <a:r>
              <a:rPr lang="en-US" dirty="0" smtClean="0"/>
              <a:t>Laws of Simplicity: Example 4</a:t>
            </a:r>
          </a:p>
        </p:txBody>
      </p:sp>
      <p:sp>
        <p:nvSpPr>
          <p:cNvPr id="6" name="object 4"/>
          <p:cNvSpPr/>
          <p:nvPr/>
        </p:nvSpPr>
        <p:spPr>
          <a:xfrm>
            <a:off x="4739425" y="3903909"/>
            <a:ext cx="2713149" cy="2713149"/>
          </a:xfrm>
          <a:prstGeom prst="rect">
            <a:avLst/>
          </a:prstGeom>
          <a:blipFill>
            <a:blip r:embed="rId3" cstate="print"/>
            <a:stretch>
              <a:fillRect/>
            </a:stretch>
          </a:blipFill>
        </p:spPr>
        <p:txBody>
          <a:bodyPr wrap="square" lIns="0" tIns="0" rIns="0" bIns="0" rtlCol="0"/>
          <a:lstStyle/>
          <a:p>
            <a:endParaRPr/>
          </a:p>
        </p:txBody>
      </p:sp>
      <p:sp>
        <p:nvSpPr>
          <p:cNvPr id="8" name="TextBox 7"/>
          <p:cNvSpPr txBox="1"/>
          <p:nvPr/>
        </p:nvSpPr>
        <p:spPr>
          <a:xfrm>
            <a:off x="372552" y="1162021"/>
            <a:ext cx="10573966" cy="2605842"/>
          </a:xfrm>
          <a:prstGeom prst="rect">
            <a:avLst/>
          </a:prstGeom>
          <a:noFill/>
        </p:spPr>
        <p:txBody>
          <a:bodyPr wrap="square" rtlCol="0">
            <a:spAutoFit/>
          </a:bodyPr>
          <a:lstStyle/>
          <a:p>
            <a:pPr marL="12700" marR="650875">
              <a:lnSpc>
                <a:spcPct val="100000"/>
              </a:lnSpc>
              <a:spcBef>
                <a:spcPts val="100"/>
              </a:spcBef>
            </a:pPr>
            <a:r>
              <a:rPr lang="en-US" sz="2000" dirty="0">
                <a:latin typeface="Arial" charset="0"/>
                <a:ea typeface="Arial" charset="0"/>
                <a:cs typeface="Arial" charset="0"/>
              </a:rPr>
              <a:t>Gestalt psychologists recognized that the objects could </a:t>
            </a:r>
            <a:r>
              <a:rPr lang="en-US" sz="2000" dirty="0" smtClean="0">
                <a:latin typeface="Arial" charset="0"/>
                <a:ea typeface="Arial" charset="0"/>
                <a:cs typeface="Arial" charset="0"/>
              </a:rPr>
              <a:t>be </a:t>
            </a:r>
            <a:r>
              <a:rPr lang="en-US" sz="2000" dirty="0">
                <a:latin typeface="Arial" charset="0"/>
                <a:ea typeface="Arial" charset="0"/>
                <a:cs typeface="Arial" charset="0"/>
              </a:rPr>
              <a:t>perceived in a number of different ways</a:t>
            </a:r>
            <a:r>
              <a:rPr lang="en-US" sz="2000" dirty="0" smtClean="0">
                <a:latin typeface="Arial" charset="0"/>
                <a:ea typeface="Arial" charset="0"/>
                <a:cs typeface="Arial" charset="0"/>
              </a:rPr>
              <a:t>.</a:t>
            </a:r>
          </a:p>
          <a:p>
            <a:pPr marL="12700" marR="650875">
              <a:lnSpc>
                <a:spcPct val="100000"/>
              </a:lnSpc>
              <a:spcBef>
                <a:spcPts val="100"/>
              </a:spcBef>
            </a:pPr>
            <a:endParaRPr lang="en-US" sz="2000" dirty="0">
              <a:latin typeface="Arial" charset="0"/>
              <a:ea typeface="Arial" charset="0"/>
              <a:cs typeface="Arial" charset="0"/>
            </a:endParaRPr>
          </a:p>
          <a:p>
            <a:pPr marL="12700" marR="650875">
              <a:spcBef>
                <a:spcPts val="100"/>
              </a:spcBef>
            </a:pPr>
            <a:r>
              <a:rPr lang="en-US" sz="2000" dirty="0">
                <a:latin typeface="Arial" charset="0"/>
                <a:ea typeface="Arial" charset="0"/>
                <a:cs typeface="Arial" charset="0"/>
              </a:rPr>
              <a:t>The fact that we perceive them easily as two wine glasses reflects the </a:t>
            </a:r>
            <a:r>
              <a:rPr lang="en-US" sz="2000" b="1" dirty="0">
                <a:latin typeface="Arial" charset="0"/>
                <a:ea typeface="Arial" charset="0"/>
                <a:cs typeface="Arial" charset="0"/>
              </a:rPr>
              <a:t>laws of perceptual organization.</a:t>
            </a:r>
          </a:p>
          <a:p>
            <a:pPr marL="12700" marR="650875">
              <a:spcBef>
                <a:spcPts val="100"/>
              </a:spcBef>
            </a:pPr>
            <a:endParaRPr lang="en-US" sz="2000" b="1" dirty="0" smtClean="0">
              <a:latin typeface="Arial" charset="0"/>
              <a:ea typeface="Arial" charset="0"/>
              <a:cs typeface="Arial" charset="0"/>
            </a:endParaRPr>
          </a:p>
          <a:p>
            <a:pPr marL="12700" marR="650875">
              <a:spcBef>
                <a:spcPts val="100"/>
              </a:spcBef>
            </a:pPr>
            <a:r>
              <a:rPr lang="en-US" sz="2000" b="1" dirty="0" smtClean="0">
                <a:latin typeface="Arial" charset="0"/>
                <a:ea typeface="Arial" charset="0"/>
                <a:cs typeface="Arial" charset="0"/>
              </a:rPr>
              <a:t>Law </a:t>
            </a:r>
            <a:r>
              <a:rPr lang="en-US" sz="2000" b="1" dirty="0">
                <a:latin typeface="Arial" charset="0"/>
                <a:ea typeface="Arial" charset="0"/>
                <a:cs typeface="Arial" charset="0"/>
              </a:rPr>
              <a:t>of Simplicity </a:t>
            </a:r>
            <a:r>
              <a:rPr lang="en-US" sz="2000" b="1" i="1" dirty="0">
                <a:latin typeface="Arial" charset="0"/>
                <a:ea typeface="Arial" charset="0"/>
                <a:cs typeface="Arial" charset="0"/>
              </a:rPr>
              <a:t>(</a:t>
            </a:r>
            <a:r>
              <a:rPr lang="en-US" sz="2000" b="1" i="1" dirty="0" err="1">
                <a:latin typeface="Arial" charset="0"/>
                <a:ea typeface="Arial" charset="0"/>
                <a:cs typeface="Arial" charset="0"/>
              </a:rPr>
              <a:t>Pragnanz</a:t>
            </a:r>
            <a:r>
              <a:rPr lang="en-US" sz="2000" b="1" i="1" dirty="0" smtClean="0">
                <a:latin typeface="Arial" charset="0"/>
                <a:ea typeface="Arial" charset="0"/>
                <a:cs typeface="Arial" charset="0"/>
              </a:rPr>
              <a:t>)</a:t>
            </a:r>
            <a:r>
              <a:rPr lang="en-US" sz="2000" b="1" dirty="0" smtClean="0">
                <a:latin typeface="Arial" charset="0"/>
                <a:ea typeface="Arial" charset="0"/>
                <a:cs typeface="Arial" charset="0"/>
              </a:rPr>
              <a:t>:</a:t>
            </a:r>
            <a:r>
              <a:rPr lang="en-US" sz="2000" dirty="0" smtClean="0">
                <a:latin typeface="Arial" charset="0"/>
                <a:ea typeface="Arial" charset="0"/>
                <a:cs typeface="Arial" charset="0"/>
              </a:rPr>
              <a:t> </a:t>
            </a:r>
            <a:r>
              <a:rPr lang="en-US" sz="2000" dirty="0">
                <a:latin typeface="Arial" charset="0"/>
                <a:ea typeface="Arial" charset="0"/>
                <a:cs typeface="Arial" charset="0"/>
              </a:rPr>
              <a:t>Every stimulus pattern is seen in </a:t>
            </a:r>
            <a:r>
              <a:rPr lang="en-US" sz="2000" dirty="0" smtClean="0">
                <a:latin typeface="Arial" charset="0"/>
                <a:ea typeface="Arial" charset="0"/>
                <a:cs typeface="Arial" charset="0"/>
              </a:rPr>
              <a:t>such </a:t>
            </a:r>
            <a:r>
              <a:rPr lang="en-US" sz="2000" dirty="0">
                <a:latin typeface="Arial" charset="0"/>
                <a:ea typeface="Arial" charset="0"/>
                <a:cs typeface="Arial" charset="0"/>
              </a:rPr>
              <a:t>a way that the resulting structure is as simple as possible</a:t>
            </a:r>
            <a:r>
              <a:rPr lang="en-US" sz="2000" dirty="0" smtClean="0">
                <a:latin typeface="Arial" charset="0"/>
                <a:ea typeface="Arial" charset="0"/>
                <a:cs typeface="Arial" charset="0"/>
              </a:rPr>
              <a:t>.</a:t>
            </a:r>
            <a:endParaRPr lang="en-US" sz="2000" dirty="0">
              <a:latin typeface="Arial" charset="0"/>
              <a:ea typeface="Arial" charset="0"/>
              <a:cs typeface="Arial" charset="0"/>
            </a:endParaRPr>
          </a:p>
        </p:txBody>
      </p:sp>
    </p:spTree>
    <p:extLst>
      <p:ext uri="{BB962C8B-B14F-4D97-AF65-F5344CB8AC3E}">
        <p14:creationId xmlns:p14="http://schemas.microsoft.com/office/powerpoint/2010/main" val="3123483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LAYERLOGOHEIGHT" val="140"/>
  <p:tag name="PLAYERLOGOWIDTH" val="233"/>
  <p:tag name="LMS_PUBLISH" val="No"/>
  <p:tag name="ARTICULATE_TEMPLATE" val="eLearning"/>
  <p:tag name="ARTICULATE_TEMPLATE_GUID" val="a1fdf926-7bdf-43cc-8381-83bd9cb77f11"/>
  <p:tag name="ARTICULATE_LOGO" val="(None selected)"/>
  <p:tag name="ARTICULATE_PRESENTER" val="(None selected)"/>
  <p:tag name="ARTICULATE_PRESENTER_GUID" val="9869030842"/>
  <p:tag name="PRESENTER_PREVIEW_MODE_REFRESH" val="0"/>
  <p:tag name="PRESENTER_PREVIEW_MODE" val="0"/>
  <p:tag name="ARTICULATE_PROJECT_CHECK" val="0"/>
  <p:tag name="ARTICULATE_REFERENCE_COUNT" val="0"/>
  <p:tag name="ARTICULATE_PLAYER_GLOSSARY_XML" val="&lt;?xml version=&quot;1.0&quot; encoding=&quot;utf-16&quot;?&gt;&lt;glossary xmlns:xsi=&quot;http://www.w3.org/2001/XMLSchema-instance&quot; xmlns:xsd=&quot;http://www.w3.org/2001/XMLSchema&quot;&gt;&lt;terms /&gt;&lt;/glossary&gt;"/>
  <p:tag name="TAG_BACKING_FORM_KEY" val="459592-\\vmware-host\shared folders\mediainnovationteam on my mac\_courses\ined\inedpilot\usf_branded_templates\usf-biology\presentation_layouts\biology_template.potx"/>
  <p:tag name="ARTICULATE_PRESENTER_VERSION" val="7"/>
  <p:tag name="ARTICULATE_USED_PAGE_ORIENTATION" val="1"/>
  <p:tag name="ARTICULATE_USED_PAGE_SIZE" val="1"/>
  <p:tag name="ARTICULATE_SLIDE_THUMBNAIL_REFRESH" val="1"/>
  <p:tag name="ARTICULATE_PROJECT_OPEN" val="0"/>
  <p:tag name="ARTICULATE_SLIDE_COUNT" val="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egi6936_ppt_template">
  <a:themeElements>
    <a:clrScheme name="art_theme_colors">
      <a:dk1>
        <a:srgbClr val="333333"/>
      </a:dk1>
      <a:lt1>
        <a:srgbClr val="F6F6F4"/>
      </a:lt1>
      <a:dk2>
        <a:srgbClr val="493249"/>
      </a:dk2>
      <a:lt2>
        <a:srgbClr val="E3C048"/>
      </a:lt2>
      <a:accent1>
        <a:srgbClr val="856183"/>
      </a:accent1>
      <a:accent2>
        <a:srgbClr val="9CCB3B"/>
      </a:accent2>
      <a:accent3>
        <a:srgbClr val="DBE120"/>
      </a:accent3>
      <a:accent4>
        <a:srgbClr val="529CA9"/>
      </a:accent4>
      <a:accent5>
        <a:srgbClr val="EC704C"/>
      </a:accent5>
      <a:accent6>
        <a:srgbClr val="B5193D"/>
      </a:accent6>
      <a:hlink>
        <a:srgbClr val="0000FF"/>
      </a:hlink>
      <a:folHlink>
        <a:srgbClr val="800080"/>
      </a:folHlink>
    </a:clrScheme>
    <a:fontScheme name="egi6936_fonts">
      <a:majorFont>
        <a:latin typeface="Century Gothic"/>
        <a:ea typeface=""/>
        <a:cs typeface=""/>
      </a:majorFont>
      <a:minorFont>
        <a:latin typeface="Century Gothic"/>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_Arts_basic" id="{3DB69BE1-1081-40F8-89A3-776E364D9BBD}" vid="{1C3ABEEF-719A-4AD9-BD9C-4302E851DFC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arts_opt2_template</Template>
  <TotalTime>226</TotalTime>
  <Words>1851</Words>
  <Application>Microsoft Macintosh PowerPoint</Application>
  <PresentationFormat>Widescreen</PresentationFormat>
  <Paragraphs>172</Paragraphs>
  <Slides>26</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 Hebrew</vt:lpstr>
      <vt:lpstr>Calibri</vt:lpstr>
      <vt:lpstr>Century Gothic</vt:lpstr>
      <vt:lpstr>Open Sans</vt:lpstr>
      <vt:lpstr>Wingdings</vt:lpstr>
      <vt:lpstr>Arial</vt:lpstr>
      <vt:lpstr>egi6936_ppt_template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Wei</dc:creator>
  <cp:lastModifiedBy>Ozdemir, Ozgur</cp:lastModifiedBy>
  <cp:revision>43</cp:revision>
  <dcterms:created xsi:type="dcterms:W3CDTF">2016-01-21T17:08:20Z</dcterms:created>
  <dcterms:modified xsi:type="dcterms:W3CDTF">2018-03-23T15:57:49Z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e-learning_blank_template</vt:lpwstr>
  </property>
  <property fmtid="{D5CDD505-2E9C-101B-9397-08002B2CF9AE}" pid="4" name="ArticulateProjectVersion">
    <vt:lpwstr>7</vt:lpwstr>
  </property>
  <property fmtid="{D5CDD505-2E9C-101B-9397-08002B2CF9AE}" pid="5" name="ArticulateGUID">
    <vt:lpwstr>B7D8FA9A-88B8-4F5A-9A5D-7E4C1614F0B8</vt:lpwstr>
  </property>
  <property fmtid="{D5CDD505-2E9C-101B-9397-08002B2CF9AE}" pid="6" name="ArticulateProjectFull">
    <vt:lpwstr>\\vmware-host\Shared Folders\mediainnovationteam On My Mac\_courses\InEd\InEdPilot\usf_branded_templates\USF-Biology\presentation_layouts\biology_template.ppta</vt:lpwstr>
  </property>
</Properties>
</file>