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5.jpg" ContentType="image/jpg"/>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8.jpg" ContentType="image/jpg"/>
  <Override PartName="/ppt/notesSlides/notesSlide8.xml" ContentType="application/vnd.openxmlformats-officedocument.presentationml.notesSlide+xml"/>
  <Override PartName="/ppt/media/image9.jpg" ContentType="image/jpg"/>
  <Override PartName="/ppt/notesSlides/notesSlide9.xml" ContentType="application/vnd.openxmlformats-officedocument.presentationml.notesSlide+xml"/>
  <Override PartName="/ppt/media/image10.jpg" ContentType="image/jpg"/>
  <Override PartName="/ppt/notesSlides/notesSlide10.xml" ContentType="application/vnd.openxmlformats-officedocument.presentationml.notesSlide+xml"/>
  <Override PartName="/ppt/media/image11.jpg" ContentType="image/jpg"/>
  <Override PartName="/ppt/notesSlides/notesSlide11.xml" ContentType="application/vnd.openxmlformats-officedocument.presentationml.notesSlide+xml"/>
  <Override PartName="/ppt/notesSlides/notesSlide12.xml" ContentType="application/vnd.openxmlformats-officedocument.presentationml.notesSlide+xml"/>
  <Override PartName="/ppt/media/image12.jpg" ContentType="image/jpg"/>
  <Override PartName="/ppt/notesSlides/notesSlide13.xml" ContentType="application/vnd.openxmlformats-officedocument.presentationml.notesSlide+xml"/>
  <Override PartName="/ppt/media/image13.jpg" ContentType="image/jpg"/>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60" r:id="rId2"/>
    <p:sldId id="261" r:id="rId3"/>
    <p:sldId id="257" r:id="rId4"/>
    <p:sldId id="263" r:id="rId5"/>
    <p:sldId id="264" r:id="rId6"/>
    <p:sldId id="266" r:id="rId7"/>
    <p:sldId id="267" r:id="rId8"/>
    <p:sldId id="268" r:id="rId9"/>
    <p:sldId id="269" r:id="rId10"/>
    <p:sldId id="270" r:id="rId11"/>
    <p:sldId id="271" r:id="rId12"/>
    <p:sldId id="277" r:id="rId13"/>
    <p:sldId id="273" r:id="rId14"/>
    <p:sldId id="274" r:id="rId15"/>
    <p:sldId id="275" r:id="rId16"/>
    <p:sldId id="276"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65" r:id="rId30"/>
  </p:sldIdLst>
  <p:sldSz cx="12192000" cy="6858000"/>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FE5"/>
    <a:srgbClr val="D9B042"/>
    <a:srgbClr val="54BDA3"/>
    <a:srgbClr val="293749"/>
    <a:srgbClr val="99D5C3"/>
    <a:srgbClr val="7CCCB6"/>
    <a:srgbClr val="EDDBAE"/>
    <a:srgbClr val="E7D093"/>
    <a:srgbClr val="E1C272"/>
    <a:srgbClr val="323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66804" autoAdjust="0"/>
  </p:normalViewPr>
  <p:slideViewPr>
    <p:cSldViewPr snapToGrid="0">
      <p:cViewPr varScale="1">
        <p:scale>
          <a:sx n="44" d="100"/>
          <a:sy n="44" d="100"/>
        </p:scale>
        <p:origin x="1860"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3/15/2018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tube.com/watch?v=q7OPRZDUBd4&amp;amp;feature=related"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past section, we looked at how neurons transmit information.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this section, we look at the role of different brain areas in cognition.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Many of you are familiar with phrenology.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key assumption of phrenologists was that different areas of the brain were associated with different aptitudes.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phrenologists also believed that size of the brain areas was indicative of an individual’s particular level of a certain aptitude.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Last, phrenologists thought that the areas of the brain could be measure by inspecting the scalp of a subject with one’s hands.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turns out that the phrenologists were correct about all but the last assumption.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236924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Another way researcher investigate what different areas of the brain do is to use brain imaging technology.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PET and fMRI are most common.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both measure what is known as BOLD, Blood Oxygen Level Difference. </a:t>
            </a:r>
          </a:p>
          <a:p>
            <a:r>
              <a:rPr lang="en-US" sz="1200" kern="1200" dirty="0" smtClean="0">
                <a:solidFill>
                  <a:schemeClr val="tx1"/>
                </a:solidFill>
                <a:effectLst/>
                <a:latin typeface="+mn-lt"/>
                <a:ea typeface="+mn-ea"/>
                <a:cs typeface="+mn-cs"/>
              </a:rPr>
              <a:t>The key assumption is that brain areas that are very active require more oxygen to operate.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Thus, PET and fMRI measure the amount of blood flow in regions of the brain.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Interestingly, both technologies use methods very similar to Donders subtraction method.</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156488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is an example.</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735362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two conditions, in a typical brain imaging experiment.  In the control condition, the brain activity is recorded while the subject is at rest or is performing a simple task.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illustrated in panel A, which shows a small brain activity in the dorsal area of the brain.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experimental condition, the stimulus may be presented or the subject may perform a slightly more complicated task than in the control condition.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Again, the brain activity is recorded.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order to identify the portion of the brain responsible for processing the stimulus in the experimental condition or to identify the more complicates aspect of the task, </a:t>
            </a:r>
          </a:p>
          <a:p>
            <a:r>
              <a:rPr lang="en-US" sz="1200" kern="1200" dirty="0" smtClean="0">
                <a:solidFill>
                  <a:schemeClr val="tx1"/>
                </a:solidFill>
                <a:effectLst/>
                <a:latin typeface="+mn-lt"/>
                <a:ea typeface="+mn-ea"/>
                <a:cs typeface="+mn-cs"/>
              </a:rPr>
              <a:t>the brain activity in the control condition is subtracted from the brain activity in the experimental condition.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we see in Panel C, that the visual cortex and another dorsal area of the brain was responsible for processing the stimulus in the experimental condition of this experiment.</a:t>
            </a:r>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1305865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look at a real-world example from a paper by Smith and </a:t>
            </a:r>
            <a:r>
              <a:rPr lang="en-US" sz="1200" kern="1200" dirty="0" err="1" smtClean="0">
                <a:solidFill>
                  <a:schemeClr val="tx1"/>
                </a:solidFill>
                <a:effectLst/>
                <a:latin typeface="+mn-lt"/>
                <a:ea typeface="+mn-ea"/>
                <a:cs typeface="+mn-cs"/>
              </a:rPr>
              <a:t>Jonides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researchers were interested in what part of the brain was responsible for spatial memory.  That is, they were interested in the part of the brain is responsible for remembering where something is.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we see in the figure depicts two conditions of this experiment. In each condition there were four displays presented to the subject, one at a time for various lengths of time.</a:t>
            </a:r>
          </a:p>
          <a:p>
            <a:r>
              <a:rPr lang="en-US" sz="1200" kern="1200" dirty="0" smtClean="0">
                <a:solidFill>
                  <a:schemeClr val="tx1"/>
                </a:solidFill>
                <a:effectLst/>
                <a:latin typeface="+mn-lt"/>
                <a:ea typeface="+mn-ea"/>
                <a:cs typeface="+mn-cs"/>
              </a:rPr>
              <a:t>The circles displays are what was presented in the control condition.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a fixation cross was present for 500 </a:t>
            </a:r>
            <a:r>
              <a:rPr lang="en-US" sz="1200" kern="1200" dirty="0" err="1" smtClean="0">
                <a:solidFill>
                  <a:schemeClr val="tx1"/>
                </a:solidFill>
                <a:effectLst/>
                <a:latin typeface="+mn-lt"/>
                <a:ea typeface="+mn-ea"/>
                <a:cs typeface="+mn-cs"/>
              </a:rPr>
              <a:t>ms</a:t>
            </a:r>
            <a:r>
              <a:rPr lang="en-US" sz="1200" kern="1200" dirty="0" smtClean="0">
                <a:solidFill>
                  <a:schemeClr val="tx1"/>
                </a:solidFill>
                <a:effectLst/>
                <a:latin typeface="+mn-lt"/>
                <a:ea typeface="+mn-ea"/>
                <a:cs typeface="+mn-cs"/>
              </a:rPr>
              <a:t> and it remained displayed for an additional 3000 </a:t>
            </a:r>
            <a:r>
              <a:rPr lang="en-US" sz="1200" kern="1200" dirty="0" err="1" smtClean="0">
                <a:solidFill>
                  <a:schemeClr val="tx1"/>
                </a:solidFill>
                <a:effectLst/>
                <a:latin typeface="+mn-lt"/>
                <a:ea typeface="+mn-ea"/>
                <a:cs typeface="+mn-cs"/>
              </a:rPr>
              <a:t>ms.</a:t>
            </a:r>
            <a:r>
              <a:rPr lang="en-US" sz="1200" kern="1200" dirty="0" smtClean="0">
                <a:solidFill>
                  <a:schemeClr val="tx1"/>
                </a:solidFill>
                <a:effectLst/>
                <a:latin typeface="+mn-lt"/>
                <a:ea typeface="+mn-ea"/>
                <a:cs typeface="+mn-cs"/>
              </a:rPr>
              <a:t> Fixation crosses are shown to the subject simply to direct their attention to the middle of the display.</a:t>
            </a:r>
          </a:p>
          <a:p>
            <a:r>
              <a:rPr lang="en-US" sz="1200" kern="1200" dirty="0" smtClean="0">
                <a:solidFill>
                  <a:schemeClr val="tx1"/>
                </a:solidFill>
                <a:effectLst/>
                <a:latin typeface="+mn-lt"/>
                <a:ea typeface="+mn-ea"/>
                <a:cs typeface="+mn-cs"/>
              </a:rPr>
              <a:t>Next, three dots were briefly displayed for 200 </a:t>
            </a:r>
            <a:r>
              <a:rPr lang="en-US" sz="1200" kern="1200" dirty="0" err="1" smtClean="0">
                <a:solidFill>
                  <a:schemeClr val="tx1"/>
                </a:solidFill>
                <a:effectLst/>
                <a:latin typeface="+mn-lt"/>
                <a:ea typeface="+mn-ea"/>
                <a:cs typeface="+mn-cs"/>
              </a:rPr>
              <a:t>ms.</a:t>
            </a:r>
            <a:endParaRPr lang="en-US" sz="1200" kern="1200" dirty="0" smtClean="0">
              <a:solidFill>
                <a:schemeClr val="tx1"/>
              </a:solidFill>
              <a:effectLst/>
              <a:latin typeface="+mn-lt"/>
              <a:ea typeface="+mn-ea"/>
              <a:cs typeface="+mn-cs"/>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Last, a circle appeared, and the subject had to respond yes if a dot appeared in the circle or no if a dot did not appear in the circle.</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Notice in the control condition the subject did not have to remember where the dots were.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1612625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Everything was the same in the experimental condition except the middle two displays were reversed, and subjects was to respond yes if a dot appeared in the second display in the same location as the circle or no if a dot did not appear in the circle. Thus, using the subtraction method, Smith and </a:t>
            </a:r>
            <a:r>
              <a:rPr lang="en-US" sz="1200" kern="1200" dirty="0" err="1" smtClean="0">
                <a:solidFill>
                  <a:schemeClr val="tx1"/>
                </a:solidFill>
                <a:effectLst/>
                <a:latin typeface="+mn-lt"/>
                <a:ea typeface="+mn-ea"/>
                <a:cs typeface="+mn-cs"/>
              </a:rPr>
              <a:t>Jonides</a:t>
            </a:r>
            <a:r>
              <a:rPr lang="en-US" sz="1200" kern="1200" dirty="0" smtClean="0">
                <a:solidFill>
                  <a:schemeClr val="tx1"/>
                </a:solidFill>
                <a:effectLst/>
                <a:latin typeface="+mn-lt"/>
                <a:ea typeface="+mn-ea"/>
                <a:cs typeface="+mn-cs"/>
              </a:rPr>
              <a:t> were able locate the area of the brain responsible for spatial memory.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424430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Results: Enhanced activation in the right prefrontal cortex near area 46.</a:t>
            </a:r>
          </a:p>
          <a:p>
            <a:r>
              <a:rPr lang="en-US" sz="1200" kern="1200" dirty="0" smtClean="0">
                <a:solidFill>
                  <a:schemeClr val="tx1"/>
                </a:solidFill>
                <a:effectLst/>
                <a:latin typeface="+mn-lt"/>
                <a:ea typeface="+mn-ea"/>
                <a:cs typeface="+mn-cs"/>
              </a:rPr>
              <a:t>Conclusions: The right prefrontal cortex is involved in spatial memory.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1929272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314450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18</a:t>
            </a:fld>
            <a:endParaRPr lang="en-US"/>
          </a:p>
        </p:txBody>
      </p:sp>
    </p:spTree>
    <p:extLst>
      <p:ext uri="{BB962C8B-B14F-4D97-AF65-F5344CB8AC3E}">
        <p14:creationId xmlns:p14="http://schemas.microsoft.com/office/powerpoint/2010/main" val="1309355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19</a:t>
            </a:fld>
            <a:endParaRPr lang="en-US"/>
          </a:p>
        </p:txBody>
      </p:sp>
    </p:spTree>
    <p:extLst>
      <p:ext uri="{BB962C8B-B14F-4D97-AF65-F5344CB8AC3E}">
        <p14:creationId xmlns:p14="http://schemas.microsoft.com/office/powerpoint/2010/main" val="311517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20</a:t>
            </a:fld>
            <a:endParaRPr lang="en-US"/>
          </a:p>
        </p:txBody>
      </p:sp>
    </p:spTree>
    <p:extLst>
      <p:ext uri="{BB962C8B-B14F-4D97-AF65-F5344CB8AC3E}">
        <p14:creationId xmlns:p14="http://schemas.microsoft.com/office/powerpoint/2010/main" val="90403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right side of this slide shows in different colors the different areas of the brain.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left side of this side lists the names of these areas and role they play.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color of the font corresponds to the color of shaded in areas in the figure on </a:t>
            </a:r>
            <a:r>
              <a:rPr lang="en-US" sz="1200" kern="1200" smtClean="0">
                <a:solidFill>
                  <a:schemeClr val="tx1"/>
                </a:solidFill>
                <a:effectLst/>
                <a:latin typeface="+mn-lt"/>
                <a:ea typeface="+mn-ea"/>
                <a:cs typeface="+mn-cs"/>
              </a:rPr>
              <a:t>the </a:t>
            </a:r>
            <a:r>
              <a:rPr lang="en-US" sz="1200" kern="1200" smtClean="0">
                <a:solidFill>
                  <a:schemeClr val="tx1"/>
                </a:solidFill>
                <a:effectLst/>
                <a:latin typeface="+mn-lt"/>
                <a:ea typeface="+mn-ea"/>
                <a:cs typeface="+mn-cs"/>
              </a:rPr>
              <a:t>right.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instance the olive colored area towards the back of the brain is the primary visual cortex.</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we are looking at the outside of the brain. It is the part of the brain that has evolved most recently. For this reason it is called the neocortex.</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Notice how much of this part of the human neocortex is devoted to planning, language, and sight.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 surprisingly, humans are very visual animals that are uniquely gifted in high order thought and language.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middle of the brain contains the most primitive brain structures, such as the hippocampus and the amygdala.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areas are responsible for learning, memory, and emotion and are well developed in lower level species such as rats, pigeons, and cats.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9890783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21</a:t>
            </a:fld>
            <a:endParaRPr lang="en-US"/>
          </a:p>
        </p:txBody>
      </p:sp>
    </p:spTree>
    <p:extLst>
      <p:ext uri="{BB962C8B-B14F-4D97-AF65-F5344CB8AC3E}">
        <p14:creationId xmlns:p14="http://schemas.microsoft.com/office/powerpoint/2010/main" val="1798029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22</a:t>
            </a:fld>
            <a:endParaRPr lang="en-US"/>
          </a:p>
        </p:txBody>
      </p:sp>
    </p:spTree>
    <p:extLst>
      <p:ext uri="{BB962C8B-B14F-4D97-AF65-F5344CB8AC3E}">
        <p14:creationId xmlns:p14="http://schemas.microsoft.com/office/powerpoint/2010/main" val="97267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23</a:t>
            </a:fld>
            <a:endParaRPr lang="en-US"/>
          </a:p>
        </p:txBody>
      </p:sp>
    </p:spTree>
    <p:extLst>
      <p:ext uri="{BB962C8B-B14F-4D97-AF65-F5344CB8AC3E}">
        <p14:creationId xmlns:p14="http://schemas.microsoft.com/office/powerpoint/2010/main" val="12653572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24</a:t>
            </a:fld>
            <a:endParaRPr lang="en-US"/>
          </a:p>
        </p:txBody>
      </p:sp>
    </p:spTree>
    <p:extLst>
      <p:ext uri="{BB962C8B-B14F-4D97-AF65-F5344CB8AC3E}">
        <p14:creationId xmlns:p14="http://schemas.microsoft.com/office/powerpoint/2010/main" val="1920008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25</a:t>
            </a:fld>
            <a:endParaRPr lang="en-US"/>
          </a:p>
        </p:txBody>
      </p:sp>
    </p:spTree>
    <p:extLst>
      <p:ext uri="{BB962C8B-B14F-4D97-AF65-F5344CB8AC3E}">
        <p14:creationId xmlns:p14="http://schemas.microsoft.com/office/powerpoint/2010/main" val="250812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26</a:t>
            </a:fld>
            <a:endParaRPr lang="en-US"/>
          </a:p>
        </p:txBody>
      </p:sp>
    </p:spTree>
    <p:extLst>
      <p:ext uri="{BB962C8B-B14F-4D97-AF65-F5344CB8AC3E}">
        <p14:creationId xmlns:p14="http://schemas.microsoft.com/office/powerpoint/2010/main" val="69270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27</a:t>
            </a:fld>
            <a:endParaRPr lang="en-US"/>
          </a:p>
        </p:txBody>
      </p:sp>
    </p:spTree>
    <p:extLst>
      <p:ext uri="{BB962C8B-B14F-4D97-AF65-F5344CB8AC3E}">
        <p14:creationId xmlns:p14="http://schemas.microsoft.com/office/powerpoint/2010/main" val="8833371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28</a:t>
            </a:fld>
            <a:endParaRPr lang="en-US"/>
          </a:p>
        </p:txBody>
      </p:sp>
    </p:spTree>
    <p:extLst>
      <p:ext uri="{BB962C8B-B14F-4D97-AF65-F5344CB8AC3E}">
        <p14:creationId xmlns:p14="http://schemas.microsoft.com/office/powerpoint/2010/main" val="164383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take a closer look at the part of the brain involved in processing visual information.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in this figure that several areas of the brain are involved in vision.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Strangely</a:t>
            </a:r>
            <a:r>
              <a:rPr lang="en-US" sz="1200" kern="1200" baseline="0" dirty="0" smtClean="0">
                <a:solidFill>
                  <a:schemeClr val="tx1"/>
                </a:solidFill>
                <a:effectLst/>
                <a:latin typeface="+mn-lt"/>
                <a:ea typeface="+mn-ea"/>
                <a:cs typeface="+mn-cs"/>
              </a:rPr>
              <a:t> enough, v</a:t>
            </a:r>
            <a:r>
              <a:rPr lang="en-US" sz="1200" kern="1200" dirty="0" smtClean="0">
                <a:solidFill>
                  <a:schemeClr val="tx1"/>
                </a:solidFill>
                <a:effectLst/>
                <a:latin typeface="+mn-lt"/>
                <a:ea typeface="+mn-ea"/>
                <a:cs typeface="+mn-cs"/>
              </a:rPr>
              <a:t>isual information is initially processed in the very back of the brain or the posterior parts of the brain.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area of the brain involved in initial visual processing is known as V1, and it detects the orientation of different lines or curves associated with a stimulus.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Processing then proceeds forward to increasingly</a:t>
            </a:r>
            <a:r>
              <a:rPr lang="en-US" sz="1200" kern="1200" baseline="0" dirty="0" smtClean="0">
                <a:solidFill>
                  <a:schemeClr val="tx1"/>
                </a:solidFill>
                <a:effectLst/>
                <a:latin typeface="+mn-lt"/>
                <a:ea typeface="+mn-ea"/>
                <a:cs typeface="+mn-cs"/>
              </a:rPr>
              <a:t> anterior brain regions.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V2, V3, V4, and V5, the</a:t>
            </a:r>
            <a:r>
              <a:rPr lang="en-US" sz="1200" kern="1200" baseline="0" dirty="0" smtClean="0">
                <a:solidFill>
                  <a:schemeClr val="tx1"/>
                </a:solidFill>
                <a:effectLst/>
                <a:latin typeface="+mn-lt"/>
                <a:ea typeface="+mn-ea"/>
                <a:cs typeface="+mn-cs"/>
              </a:rPr>
              <a:t> representations of </a:t>
            </a:r>
            <a:r>
              <a:rPr lang="en-US" sz="1200" kern="1200" dirty="0" smtClean="0">
                <a:solidFill>
                  <a:schemeClr val="tx1"/>
                </a:solidFill>
                <a:effectLst/>
                <a:latin typeface="+mn-lt"/>
                <a:ea typeface="+mn-ea"/>
                <a:cs typeface="+mn-cs"/>
              </a:rPr>
              <a:t>lines and curves are put together, depth and color is added and movement is represented.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Notice that these more complex processes take place near to the area of the neocortex responsible for planning and judgment.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107379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note that there two pathways through visual processing.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essentially two things we need to know about an object that we see.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need to know where it is and we need to know what it is.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path migrating long the top of the brain is the dorsal path, as in dorsal fin.  It processes the location of the object.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ventral path migrates along the bottom of the brain, and it is responsible for identifying the object.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critical things to note are that: </a:t>
            </a:r>
          </a:p>
          <a:p>
            <a:endParaRPr lang="en-US" sz="1200" kern="1200" dirty="0" smtClean="0">
              <a:solidFill>
                <a:schemeClr val="tx1"/>
              </a:solidFill>
              <a:effectLst/>
              <a:latin typeface="+mn-lt"/>
              <a:ea typeface="+mn-ea"/>
              <a:cs typeface="+mn-cs"/>
            </a:endParaRPr>
          </a:p>
          <a:p>
            <a:pPr marL="228600" indent="-228600">
              <a:buAutoNum type="alphaUcParenR"/>
            </a:pPr>
            <a:r>
              <a:rPr lang="en-US" sz="1200" kern="1200" dirty="0" smtClean="0">
                <a:solidFill>
                  <a:schemeClr val="tx1"/>
                </a:solidFill>
                <a:effectLst/>
                <a:latin typeface="+mn-lt"/>
                <a:ea typeface="+mn-ea"/>
                <a:cs typeface="+mn-cs"/>
              </a:rPr>
              <a:t>The brain did not evolve randomly. Areas of the brain that are responsible for processing similar information are nearer to each other. </a:t>
            </a:r>
          </a:p>
          <a:p>
            <a:pPr marL="228600" indent="-228600">
              <a:buAutoNum type="alphaUcParenR"/>
            </a:pPr>
            <a:endParaRPr lang="en-US" sz="1200" kern="1200" dirty="0" smtClean="0">
              <a:solidFill>
                <a:schemeClr val="tx1"/>
              </a:solidFill>
              <a:effectLst/>
              <a:latin typeface="+mn-lt"/>
              <a:ea typeface="+mn-ea"/>
              <a:cs typeface="+mn-cs"/>
            </a:endParaRPr>
          </a:p>
          <a:p>
            <a:pPr marL="228600" indent="-228600">
              <a:buAutoNum type="alphaUcParenR"/>
            </a:pPr>
            <a:r>
              <a:rPr lang="en-US" sz="1200" kern="1200" dirty="0" smtClean="0">
                <a:solidFill>
                  <a:schemeClr val="tx1"/>
                </a:solidFill>
                <a:effectLst/>
                <a:latin typeface="+mn-lt"/>
                <a:ea typeface="+mn-ea"/>
                <a:cs typeface="+mn-cs"/>
              </a:rPr>
              <a:t>B) The brain processes information in a very systematic way.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1887091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particularly interesting area of the brain in the ventral visual pathway is known as the Fusiform Gyrus or the Fusiform face area.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the part of the brain devoted to identifying faces.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know this because people who have damage to this area of the brain are unable to identify faces.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can identify everything else just fine.  They are unable to identify faces, even those of close friends and family members.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condition is called Prosopagnosia.</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Brain Area section of Blackboard links to videos that show you people with Prosopagnosia.  They are very interesting, and I encourage to take a look at them.</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You can watch a </a:t>
            </a:r>
            <a:r>
              <a:rPr lang="en-US" sz="1200" dirty="0" err="1" smtClean="0"/>
              <a:t>youtube</a:t>
            </a:r>
            <a:r>
              <a:rPr lang="en-US" sz="1200" dirty="0" smtClean="0"/>
              <a:t> video entitled “</a:t>
            </a:r>
            <a:r>
              <a:rPr lang="en-US" sz="1200" b="0" i="0" kern="1200" dirty="0" smtClean="0">
                <a:solidFill>
                  <a:schemeClr val="tx1"/>
                </a:solidFill>
                <a:effectLst/>
                <a:latin typeface="+mn-lt"/>
                <a:ea typeface="+mn-ea"/>
                <a:cs typeface="+mn-cs"/>
              </a:rPr>
              <a:t>Is That My Brother? Perceptual and Neurobiological</a:t>
            </a:r>
            <a:r>
              <a:rPr lang="en-US" sz="1200" dirty="0" smtClean="0"/>
              <a:t>” available </a:t>
            </a:r>
            <a:r>
              <a:rPr lang="en-US" sz="1200" baseline="0" dirty="0" smtClean="0"/>
              <a:t>in this module </a:t>
            </a:r>
            <a:r>
              <a:rPr lang="en-US" sz="1200" dirty="0" smtClean="0"/>
              <a:t>to learn more about this concept.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spc="-75" dirty="0" smtClean="0">
              <a:latin typeface="Arial" charset="0"/>
              <a:ea typeface="Arial" charset="0"/>
              <a:cs typeface="Arial" charset="0"/>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spc="-75" dirty="0" smtClean="0">
              <a:latin typeface="Arial" charset="0"/>
              <a:ea typeface="Arial" charset="0"/>
              <a:cs typeface="Arial" charset="0"/>
              <a:hlinkClick r:id="rId3"/>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712746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Let’s think about this more carefully by considering what we already know about the brain.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First, face recognition involves visual processing; so we would expect to find the Fusiform Face Area in one of the two vision processing pathways.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requires the identification of faces, and therefore it is not surprising that the fusiform face area is located near the ventral pathway.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Last, the ability to recognize faces is present even in lower level animals.  For instance, your pet probably recognizes everyone in your household.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Thus, the fusiform face area is located toward the middle of the brain near the hippocampus.</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484358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Researchers have learned a lot about the roles of different brain areas by studying the behavior of people with brain damage.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Dissociations are phenomena in which one brain function is implicated in the performance of certain task but another is not.  They are used to determine what function different regions of the brain perform.</a:t>
            </a:r>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249858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rather remarkable dissociations have been documented.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instance, you are all familiar with the distinction between short-term versus long-term memory, and researchers looking to test this distinction were able to identify an important dissociation between subjects who had damage to the frontal versus the temporal lobes of the brain.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Patients with frontal lobe damage are impaired in short-term memory but not long-term memory, whereas patients with temporal lobe damage have the reverse condition.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267880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instance, some people are able to name living objects but are unable to name inanimate objects.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Others have the reverse condition.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People with Prosopagnosia can identify all objects except for faces.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8575521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1680450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2862729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smtClean="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endPar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223345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ssets">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userDrawn="1"/>
        </p:nvSpPr>
        <p:spPr>
          <a:xfrm>
            <a:off x="1320802" y="414486"/>
            <a:ext cx="9753599"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Assets,</a:t>
            </a:r>
            <a:r>
              <a:rPr lang="en-US" sz="3200" b="1" baseline="0"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not a </a:t>
            </a: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Slide</a:t>
            </a:r>
          </a:p>
        </p:txBody>
      </p:sp>
      <p:sp>
        <p:nvSpPr>
          <p:cNvPr id="48" name="Round Single Corner Rectangle 47"/>
          <p:cNvSpPr/>
          <p:nvPr userDrawn="1"/>
        </p:nvSpPr>
        <p:spPr>
          <a:xfrm>
            <a:off x="0" y="5648016"/>
            <a:ext cx="6212115" cy="783772"/>
          </a:xfrm>
          <a:prstGeom prst="round1Rect">
            <a:avLst/>
          </a:prstGeom>
          <a:solidFill>
            <a:srgbClr val="232F3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nchorCtr="0"/>
          <a:lstStyle/>
          <a:p>
            <a:pPr algn="l"/>
            <a:r>
              <a:rPr lang="en-US" sz="1400" dirty="0" smtClean="0">
                <a:latin typeface="Arial" panose="020B0604020202020204" pitchFamily="34" charset="0"/>
                <a:cs typeface="Arial" panose="020B0604020202020204" pitchFamily="34" charset="0"/>
              </a:rPr>
              <a:t>On screen instructions go here</a:t>
            </a:r>
            <a:endParaRPr lang="en-US" sz="1400" dirty="0">
              <a:latin typeface="Arial" panose="020B0604020202020204" pitchFamily="34" charset="0"/>
              <a:cs typeface="Arial" panose="020B0604020202020204" pitchFamily="34" charset="0"/>
            </a:endParaRPr>
          </a:p>
        </p:txBody>
      </p:sp>
      <p:sp>
        <p:nvSpPr>
          <p:cNvPr id="59" name="Round Diagonal Corner Rectangle 58"/>
          <p:cNvSpPr/>
          <p:nvPr userDrawn="1"/>
        </p:nvSpPr>
        <p:spPr>
          <a:xfrm>
            <a:off x="390408" y="1273287"/>
            <a:ext cx="5198347" cy="693335"/>
          </a:xfrm>
          <a:prstGeom prst="round2DiagRect">
            <a:avLst/>
          </a:prstGeom>
          <a:solidFill>
            <a:schemeClr val="accent4">
              <a:lumMod val="20000"/>
              <a:lumOff val="80000"/>
            </a:schemeClr>
          </a:solidFill>
          <a:ln w="12700">
            <a:solidFill>
              <a:schemeClr val="accent4">
                <a:lumMod val="40000"/>
                <a:lumOff val="60000"/>
              </a:schemeClr>
            </a:solidFill>
          </a:ln>
          <a:effectLst>
            <a:outerShdw blurRad="635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pPr algn="l"/>
            <a:r>
              <a:rPr lang="en-US" sz="1400" dirty="0" smtClean="0">
                <a:solidFill>
                  <a:srgbClr val="363636"/>
                </a:solidFill>
                <a:latin typeface="Arial" panose="020B0604020202020204" pitchFamily="34" charset="0"/>
                <a:cs typeface="Arial" panose="020B0604020202020204" pitchFamily="34" charset="0"/>
              </a:rPr>
              <a:t>Definition:</a:t>
            </a:r>
            <a:r>
              <a:rPr lang="en-US" sz="1400" baseline="0" dirty="0" smtClean="0">
                <a:solidFill>
                  <a:srgbClr val="363636"/>
                </a:solidFill>
                <a:latin typeface="Arial" panose="020B0604020202020204" pitchFamily="34" charset="0"/>
                <a:cs typeface="Arial" panose="020B0604020202020204" pitchFamily="34" charset="0"/>
              </a:rPr>
              <a:t> goes here</a:t>
            </a:r>
            <a:endParaRPr lang="en-US" sz="1400" dirty="0">
              <a:solidFill>
                <a:srgbClr val="363636"/>
              </a:solidFill>
              <a:latin typeface="Arial" panose="020B0604020202020204" pitchFamily="34" charset="0"/>
              <a:cs typeface="Arial" panose="020B0604020202020204" pitchFamily="34" charset="0"/>
            </a:endParaRPr>
          </a:p>
        </p:txBody>
      </p:sp>
      <p:sp>
        <p:nvSpPr>
          <p:cNvPr id="62" name="Rectangle 61"/>
          <p:cNvSpPr/>
          <p:nvPr userDrawn="1"/>
        </p:nvSpPr>
        <p:spPr>
          <a:xfrm>
            <a:off x="617882" y="2170690"/>
            <a:ext cx="4982399" cy="608206"/>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 name="Hexagon 1"/>
          <p:cNvSpPr/>
          <p:nvPr userDrawn="1"/>
        </p:nvSpPr>
        <p:spPr>
          <a:xfrm rot="5400000">
            <a:off x="328151" y="2164550"/>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65" name="TextBox 64"/>
          <p:cNvSpPr txBox="1"/>
          <p:nvPr userDrawn="1"/>
        </p:nvSpPr>
        <p:spPr>
          <a:xfrm>
            <a:off x="360836" y="2049531"/>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1" name="Text Placeholder 22"/>
          <p:cNvSpPr>
            <a:spLocks noGrp="1"/>
          </p:cNvSpPr>
          <p:nvPr>
            <p:ph type="body" sz="quarter" idx="12" hasCustomPrompt="1"/>
          </p:nvPr>
        </p:nvSpPr>
        <p:spPr>
          <a:xfrm>
            <a:off x="978729" y="2221151"/>
            <a:ext cx="4474176" cy="514203"/>
          </a:xfrm>
          <a:prstGeom prst="rect">
            <a:avLst/>
          </a:prstGeom>
        </p:spPr>
        <p:txBody>
          <a:bodyPr/>
          <a:lstStyle>
            <a:lvl1pPr>
              <a:defRPr sz="1400" b="0">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Consider this…</a:t>
            </a:r>
            <a:endParaRPr lang="en-US" dirty="0"/>
          </a:p>
        </p:txBody>
      </p:sp>
      <p:sp>
        <p:nvSpPr>
          <p:cNvPr id="72" name="Text Placeholder 22"/>
          <p:cNvSpPr>
            <a:spLocks noGrp="1"/>
          </p:cNvSpPr>
          <p:nvPr userDrawn="1">
            <p:ph type="body" sz="quarter" idx="13" hasCustomPrompt="1"/>
          </p:nvPr>
        </p:nvSpPr>
        <p:spPr>
          <a:xfrm>
            <a:off x="996809" y="3169649"/>
            <a:ext cx="4474176" cy="514203"/>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Think of this…/Formative question…</a:t>
            </a:r>
            <a:endParaRPr lang="en-US" dirty="0"/>
          </a:p>
        </p:txBody>
      </p:sp>
      <p:sp>
        <p:nvSpPr>
          <p:cNvPr id="73" name="Rectangle 72"/>
          <p:cNvSpPr/>
          <p:nvPr userDrawn="1"/>
        </p:nvSpPr>
        <p:spPr>
          <a:xfrm>
            <a:off x="522516" y="3971949"/>
            <a:ext cx="5175088" cy="644135"/>
          </a:xfrm>
          <a:prstGeom prst="rect">
            <a:avLst/>
          </a:prstGeom>
          <a:noFill/>
          <a:ln>
            <a:solidFill>
              <a:srgbClr val="54B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8" name="Rectangle 27"/>
          <p:cNvSpPr/>
          <p:nvPr userDrawn="1"/>
        </p:nvSpPr>
        <p:spPr>
          <a:xfrm>
            <a:off x="610417" y="3121632"/>
            <a:ext cx="4982399" cy="60820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6" name="Hexagon 25"/>
          <p:cNvSpPr/>
          <p:nvPr userDrawn="1"/>
        </p:nvSpPr>
        <p:spPr>
          <a:xfrm rot="5400000">
            <a:off x="331803" y="3125328"/>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0" name="TextBox 69"/>
          <p:cNvSpPr txBox="1"/>
          <p:nvPr userDrawn="1"/>
        </p:nvSpPr>
        <p:spPr>
          <a:xfrm>
            <a:off x="324888" y="3014822"/>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Rectangle 29"/>
          <p:cNvSpPr/>
          <p:nvPr userDrawn="1"/>
        </p:nvSpPr>
        <p:spPr>
          <a:xfrm>
            <a:off x="7219202" y="1326114"/>
            <a:ext cx="4257524" cy="253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latin typeface="Arial" panose="020B0604020202020204" pitchFamily="34" charset="0"/>
              <a:cs typeface="Arial" panose="020B0604020202020204" pitchFamily="34" charset="0"/>
            </a:endParaRPr>
          </a:p>
        </p:txBody>
      </p:sp>
      <p:sp>
        <p:nvSpPr>
          <p:cNvPr id="5" name="Rectangle 4"/>
          <p:cNvSpPr/>
          <p:nvPr userDrawn="1"/>
        </p:nvSpPr>
        <p:spPr>
          <a:xfrm rot="5400000">
            <a:off x="9055108" y="-509796"/>
            <a:ext cx="585707" cy="4257524"/>
          </a:xfrm>
          <a:prstGeom prst="rect">
            <a:avLst/>
          </a:prstGeom>
          <a:solidFill>
            <a:srgbClr val="232F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ffectLst/>
              <a:latin typeface="Arial" panose="020B0604020202020204" pitchFamily="34" charset="0"/>
              <a:cs typeface="Arial" panose="020B0604020202020204" pitchFamily="34" charset="0"/>
            </a:endParaRPr>
          </a:p>
        </p:txBody>
      </p:sp>
      <p:sp>
        <p:nvSpPr>
          <p:cNvPr id="53" name="Text Placeholder 22"/>
          <p:cNvSpPr>
            <a:spLocks noGrp="1"/>
          </p:cNvSpPr>
          <p:nvPr userDrawn="1">
            <p:ph type="body" sz="quarter" idx="16" hasCustomPrompt="1"/>
          </p:nvPr>
        </p:nvSpPr>
        <p:spPr>
          <a:xfrm>
            <a:off x="7312713" y="2078181"/>
            <a:ext cx="4061140" cy="1711326"/>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for quotes or small pieces of content that aren’t voiced</a:t>
            </a:r>
            <a:endParaRPr lang="en-US" dirty="0"/>
          </a:p>
        </p:txBody>
      </p:sp>
      <p:sp>
        <p:nvSpPr>
          <p:cNvPr id="33" name="Text Placeholder 22"/>
          <p:cNvSpPr>
            <a:spLocks noGrp="1"/>
          </p:cNvSpPr>
          <p:nvPr userDrawn="1">
            <p:ph type="body" sz="quarter" idx="18" hasCustomPrompt="1"/>
          </p:nvPr>
        </p:nvSpPr>
        <p:spPr>
          <a:xfrm>
            <a:off x="7187157" y="1485900"/>
            <a:ext cx="4257523" cy="346190"/>
          </a:xfrm>
          <a:prstGeom prst="rect">
            <a:avLst/>
          </a:prstGeom>
        </p:spPr>
        <p:txBody>
          <a:bodyPr/>
          <a:lstStyle>
            <a:lvl1pPr algn="ctr">
              <a:defRPr sz="1600" b="0" baseline="0">
                <a:solidFill>
                  <a:srgbClr val="DBB336"/>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Add Heading/Subheading Here</a:t>
            </a:r>
            <a:endParaRPr lang="en-US" dirty="0"/>
          </a:p>
        </p:txBody>
      </p:sp>
      <p:sp>
        <p:nvSpPr>
          <p:cNvPr id="31" name="Rectangle 30"/>
          <p:cNvSpPr/>
          <p:nvPr userDrawn="1"/>
        </p:nvSpPr>
        <p:spPr>
          <a:xfrm>
            <a:off x="7183101" y="4110536"/>
            <a:ext cx="4257524" cy="1876761"/>
          </a:xfrm>
          <a:prstGeom prst="rect">
            <a:avLst/>
          </a:prstGeom>
          <a:solidFill>
            <a:schemeClr val="bg1"/>
          </a:solidFill>
          <a:ln>
            <a:noFill/>
          </a:ln>
          <a:effectLst>
            <a:outerShdw blurRad="63500" sx="102000" sy="102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latin typeface="Arial" panose="020B0604020202020204" pitchFamily="34" charset="0"/>
              <a:cs typeface="Arial" panose="020B0604020202020204" pitchFamily="34" charset="0"/>
            </a:endParaRPr>
          </a:p>
        </p:txBody>
      </p:sp>
      <p:sp>
        <p:nvSpPr>
          <p:cNvPr id="34" name="Text Placeholder 22"/>
          <p:cNvSpPr>
            <a:spLocks noGrp="1"/>
          </p:cNvSpPr>
          <p:nvPr userDrawn="1">
            <p:ph type="body" sz="quarter" idx="19" hasCustomPrompt="1"/>
          </p:nvPr>
        </p:nvSpPr>
        <p:spPr>
          <a:xfrm>
            <a:off x="7320381" y="4193253"/>
            <a:ext cx="3998297" cy="1711326"/>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for quotes or small pieces of content that aren’t voiced</a:t>
            </a:r>
            <a:endParaRPr lang="en-US" dirty="0"/>
          </a:p>
        </p:txBody>
      </p:sp>
    </p:spTree>
    <p:custDataLst>
      <p:tags r:id="rId1"/>
    </p:custDataLst>
    <p:extLst>
      <p:ext uri="{BB962C8B-B14F-4D97-AF65-F5344CB8AC3E}">
        <p14:creationId xmlns:p14="http://schemas.microsoft.com/office/powerpoint/2010/main" val="36550323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ssets">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userDrawn="1"/>
        </p:nvSpPr>
        <p:spPr>
          <a:xfrm>
            <a:off x="1320802" y="414486"/>
            <a:ext cx="9753599"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Assets,</a:t>
            </a:r>
            <a:r>
              <a:rPr lang="en-US" sz="3200" b="1" baseline="0"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not a </a:t>
            </a: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Slide</a:t>
            </a:r>
          </a:p>
        </p:txBody>
      </p:sp>
      <p:sp>
        <p:nvSpPr>
          <p:cNvPr id="3" name="Line Callout 1 2"/>
          <p:cNvSpPr/>
          <p:nvPr userDrawn="1"/>
        </p:nvSpPr>
        <p:spPr>
          <a:xfrm>
            <a:off x="1083732" y="1371468"/>
            <a:ext cx="3928533" cy="624115"/>
          </a:xfrm>
          <a:prstGeom prst="borderCallout1">
            <a:avLst>
              <a:gd name="adj1" fmla="val 51308"/>
              <a:gd name="adj2" fmla="val -451"/>
              <a:gd name="adj3" fmla="val 103198"/>
              <a:gd name="adj4" fmla="val -22077"/>
            </a:avLst>
          </a:prstGeom>
          <a:solidFill>
            <a:srgbClr val="D2DFE5"/>
          </a:solidFill>
          <a:ln>
            <a:solidFill>
              <a:srgbClr val="D2DFE5"/>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1400" dirty="0" smtClean="0">
                <a:solidFill>
                  <a:srgbClr val="363636"/>
                </a:solidFill>
                <a:latin typeface="Arial" panose="020B0604020202020204" pitchFamily="34" charset="0"/>
                <a:cs typeface="Arial" panose="020B0604020202020204" pitchFamily="34" charset="0"/>
              </a:rPr>
              <a:t>Use as callout,</a:t>
            </a:r>
            <a:r>
              <a:rPr lang="en-US" sz="1400" baseline="0" dirty="0" smtClean="0">
                <a:solidFill>
                  <a:srgbClr val="363636"/>
                </a:solidFill>
                <a:latin typeface="Arial" panose="020B0604020202020204" pitchFamily="34" charset="0"/>
                <a:cs typeface="Arial" panose="020B0604020202020204" pitchFamily="34" charset="0"/>
              </a:rPr>
              <a:t> add content here</a:t>
            </a:r>
            <a:endParaRPr lang="en-US" sz="1400" dirty="0">
              <a:solidFill>
                <a:srgbClr val="363636"/>
              </a:solidFill>
              <a:latin typeface="Arial" panose="020B0604020202020204" pitchFamily="34" charset="0"/>
              <a:cs typeface="Arial" panose="020B0604020202020204" pitchFamily="34" charset="0"/>
            </a:endParaRPr>
          </a:p>
        </p:txBody>
      </p:sp>
      <p:cxnSp>
        <p:nvCxnSpPr>
          <p:cNvPr id="30" name="Straight Arrow Connector 29"/>
          <p:cNvCxnSpPr/>
          <p:nvPr userDrawn="1"/>
        </p:nvCxnSpPr>
        <p:spPr>
          <a:xfrm>
            <a:off x="1083732" y="2554515"/>
            <a:ext cx="3512451" cy="0"/>
          </a:xfrm>
          <a:prstGeom prst="straightConnector1">
            <a:avLst/>
          </a:prstGeom>
          <a:ln w="38100">
            <a:solidFill>
              <a:srgbClr val="54BDA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a:xfrm>
            <a:off x="1083733" y="2799058"/>
            <a:ext cx="3551156" cy="0"/>
          </a:xfrm>
          <a:prstGeom prst="straightConnector1">
            <a:avLst/>
          </a:prstGeom>
          <a:ln w="38100">
            <a:solidFill>
              <a:srgbClr val="D9B042"/>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1640486" y="3223712"/>
            <a:ext cx="2415847" cy="404864"/>
          </a:xfrm>
          <a:prstGeom prst="rect">
            <a:avLst/>
          </a:prstGeom>
          <a:solidFill>
            <a:srgbClr val="D2DFE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dirty="0" smtClean="0">
                <a:solidFill>
                  <a:srgbClr val="363636"/>
                </a:solidFill>
                <a:latin typeface="Arial" panose="020B0604020202020204" pitchFamily="34" charset="0"/>
                <a:cs typeface="Arial" panose="020B0604020202020204" pitchFamily="34" charset="0"/>
              </a:rPr>
              <a:t>This</a:t>
            </a:r>
            <a:r>
              <a:rPr lang="en-US" sz="1400" baseline="0" dirty="0" smtClean="0">
                <a:solidFill>
                  <a:srgbClr val="363636"/>
                </a:solidFill>
                <a:latin typeface="Arial" panose="020B0604020202020204" pitchFamily="34" charset="0"/>
                <a:cs typeface="Arial" panose="020B0604020202020204" pitchFamily="34" charset="0"/>
              </a:rPr>
              <a:t> is a tag</a:t>
            </a:r>
            <a:endParaRPr lang="en-US" sz="1400" dirty="0">
              <a:solidFill>
                <a:srgbClr val="363636"/>
              </a:solidFill>
              <a:latin typeface="Arial" panose="020B0604020202020204" pitchFamily="34" charset="0"/>
              <a:cs typeface="Arial" panose="020B0604020202020204" pitchFamily="34" charset="0"/>
            </a:endParaRPr>
          </a:p>
        </p:txBody>
      </p:sp>
      <p:sp>
        <p:nvSpPr>
          <p:cNvPr id="10" name="Oval 9"/>
          <p:cNvSpPr/>
          <p:nvPr userDrawn="1"/>
        </p:nvSpPr>
        <p:spPr>
          <a:xfrm>
            <a:off x="5959366" y="1371468"/>
            <a:ext cx="621792" cy="624115"/>
          </a:xfrm>
          <a:prstGeom prst="ellipse">
            <a:avLst/>
          </a:prstGeom>
          <a:solidFill>
            <a:srgbClr val="293749"/>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Open Sans" panose="020B0606030504020204" pitchFamily="34" charset="0"/>
                <a:ea typeface="Open Sans" panose="020B0606030504020204" pitchFamily="34" charset="0"/>
                <a:cs typeface="Open Sans" panose="020B0606030504020204" pitchFamily="34" charset="0"/>
              </a:rPr>
              <a:t>X</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userDrawn="1"/>
        </p:nvSpPr>
        <p:spPr>
          <a:xfrm>
            <a:off x="7464015" y="1103048"/>
            <a:ext cx="4257524" cy="2532876"/>
          </a:xfrm>
          <a:prstGeom prst="rect">
            <a:avLst/>
          </a:prstGeom>
          <a:solidFill>
            <a:srgbClr val="D2DFE5">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l"/>
            <a:r>
              <a:rPr lang="en-US" sz="1400" dirty="0" smtClean="0">
                <a:solidFill>
                  <a:srgbClr val="293749"/>
                </a:solidFill>
                <a:latin typeface="Arial" panose="020B0604020202020204" pitchFamily="34" charset="0"/>
                <a:cs typeface="Arial" panose="020B0604020202020204" pitchFamily="34" charset="0"/>
              </a:rPr>
              <a:t>Use this as a light box…</a:t>
            </a:r>
            <a:endParaRPr lang="en-US" sz="1400" dirty="0">
              <a:solidFill>
                <a:srgbClr val="293749"/>
              </a:solidFill>
              <a:latin typeface="Arial" panose="020B0604020202020204" pitchFamily="34" charset="0"/>
              <a:cs typeface="Arial" panose="020B0604020202020204" pitchFamily="34" charset="0"/>
            </a:endParaRPr>
          </a:p>
        </p:txBody>
      </p:sp>
      <p:sp>
        <p:nvSpPr>
          <p:cNvPr id="13" name="Rounded Rectangle 12"/>
          <p:cNvSpPr/>
          <p:nvPr userDrawn="1"/>
        </p:nvSpPr>
        <p:spPr>
          <a:xfrm>
            <a:off x="667650" y="4269394"/>
            <a:ext cx="3928533" cy="537029"/>
          </a:xfrm>
          <a:prstGeom prst="rect">
            <a:avLst/>
          </a:prstGeom>
          <a:solidFill>
            <a:srgbClr val="D9B04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5" name="Rounded Rectangle 54"/>
          <p:cNvSpPr/>
          <p:nvPr userDrawn="1"/>
        </p:nvSpPr>
        <p:spPr>
          <a:xfrm>
            <a:off x="667650" y="4910210"/>
            <a:ext cx="3928533" cy="537029"/>
          </a:xfrm>
          <a:prstGeom prst="rect">
            <a:avLst/>
          </a:prstGeom>
          <a:solidFill>
            <a:srgbClr val="E1C27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8" name="Rounded Rectangle 57"/>
          <p:cNvSpPr/>
          <p:nvPr userDrawn="1"/>
        </p:nvSpPr>
        <p:spPr>
          <a:xfrm>
            <a:off x="683692" y="5551026"/>
            <a:ext cx="3928533" cy="537029"/>
          </a:xfrm>
          <a:prstGeom prst="rect">
            <a:avLst/>
          </a:prstGeom>
          <a:solidFill>
            <a:srgbClr val="EDDBA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0" name="Rectangle 59"/>
          <p:cNvSpPr/>
          <p:nvPr userDrawn="1"/>
        </p:nvSpPr>
        <p:spPr>
          <a:xfrm>
            <a:off x="5012266" y="4246933"/>
            <a:ext cx="3928533" cy="537029"/>
          </a:xfrm>
          <a:prstGeom prst="rect">
            <a:avLst/>
          </a:prstGeom>
          <a:solidFill>
            <a:srgbClr val="54BDA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dirty="0">
              <a:latin typeface="Arial" panose="020B0604020202020204" pitchFamily="34" charset="0"/>
              <a:cs typeface="Arial" panose="020B0604020202020204" pitchFamily="34" charset="0"/>
            </a:endParaRPr>
          </a:p>
        </p:txBody>
      </p:sp>
      <p:sp>
        <p:nvSpPr>
          <p:cNvPr id="61" name="Rectangle 60"/>
          <p:cNvSpPr/>
          <p:nvPr userDrawn="1"/>
        </p:nvSpPr>
        <p:spPr>
          <a:xfrm>
            <a:off x="5012266" y="4887749"/>
            <a:ext cx="3928533" cy="537029"/>
          </a:xfrm>
          <a:prstGeom prst="rect">
            <a:avLst/>
          </a:prstGeom>
          <a:solidFill>
            <a:srgbClr val="7CCCB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2" name="Rectangle 61"/>
          <p:cNvSpPr/>
          <p:nvPr userDrawn="1"/>
        </p:nvSpPr>
        <p:spPr>
          <a:xfrm>
            <a:off x="5012266" y="5528565"/>
            <a:ext cx="3928533" cy="537029"/>
          </a:xfrm>
          <a:prstGeom prst="rect">
            <a:avLst/>
          </a:prstGeom>
          <a:solidFill>
            <a:srgbClr val="99D5C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3" name="Text Placeholder 22"/>
          <p:cNvSpPr>
            <a:spLocks noGrp="1"/>
          </p:cNvSpPr>
          <p:nvPr userDrawn="1">
            <p:ph type="body" sz="quarter" idx="17" hasCustomPrompt="1"/>
          </p:nvPr>
        </p:nvSpPr>
        <p:spPr>
          <a:xfrm>
            <a:off x="9139160" y="4287970"/>
            <a:ext cx="2743200" cy="1924144"/>
          </a:xfrm>
          <a:prstGeom prst="rect">
            <a:avLst/>
          </a:prstGeom>
        </p:spPr>
        <p:txBody>
          <a:bodyPr/>
          <a:lstStyle>
            <a:lvl1pPr>
              <a:defRPr sz="1400" b="0" baseline="0">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this type of shapes, colors (w/guidance from color palette) and effect to build diagrams, unless content requires something different. </a:t>
            </a:r>
            <a:endParaRPr lang="en-US" dirty="0"/>
          </a:p>
        </p:txBody>
      </p:sp>
    </p:spTree>
    <p:custDataLst>
      <p:tags r:id="rId1"/>
    </p:custDataLst>
    <p:extLst>
      <p:ext uri="{BB962C8B-B14F-4D97-AF65-F5344CB8AC3E}">
        <p14:creationId xmlns:p14="http://schemas.microsoft.com/office/powerpoint/2010/main" val="6329893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smtClean="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2"/>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695" r:id="rId16"/>
    <p:sldLayoutId id="2147483714" r:id="rId17"/>
    <p:sldLayoutId id="2147483700" r:id="rId18"/>
    <p:sldLayoutId id="2147483706" r:id="rId19"/>
    <p:sldLayoutId id="2147483717" r:id="rId20"/>
  </p:sldLayoutIdLst>
  <p:timing>
    <p:tnLst>
      <p:par>
        <p:cTn id="1" dur="indefinite" restart="never" nodeType="tmRoot"/>
      </p:par>
    </p:tnLst>
  </p:timing>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q7OPRZDUBd4&amp;amp;feature=related"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COGNITIVE PSYCHOLOGY</a:t>
            </a:r>
            <a:endParaRPr lang="en-US" dirty="0"/>
          </a:p>
        </p:txBody>
      </p:sp>
    </p:spTree>
    <p:extLst>
      <p:ext uri="{BB962C8B-B14F-4D97-AF65-F5344CB8AC3E}">
        <p14:creationId xmlns:p14="http://schemas.microsoft.com/office/powerpoint/2010/main" val="1081919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751116" y="1579418"/>
            <a:ext cx="7433158" cy="4476998"/>
          </a:xfrm>
        </p:spPr>
        <p:txBody>
          <a:bodyPr/>
          <a:lstStyle/>
          <a:p>
            <a:pPr marL="12700" marR="5080">
              <a:lnSpc>
                <a:spcPct val="100000"/>
              </a:lnSpc>
              <a:spcBef>
                <a:spcPts val="95"/>
              </a:spcBef>
            </a:pPr>
            <a:r>
              <a:rPr lang="en-US" sz="2000" b="1" dirty="0"/>
              <a:t>Dissociations: </a:t>
            </a:r>
            <a:r>
              <a:rPr lang="en-US" sz="2000" dirty="0"/>
              <a:t>these are situations in which one brain  function is implicated but another is not. They are used  to determine what function different regions of the  brain perform.</a:t>
            </a:r>
          </a:p>
          <a:p>
            <a:endParaRPr lang="en-US" dirty="0"/>
          </a:p>
        </p:txBody>
      </p:sp>
      <p:sp>
        <p:nvSpPr>
          <p:cNvPr id="3" name="Text Placeholder 2"/>
          <p:cNvSpPr>
            <a:spLocks noGrp="1"/>
          </p:cNvSpPr>
          <p:nvPr>
            <p:ph type="body" sz="quarter" idx="11"/>
          </p:nvPr>
        </p:nvSpPr>
        <p:spPr>
          <a:xfrm>
            <a:off x="152400" y="12700"/>
            <a:ext cx="11887200" cy="774405"/>
          </a:xfrm>
        </p:spPr>
        <p:txBody>
          <a:bodyPr/>
          <a:lstStyle/>
          <a:p>
            <a:r>
              <a:rPr lang="en-US" dirty="0" smtClean="0"/>
              <a:t>Dissociation and the Brain Function</a:t>
            </a:r>
            <a:endParaRPr lang="en-US" dirty="0"/>
          </a:p>
        </p:txBody>
      </p:sp>
      <p:sp>
        <p:nvSpPr>
          <p:cNvPr id="6" name="object 4"/>
          <p:cNvSpPr/>
          <p:nvPr/>
        </p:nvSpPr>
        <p:spPr>
          <a:xfrm>
            <a:off x="2751116" y="2885436"/>
            <a:ext cx="7433158" cy="349359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5553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Brain Imaging Technology</a:t>
            </a:r>
            <a:endParaRPr lang="en-US" dirty="0"/>
          </a:p>
        </p:txBody>
      </p:sp>
      <p:sp>
        <p:nvSpPr>
          <p:cNvPr id="5" name="object 4"/>
          <p:cNvSpPr/>
          <p:nvPr/>
        </p:nvSpPr>
        <p:spPr>
          <a:xfrm>
            <a:off x="8677645" y="1595912"/>
            <a:ext cx="2462973" cy="2059743"/>
          </a:xfrm>
          <a:prstGeom prst="rect">
            <a:avLst/>
          </a:prstGeom>
          <a:blipFill>
            <a:blip r:embed="rId3" cstate="print"/>
            <a:stretch>
              <a:fillRect/>
            </a:stretch>
          </a:blipFill>
        </p:spPr>
        <p:txBody>
          <a:bodyPr wrap="square" lIns="0" tIns="0" rIns="0" bIns="0" rtlCol="0"/>
          <a:lstStyle/>
          <a:p>
            <a:endParaRPr/>
          </a:p>
        </p:txBody>
      </p:sp>
      <p:sp>
        <p:nvSpPr>
          <p:cNvPr id="7" name="Content Placeholder 7"/>
          <p:cNvSpPr txBox="1">
            <a:spLocks/>
          </p:cNvSpPr>
          <p:nvPr/>
        </p:nvSpPr>
        <p:spPr>
          <a:xfrm>
            <a:off x="435427" y="1595911"/>
            <a:ext cx="7492287" cy="205974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charset="0"/>
                <a:ea typeface="Arial" charset="0"/>
                <a:cs typeface="Arial" charset="0"/>
              </a:rPr>
              <a:t>Cognitive processes are signaled by many different brain areas. </a:t>
            </a:r>
            <a:r>
              <a:rPr lang="en-US" sz="2000" dirty="0" smtClean="0">
                <a:latin typeface="Arial" charset="0"/>
                <a:ea typeface="Arial" charset="0"/>
                <a:cs typeface="Arial" charset="0"/>
              </a:rPr>
              <a:t>Each </a:t>
            </a:r>
            <a:r>
              <a:rPr lang="en-US" sz="2000" dirty="0">
                <a:latin typeface="Arial" charset="0"/>
                <a:ea typeface="Arial" charset="0"/>
                <a:cs typeface="Arial" charset="0"/>
              </a:rPr>
              <a:t>area contributes something. </a:t>
            </a:r>
          </a:p>
          <a:p>
            <a:r>
              <a:rPr lang="en-US" sz="2000" b="1" dirty="0">
                <a:latin typeface="Arial" charset="0"/>
                <a:ea typeface="Arial" charset="0"/>
                <a:cs typeface="Arial" charset="0"/>
              </a:rPr>
              <a:t>Brain Imaging </a:t>
            </a:r>
            <a:br>
              <a:rPr lang="en-US" sz="2000" b="1" dirty="0">
                <a:latin typeface="Arial" charset="0"/>
                <a:ea typeface="Arial" charset="0"/>
                <a:cs typeface="Arial" charset="0"/>
              </a:rPr>
            </a:br>
            <a:r>
              <a:rPr lang="en-US" sz="2000" dirty="0" smtClean="0">
                <a:latin typeface="Arial" charset="0"/>
                <a:ea typeface="Arial" charset="0"/>
                <a:cs typeface="Arial" charset="0"/>
              </a:rPr>
              <a:t>Positron </a:t>
            </a:r>
            <a:r>
              <a:rPr lang="en-US" sz="2000" dirty="0">
                <a:latin typeface="Arial" charset="0"/>
                <a:ea typeface="Arial" charset="0"/>
                <a:cs typeface="Arial" charset="0"/>
              </a:rPr>
              <a:t>Emission Tomography (PET) Functional Magnetic Resonance Imaging (fMRI</a:t>
            </a:r>
            <a:r>
              <a:rPr lang="en-US" sz="2000" dirty="0" smtClean="0">
                <a:latin typeface="Arial" charset="0"/>
                <a:ea typeface="Arial" charset="0"/>
                <a:cs typeface="Arial" charset="0"/>
              </a:rPr>
              <a:t>)</a:t>
            </a:r>
            <a:endParaRPr lang="en-US" sz="2000" dirty="0">
              <a:latin typeface="Arial" charset="0"/>
              <a:ea typeface="Arial" charset="0"/>
              <a:cs typeface="Arial" charset="0"/>
            </a:endParaRPr>
          </a:p>
          <a:p>
            <a:endParaRPr lang="en-US" dirty="0"/>
          </a:p>
        </p:txBody>
      </p:sp>
    </p:spTree>
    <p:extLst>
      <p:ext uri="{BB962C8B-B14F-4D97-AF65-F5344CB8AC3E}">
        <p14:creationId xmlns:p14="http://schemas.microsoft.com/office/powerpoint/2010/main" val="1453364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Brain Imaging Technology and the Subtraction Method</a:t>
            </a:r>
          </a:p>
        </p:txBody>
      </p:sp>
      <p:sp>
        <p:nvSpPr>
          <p:cNvPr id="5" name="object 4"/>
          <p:cNvSpPr/>
          <p:nvPr/>
        </p:nvSpPr>
        <p:spPr>
          <a:xfrm>
            <a:off x="8677645" y="1595912"/>
            <a:ext cx="2462973" cy="2059743"/>
          </a:xfrm>
          <a:prstGeom prst="rect">
            <a:avLst/>
          </a:prstGeom>
          <a:blipFill>
            <a:blip r:embed="rId3" cstate="print"/>
            <a:stretch>
              <a:fillRect/>
            </a:stretch>
          </a:blipFill>
        </p:spPr>
        <p:txBody>
          <a:bodyPr wrap="square" lIns="0" tIns="0" rIns="0" bIns="0" rtlCol="0"/>
          <a:lstStyle/>
          <a:p>
            <a:endParaRPr/>
          </a:p>
        </p:txBody>
      </p:sp>
      <p:sp>
        <p:nvSpPr>
          <p:cNvPr id="7" name="Content Placeholder 7"/>
          <p:cNvSpPr txBox="1">
            <a:spLocks/>
          </p:cNvSpPr>
          <p:nvPr/>
        </p:nvSpPr>
        <p:spPr>
          <a:xfrm>
            <a:off x="435427" y="1595911"/>
            <a:ext cx="7492287" cy="205974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Arial" charset="0"/>
                <a:ea typeface="Arial" charset="0"/>
                <a:cs typeface="Arial" charset="0"/>
              </a:rPr>
              <a:t>Cognitive processes are signaled by many different brain areas. </a:t>
            </a:r>
            <a:r>
              <a:rPr lang="en-US" sz="2000" dirty="0" smtClean="0">
                <a:latin typeface="Arial" charset="0"/>
                <a:ea typeface="Arial" charset="0"/>
                <a:cs typeface="Arial" charset="0"/>
              </a:rPr>
              <a:t>Each </a:t>
            </a:r>
            <a:r>
              <a:rPr lang="en-US" sz="2000" dirty="0">
                <a:latin typeface="Arial" charset="0"/>
                <a:ea typeface="Arial" charset="0"/>
                <a:cs typeface="Arial" charset="0"/>
              </a:rPr>
              <a:t>area contributes something. </a:t>
            </a:r>
          </a:p>
          <a:p>
            <a:r>
              <a:rPr lang="en-US" sz="2000" b="1" dirty="0">
                <a:latin typeface="Arial" charset="0"/>
                <a:ea typeface="Arial" charset="0"/>
                <a:cs typeface="Arial" charset="0"/>
              </a:rPr>
              <a:t>Brain Imaging </a:t>
            </a:r>
            <a:br>
              <a:rPr lang="en-US" sz="2000" b="1" dirty="0">
                <a:latin typeface="Arial" charset="0"/>
                <a:ea typeface="Arial" charset="0"/>
                <a:cs typeface="Arial" charset="0"/>
              </a:rPr>
            </a:br>
            <a:r>
              <a:rPr lang="en-US" sz="2000" dirty="0" smtClean="0">
                <a:latin typeface="Arial" charset="0"/>
                <a:ea typeface="Arial" charset="0"/>
                <a:cs typeface="Arial" charset="0"/>
              </a:rPr>
              <a:t>Positron </a:t>
            </a:r>
            <a:r>
              <a:rPr lang="en-US" sz="2000" dirty="0">
                <a:latin typeface="Arial" charset="0"/>
                <a:ea typeface="Arial" charset="0"/>
                <a:cs typeface="Arial" charset="0"/>
              </a:rPr>
              <a:t>Emission Tomography (PET) Functional Magnetic Resonance Imaging (fMRI</a:t>
            </a:r>
            <a:r>
              <a:rPr lang="en-US" sz="2000" dirty="0" smtClean="0">
                <a:latin typeface="Arial" charset="0"/>
                <a:ea typeface="Arial" charset="0"/>
                <a:cs typeface="Arial" charset="0"/>
              </a:rPr>
              <a:t>)</a:t>
            </a:r>
            <a:endParaRPr lang="en-US" sz="2000" dirty="0">
              <a:latin typeface="Arial" charset="0"/>
              <a:ea typeface="Arial" charset="0"/>
              <a:cs typeface="Arial" charset="0"/>
            </a:endParaRPr>
          </a:p>
          <a:p>
            <a:endParaRPr lang="en-US" dirty="0"/>
          </a:p>
        </p:txBody>
      </p:sp>
      <p:sp>
        <p:nvSpPr>
          <p:cNvPr id="9" name="TextBox 8"/>
          <p:cNvSpPr txBox="1"/>
          <p:nvPr/>
        </p:nvSpPr>
        <p:spPr>
          <a:xfrm>
            <a:off x="435428" y="3947561"/>
            <a:ext cx="7492287" cy="1631216"/>
          </a:xfrm>
          <a:prstGeom prst="rect">
            <a:avLst/>
          </a:prstGeom>
          <a:noFill/>
        </p:spPr>
        <p:txBody>
          <a:bodyPr wrap="square" rtlCol="0">
            <a:spAutoFit/>
          </a:bodyPr>
          <a:lstStyle/>
          <a:p>
            <a:r>
              <a:rPr lang="en-US" sz="2000" b="1" dirty="0">
                <a:latin typeface="Arial" charset="0"/>
                <a:ea typeface="Arial" charset="0"/>
                <a:cs typeface="Arial" charset="0"/>
              </a:rPr>
              <a:t>Subtraction </a:t>
            </a:r>
            <a:r>
              <a:rPr lang="en-US" sz="2000" b="1" dirty="0" smtClean="0">
                <a:latin typeface="Arial" charset="0"/>
                <a:ea typeface="Arial" charset="0"/>
                <a:cs typeface="Arial" charset="0"/>
              </a:rPr>
              <a:t>Method: </a:t>
            </a:r>
            <a:r>
              <a:rPr lang="en-US" sz="2000" dirty="0" smtClean="0">
                <a:latin typeface="Arial" charset="0"/>
                <a:ea typeface="Arial" charset="0"/>
                <a:cs typeface="Arial" charset="0"/>
              </a:rPr>
              <a:t>Subtract </a:t>
            </a:r>
            <a:r>
              <a:rPr lang="en-US" sz="2000" dirty="0">
                <a:latin typeface="Arial" charset="0"/>
                <a:ea typeface="Arial" charset="0"/>
                <a:cs typeface="Arial" charset="0"/>
              </a:rPr>
              <a:t>the activation of the brain in a control condition from a different condition in which everything is same except one thing. The remaining activation implicates the area of the brain responsible for performing that one other thing. (Blood Oxygen Level Difference: BOLD)</a:t>
            </a:r>
          </a:p>
        </p:txBody>
      </p:sp>
    </p:spTree>
    <p:extLst>
      <p:ext uri="{BB962C8B-B14F-4D97-AF65-F5344CB8AC3E}">
        <p14:creationId xmlns:p14="http://schemas.microsoft.com/office/powerpoint/2010/main" val="1148468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845965" y="1288108"/>
            <a:ext cx="6500067" cy="3142378"/>
          </a:xfrm>
        </p:spPr>
        <p:txBody>
          <a:bodyPr/>
          <a:lstStyle/>
          <a:p>
            <a:pPr marL="12700">
              <a:spcBef>
                <a:spcPts val="575"/>
              </a:spcBef>
            </a:pPr>
            <a:r>
              <a:rPr lang="en-US" sz="2000" b="1" dirty="0" smtClean="0"/>
              <a:t>Subtraction Method:</a:t>
            </a:r>
            <a:r>
              <a:rPr lang="en-US" sz="2000" dirty="0" smtClean="0"/>
              <a:t> </a:t>
            </a:r>
            <a:r>
              <a:rPr lang="en-US" sz="2000" dirty="0"/>
              <a:t>Subtract the activation of the brain in a </a:t>
            </a:r>
            <a:r>
              <a:rPr lang="en-US" sz="2000" dirty="0" smtClean="0"/>
              <a:t>control </a:t>
            </a:r>
            <a:r>
              <a:rPr lang="en-US" sz="2000" dirty="0"/>
              <a:t>condition from a different condition in which everything  is same except one thing. The remaining activation implicates  the area of the brain responsible for performing that one other </a:t>
            </a:r>
            <a:r>
              <a:rPr lang="en-US" sz="2000" dirty="0" smtClean="0"/>
              <a:t>thing</a:t>
            </a:r>
            <a:r>
              <a:rPr lang="en-US" sz="2000" dirty="0"/>
              <a:t>. (Blood Oxygen Level Difference: BOLD)</a:t>
            </a:r>
          </a:p>
          <a:p>
            <a:pPr marL="12700">
              <a:lnSpc>
                <a:spcPct val="100000"/>
              </a:lnSpc>
              <a:spcBef>
                <a:spcPts val="575"/>
              </a:spcBef>
            </a:pPr>
            <a:endParaRPr lang="en-US" sz="2000" dirty="0"/>
          </a:p>
          <a:p>
            <a:endParaRPr lang="en-US" dirty="0"/>
          </a:p>
        </p:txBody>
      </p:sp>
      <p:sp>
        <p:nvSpPr>
          <p:cNvPr id="3" name="Text Placeholder 2"/>
          <p:cNvSpPr>
            <a:spLocks noGrp="1"/>
          </p:cNvSpPr>
          <p:nvPr>
            <p:ph type="body" sz="quarter" idx="11"/>
          </p:nvPr>
        </p:nvSpPr>
        <p:spPr>
          <a:xfrm>
            <a:off x="152400" y="12700"/>
            <a:ext cx="11887200" cy="774405"/>
          </a:xfrm>
        </p:spPr>
        <p:txBody>
          <a:bodyPr/>
          <a:lstStyle/>
          <a:p>
            <a:r>
              <a:rPr lang="en-US" dirty="0" smtClean="0"/>
              <a:t>Subtracting Brain Activity</a:t>
            </a:r>
            <a:endParaRPr lang="en-US" dirty="0"/>
          </a:p>
        </p:txBody>
      </p:sp>
      <p:sp>
        <p:nvSpPr>
          <p:cNvPr id="6" name="object 4"/>
          <p:cNvSpPr/>
          <p:nvPr/>
        </p:nvSpPr>
        <p:spPr>
          <a:xfrm>
            <a:off x="2845966" y="3332019"/>
            <a:ext cx="6500067" cy="289460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82825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51164" y="2083245"/>
            <a:ext cx="5834742" cy="2888709"/>
          </a:xfrm>
        </p:spPr>
        <p:txBody>
          <a:bodyPr/>
          <a:lstStyle/>
          <a:p>
            <a:pPr marL="12700" marR="520065">
              <a:lnSpc>
                <a:spcPct val="100000"/>
              </a:lnSpc>
              <a:spcBef>
                <a:spcPts val="100"/>
              </a:spcBef>
            </a:pPr>
            <a:r>
              <a:rPr lang="en-US" sz="2000" b="1" dirty="0"/>
              <a:t>The Neural Basis of </a:t>
            </a:r>
            <a:r>
              <a:rPr lang="en-US" sz="2000" b="1" dirty="0" smtClean="0"/>
              <a:t>Working </a:t>
            </a:r>
            <a:r>
              <a:rPr lang="en-US" sz="2000" b="1" dirty="0"/>
              <a:t>Memory</a:t>
            </a:r>
          </a:p>
          <a:p>
            <a:pPr marL="12700">
              <a:lnSpc>
                <a:spcPct val="100000"/>
              </a:lnSpc>
              <a:spcBef>
                <a:spcPts val="550"/>
              </a:spcBef>
            </a:pPr>
            <a:r>
              <a:rPr lang="en-US" sz="2000" i="1" dirty="0"/>
              <a:t>Positron emission tomography (PET)</a:t>
            </a:r>
          </a:p>
          <a:p>
            <a:pPr marL="12700">
              <a:lnSpc>
                <a:spcPct val="100000"/>
              </a:lnSpc>
              <a:spcBef>
                <a:spcPts val="530"/>
              </a:spcBef>
            </a:pPr>
            <a:r>
              <a:rPr lang="en-US" sz="2000" dirty="0"/>
              <a:t>Smith and </a:t>
            </a:r>
            <a:r>
              <a:rPr lang="en-US" sz="2000" dirty="0" err="1"/>
              <a:t>Jonides</a:t>
            </a:r>
            <a:r>
              <a:rPr lang="en-US" sz="2000" dirty="0"/>
              <a:t> (1995)</a:t>
            </a:r>
          </a:p>
          <a:p>
            <a:pPr marL="12700" marR="425450">
              <a:lnSpc>
                <a:spcPct val="120000"/>
              </a:lnSpc>
              <a:spcBef>
                <a:spcPts val="1150"/>
              </a:spcBef>
            </a:pPr>
            <a:r>
              <a:rPr lang="en-US" sz="2000" b="1" dirty="0"/>
              <a:t>IV:</a:t>
            </a:r>
            <a:r>
              <a:rPr lang="en-US" sz="2000" dirty="0"/>
              <a:t> memory + spatial task </a:t>
            </a:r>
            <a:r>
              <a:rPr lang="en-US" sz="2000" dirty="0" smtClean="0"/>
              <a:t>vs. spatial-only </a:t>
            </a:r>
            <a:r>
              <a:rPr lang="en-US" sz="2000" dirty="0"/>
              <a:t>task</a:t>
            </a:r>
          </a:p>
          <a:p>
            <a:pPr marL="12700">
              <a:lnSpc>
                <a:spcPct val="100000"/>
              </a:lnSpc>
              <a:spcBef>
                <a:spcPts val="530"/>
              </a:spcBef>
            </a:pPr>
            <a:r>
              <a:rPr lang="en-US" sz="2000" b="1" dirty="0"/>
              <a:t>DV:</a:t>
            </a:r>
            <a:r>
              <a:rPr lang="en-US" sz="2000" dirty="0"/>
              <a:t> PET </a:t>
            </a:r>
            <a:r>
              <a:rPr lang="en-US" sz="2000" dirty="0" smtClean="0"/>
              <a:t>activation</a:t>
            </a:r>
            <a:endParaRPr lang="en-US" sz="2000" dirty="0"/>
          </a:p>
        </p:txBody>
      </p:sp>
      <p:sp>
        <p:nvSpPr>
          <p:cNvPr id="3" name="Text Placeholder 2"/>
          <p:cNvSpPr>
            <a:spLocks noGrp="1"/>
          </p:cNvSpPr>
          <p:nvPr>
            <p:ph type="body" sz="quarter" idx="11"/>
          </p:nvPr>
        </p:nvSpPr>
        <p:spPr>
          <a:xfrm>
            <a:off x="152400" y="25400"/>
            <a:ext cx="11887200" cy="774405"/>
          </a:xfrm>
        </p:spPr>
        <p:txBody>
          <a:bodyPr/>
          <a:lstStyle/>
          <a:p>
            <a:r>
              <a:rPr lang="en-US" dirty="0" smtClean="0"/>
              <a:t>Working Memory: Control Condition</a:t>
            </a:r>
            <a:endParaRPr lang="en-US" dirty="0"/>
          </a:p>
        </p:txBody>
      </p:sp>
      <p:grpSp>
        <p:nvGrpSpPr>
          <p:cNvPr id="9" name="Group 8"/>
          <p:cNvGrpSpPr/>
          <p:nvPr/>
        </p:nvGrpSpPr>
        <p:grpSpPr>
          <a:xfrm>
            <a:off x="7416800" y="1697466"/>
            <a:ext cx="3647901" cy="3700034"/>
            <a:chOff x="4724400" y="1676387"/>
            <a:chExt cx="4134578" cy="4193666"/>
          </a:xfrm>
        </p:grpSpPr>
        <p:sp>
          <p:nvSpPr>
            <p:cNvPr id="10" name="object 4"/>
            <p:cNvSpPr/>
            <p:nvPr/>
          </p:nvSpPr>
          <p:spPr>
            <a:xfrm>
              <a:off x="4724400" y="1676387"/>
              <a:ext cx="4121784" cy="4193666"/>
            </a:xfrm>
            <a:prstGeom prst="rect">
              <a:avLst/>
            </a:prstGeom>
            <a:blipFill>
              <a:blip r:embed="rId3" cstate="print"/>
              <a:stretch>
                <a:fillRect/>
              </a:stretch>
            </a:blipFill>
          </p:spPr>
          <p:txBody>
            <a:bodyPr wrap="square" lIns="0" tIns="0" rIns="0" bIns="0" rtlCol="0"/>
            <a:lstStyle/>
            <a:p>
              <a:endParaRPr/>
            </a:p>
          </p:txBody>
        </p:sp>
        <p:sp>
          <p:nvSpPr>
            <p:cNvPr id="11" name="object 6"/>
            <p:cNvSpPr/>
            <p:nvPr/>
          </p:nvSpPr>
          <p:spPr>
            <a:xfrm>
              <a:off x="5008974" y="3156510"/>
              <a:ext cx="3850004" cy="2444115"/>
            </a:xfrm>
            <a:custGeom>
              <a:avLst/>
              <a:gdLst/>
              <a:ahLst/>
              <a:cxnLst/>
              <a:rect l="l" t="t" r="r" b="b"/>
              <a:pathLst>
                <a:path w="3850004" h="2444115">
                  <a:moveTo>
                    <a:pt x="25559" y="125296"/>
                  </a:moveTo>
                  <a:lnTo>
                    <a:pt x="49501" y="92817"/>
                  </a:lnTo>
                  <a:lnTo>
                    <a:pt x="80713" y="65318"/>
                  </a:lnTo>
                  <a:lnTo>
                    <a:pt x="118921" y="42730"/>
                  </a:lnTo>
                  <a:lnTo>
                    <a:pt x="163850" y="24984"/>
                  </a:lnTo>
                  <a:lnTo>
                    <a:pt x="215227" y="12010"/>
                  </a:lnTo>
                  <a:lnTo>
                    <a:pt x="272776" y="3739"/>
                  </a:lnTo>
                  <a:lnTo>
                    <a:pt x="336224" y="102"/>
                  </a:lnTo>
                  <a:lnTo>
                    <a:pt x="370074" y="0"/>
                  </a:lnTo>
                  <a:lnTo>
                    <a:pt x="405296" y="1029"/>
                  </a:lnTo>
                  <a:lnTo>
                    <a:pt x="479719" y="6452"/>
                  </a:lnTo>
                  <a:lnTo>
                    <a:pt x="518850" y="10827"/>
                  </a:lnTo>
                  <a:lnTo>
                    <a:pt x="559216" y="16300"/>
                  </a:lnTo>
                  <a:lnTo>
                    <a:pt x="600783" y="22862"/>
                  </a:lnTo>
                  <a:lnTo>
                    <a:pt x="643516" y="30505"/>
                  </a:lnTo>
                  <a:lnTo>
                    <a:pt x="687380" y="39219"/>
                  </a:lnTo>
                  <a:lnTo>
                    <a:pt x="732342" y="48997"/>
                  </a:lnTo>
                  <a:lnTo>
                    <a:pt x="778367" y="59829"/>
                  </a:lnTo>
                  <a:lnTo>
                    <a:pt x="825421" y="71707"/>
                  </a:lnTo>
                  <a:lnTo>
                    <a:pt x="873469" y="84622"/>
                  </a:lnTo>
                  <a:lnTo>
                    <a:pt x="922478" y="98565"/>
                  </a:lnTo>
                  <a:lnTo>
                    <a:pt x="972413" y="113529"/>
                  </a:lnTo>
                  <a:lnTo>
                    <a:pt x="1023240" y="129503"/>
                  </a:lnTo>
                  <a:lnTo>
                    <a:pt x="1074924" y="146480"/>
                  </a:lnTo>
                  <a:lnTo>
                    <a:pt x="1127431" y="164451"/>
                  </a:lnTo>
                  <a:lnTo>
                    <a:pt x="1180727" y="183407"/>
                  </a:lnTo>
                  <a:lnTo>
                    <a:pt x="1234778" y="203340"/>
                  </a:lnTo>
                  <a:lnTo>
                    <a:pt x="1289549" y="224240"/>
                  </a:lnTo>
                  <a:lnTo>
                    <a:pt x="1345006" y="246100"/>
                  </a:lnTo>
                  <a:lnTo>
                    <a:pt x="1401115" y="268910"/>
                  </a:lnTo>
                  <a:lnTo>
                    <a:pt x="1457841" y="292662"/>
                  </a:lnTo>
                  <a:lnTo>
                    <a:pt x="1515150" y="317347"/>
                  </a:lnTo>
                  <a:lnTo>
                    <a:pt x="1573009" y="342957"/>
                  </a:lnTo>
                  <a:lnTo>
                    <a:pt x="1631381" y="369483"/>
                  </a:lnTo>
                  <a:lnTo>
                    <a:pt x="1690234" y="396915"/>
                  </a:lnTo>
                  <a:lnTo>
                    <a:pt x="1749534" y="425247"/>
                  </a:lnTo>
                  <a:lnTo>
                    <a:pt x="1809244" y="454468"/>
                  </a:lnTo>
                  <a:lnTo>
                    <a:pt x="1869333" y="484571"/>
                  </a:lnTo>
                  <a:lnTo>
                    <a:pt x="1929764" y="515546"/>
                  </a:lnTo>
                  <a:lnTo>
                    <a:pt x="1990504" y="547385"/>
                  </a:lnTo>
                  <a:lnTo>
                    <a:pt x="2051519" y="580079"/>
                  </a:lnTo>
                  <a:lnTo>
                    <a:pt x="2112774" y="613620"/>
                  </a:lnTo>
                  <a:lnTo>
                    <a:pt x="2174235" y="647999"/>
                  </a:lnTo>
                  <a:lnTo>
                    <a:pt x="2235867" y="683207"/>
                  </a:lnTo>
                  <a:lnTo>
                    <a:pt x="2297173" y="718968"/>
                  </a:lnTo>
                  <a:lnTo>
                    <a:pt x="2357675" y="754997"/>
                  </a:lnTo>
                  <a:lnTo>
                    <a:pt x="2417348" y="791266"/>
                  </a:lnTo>
                  <a:lnTo>
                    <a:pt x="2476168" y="827752"/>
                  </a:lnTo>
                  <a:lnTo>
                    <a:pt x="2534111" y="864428"/>
                  </a:lnTo>
                  <a:lnTo>
                    <a:pt x="2591150" y="901269"/>
                  </a:lnTo>
                  <a:lnTo>
                    <a:pt x="2647262" y="938250"/>
                  </a:lnTo>
                  <a:lnTo>
                    <a:pt x="2702423" y="975345"/>
                  </a:lnTo>
                  <a:lnTo>
                    <a:pt x="2756607" y="1012529"/>
                  </a:lnTo>
                  <a:lnTo>
                    <a:pt x="2809790" y="1049777"/>
                  </a:lnTo>
                  <a:lnTo>
                    <a:pt x="2861947" y="1087063"/>
                  </a:lnTo>
                  <a:lnTo>
                    <a:pt x="2913053" y="1124362"/>
                  </a:lnTo>
                  <a:lnTo>
                    <a:pt x="2963085" y="1161648"/>
                  </a:lnTo>
                  <a:lnTo>
                    <a:pt x="3012016" y="1198896"/>
                  </a:lnTo>
                  <a:lnTo>
                    <a:pt x="3059823" y="1236081"/>
                  </a:lnTo>
                  <a:lnTo>
                    <a:pt x="3106481" y="1273177"/>
                  </a:lnTo>
                  <a:lnTo>
                    <a:pt x="3151965" y="1310159"/>
                  </a:lnTo>
                  <a:lnTo>
                    <a:pt x="3196251" y="1347001"/>
                  </a:lnTo>
                  <a:lnTo>
                    <a:pt x="3239314" y="1383679"/>
                  </a:lnTo>
                  <a:lnTo>
                    <a:pt x="3281129" y="1420166"/>
                  </a:lnTo>
                  <a:lnTo>
                    <a:pt x="3321671" y="1456437"/>
                  </a:lnTo>
                  <a:lnTo>
                    <a:pt x="3360917" y="1492467"/>
                  </a:lnTo>
                  <a:lnTo>
                    <a:pt x="3398841" y="1528231"/>
                  </a:lnTo>
                  <a:lnTo>
                    <a:pt x="3435418" y="1563703"/>
                  </a:lnTo>
                  <a:lnTo>
                    <a:pt x="3470625" y="1598857"/>
                  </a:lnTo>
                  <a:lnTo>
                    <a:pt x="3504436" y="1633669"/>
                  </a:lnTo>
                  <a:lnTo>
                    <a:pt x="3536826" y="1668113"/>
                  </a:lnTo>
                  <a:lnTo>
                    <a:pt x="3567772" y="1702163"/>
                  </a:lnTo>
                  <a:lnTo>
                    <a:pt x="3597248" y="1735795"/>
                  </a:lnTo>
                  <a:lnTo>
                    <a:pt x="3625229" y="1768982"/>
                  </a:lnTo>
                  <a:lnTo>
                    <a:pt x="3651692" y="1801700"/>
                  </a:lnTo>
                  <a:lnTo>
                    <a:pt x="3676611" y="1833923"/>
                  </a:lnTo>
                  <a:lnTo>
                    <a:pt x="3699962" y="1865625"/>
                  </a:lnTo>
                  <a:lnTo>
                    <a:pt x="3741861" y="1927367"/>
                  </a:lnTo>
                  <a:lnTo>
                    <a:pt x="3777190" y="1986722"/>
                  </a:lnTo>
                  <a:lnTo>
                    <a:pt x="3805754" y="2043488"/>
                  </a:lnTo>
                  <a:lnTo>
                    <a:pt x="3827354" y="2097462"/>
                  </a:lnTo>
                  <a:lnTo>
                    <a:pt x="3841794" y="2148439"/>
                  </a:lnTo>
                  <a:lnTo>
                    <a:pt x="3848876" y="2196219"/>
                  </a:lnTo>
                  <a:lnTo>
                    <a:pt x="3849596" y="2218845"/>
                  </a:lnTo>
                  <a:lnTo>
                    <a:pt x="3848403" y="2240596"/>
                  </a:lnTo>
                  <a:lnTo>
                    <a:pt x="3840177" y="2281368"/>
                  </a:lnTo>
                  <a:lnTo>
                    <a:pt x="3824002" y="2318332"/>
                  </a:lnTo>
                  <a:lnTo>
                    <a:pt x="3800074" y="2350818"/>
                  </a:lnTo>
                  <a:lnTo>
                    <a:pt x="3768874" y="2378325"/>
                  </a:lnTo>
                  <a:lnTo>
                    <a:pt x="3730676" y="2400920"/>
                  </a:lnTo>
                  <a:lnTo>
                    <a:pt x="3685754" y="2418673"/>
                  </a:lnTo>
                  <a:lnTo>
                    <a:pt x="3634384" y="2431654"/>
                  </a:lnTo>
                  <a:lnTo>
                    <a:pt x="3576839" y="2439931"/>
                  </a:lnTo>
                  <a:lnTo>
                    <a:pt x="3513395" y="2443574"/>
                  </a:lnTo>
                  <a:lnTo>
                    <a:pt x="3479546" y="2443679"/>
                  </a:lnTo>
                  <a:lnTo>
                    <a:pt x="3444325" y="2442652"/>
                  </a:lnTo>
                  <a:lnTo>
                    <a:pt x="3369905" y="2437235"/>
                  </a:lnTo>
                  <a:lnTo>
                    <a:pt x="3330774" y="2432862"/>
                  </a:lnTo>
                  <a:lnTo>
                    <a:pt x="3290408" y="2427391"/>
                  </a:lnTo>
                  <a:lnTo>
                    <a:pt x="3248842" y="2420831"/>
                  </a:lnTo>
                  <a:lnTo>
                    <a:pt x="3206109" y="2413190"/>
                  </a:lnTo>
                  <a:lnTo>
                    <a:pt x="3162245" y="2404477"/>
                  </a:lnTo>
                  <a:lnTo>
                    <a:pt x="3117283" y="2394701"/>
                  </a:lnTo>
                  <a:lnTo>
                    <a:pt x="3071258" y="2383870"/>
                  </a:lnTo>
                  <a:lnTo>
                    <a:pt x="3024204" y="2371993"/>
                  </a:lnTo>
                  <a:lnTo>
                    <a:pt x="2976156" y="2359079"/>
                  </a:lnTo>
                  <a:lnTo>
                    <a:pt x="2927147" y="2345136"/>
                  </a:lnTo>
                  <a:lnTo>
                    <a:pt x="2877212" y="2330172"/>
                  </a:lnTo>
                  <a:lnTo>
                    <a:pt x="2826386" y="2314198"/>
                  </a:lnTo>
                  <a:lnTo>
                    <a:pt x="2774702" y="2297221"/>
                  </a:lnTo>
                  <a:lnTo>
                    <a:pt x="2722195" y="2279249"/>
                  </a:lnTo>
                  <a:lnTo>
                    <a:pt x="2668899" y="2260292"/>
                  </a:lnTo>
                  <a:lnTo>
                    <a:pt x="2614849" y="2240359"/>
                  </a:lnTo>
                  <a:lnTo>
                    <a:pt x="2560079" y="2219457"/>
                  </a:lnTo>
                  <a:lnTo>
                    <a:pt x="2504623" y="2197595"/>
                  </a:lnTo>
                  <a:lnTo>
                    <a:pt x="2448516" y="2174783"/>
                  </a:lnTo>
                  <a:lnTo>
                    <a:pt x="2391791" y="2151029"/>
                  </a:lnTo>
                  <a:lnTo>
                    <a:pt x="2334484" y="2126341"/>
                  </a:lnTo>
                  <a:lnTo>
                    <a:pt x="2276628" y="2100728"/>
                  </a:lnTo>
                  <a:lnTo>
                    <a:pt x="2218258" y="2074199"/>
                  </a:lnTo>
                  <a:lnTo>
                    <a:pt x="2159408" y="2046763"/>
                  </a:lnTo>
                  <a:lnTo>
                    <a:pt x="2100112" y="2018427"/>
                  </a:lnTo>
                  <a:lnTo>
                    <a:pt x="2040405" y="1989202"/>
                  </a:lnTo>
                  <a:lnTo>
                    <a:pt x="1980321" y="1959094"/>
                  </a:lnTo>
                  <a:lnTo>
                    <a:pt x="1919894" y="1928114"/>
                  </a:lnTo>
                  <a:lnTo>
                    <a:pt x="1859159" y="1896269"/>
                  </a:lnTo>
                  <a:lnTo>
                    <a:pt x="1798150" y="1863569"/>
                  </a:lnTo>
                  <a:lnTo>
                    <a:pt x="1736901" y="1830022"/>
                  </a:lnTo>
                  <a:lnTo>
                    <a:pt x="1675447" y="1795636"/>
                  </a:lnTo>
                  <a:lnTo>
                    <a:pt x="1613821" y="1760421"/>
                  </a:lnTo>
                  <a:lnTo>
                    <a:pt x="1552515" y="1724659"/>
                  </a:lnTo>
                  <a:lnTo>
                    <a:pt x="1492014" y="1688632"/>
                  </a:lnTo>
                  <a:lnTo>
                    <a:pt x="1432340" y="1652363"/>
                  </a:lnTo>
                  <a:lnTo>
                    <a:pt x="1373520" y="1615878"/>
                  </a:lnTo>
                  <a:lnTo>
                    <a:pt x="1315578" y="1579203"/>
                  </a:lnTo>
                  <a:lnTo>
                    <a:pt x="1258538" y="1542363"/>
                  </a:lnTo>
                  <a:lnTo>
                    <a:pt x="1202426" y="1505384"/>
                  </a:lnTo>
                  <a:lnTo>
                    <a:pt x="1147265" y="1468291"/>
                  </a:lnTo>
                  <a:lnTo>
                    <a:pt x="1093081" y="1431108"/>
                  </a:lnTo>
                  <a:lnTo>
                    <a:pt x="1039898" y="1393862"/>
                  </a:lnTo>
                  <a:lnTo>
                    <a:pt x="987741" y="1356579"/>
                  </a:lnTo>
                  <a:lnTo>
                    <a:pt x="936634" y="1319282"/>
                  </a:lnTo>
                  <a:lnTo>
                    <a:pt x="886602" y="1281998"/>
                  </a:lnTo>
                  <a:lnTo>
                    <a:pt x="837670" y="1244752"/>
                  </a:lnTo>
                  <a:lnTo>
                    <a:pt x="789862" y="1207570"/>
                  </a:lnTo>
                  <a:lnTo>
                    <a:pt x="743204" y="1170477"/>
                  </a:lnTo>
                  <a:lnTo>
                    <a:pt x="697719" y="1133497"/>
                  </a:lnTo>
                  <a:lnTo>
                    <a:pt x="653432" y="1096657"/>
                  </a:lnTo>
                  <a:lnTo>
                    <a:pt x="610368" y="1059982"/>
                  </a:lnTo>
                  <a:lnTo>
                    <a:pt x="568552" y="1023498"/>
                  </a:lnTo>
                  <a:lnTo>
                    <a:pt x="528008" y="987229"/>
                  </a:lnTo>
                  <a:lnTo>
                    <a:pt x="488761" y="951201"/>
                  </a:lnTo>
                  <a:lnTo>
                    <a:pt x="450836" y="915439"/>
                  </a:lnTo>
                  <a:lnTo>
                    <a:pt x="414257" y="879970"/>
                  </a:lnTo>
                  <a:lnTo>
                    <a:pt x="379049" y="844817"/>
                  </a:lnTo>
                  <a:lnTo>
                    <a:pt x="345236" y="810007"/>
                  </a:lnTo>
                  <a:lnTo>
                    <a:pt x="312843" y="775565"/>
                  </a:lnTo>
                  <a:lnTo>
                    <a:pt x="281896" y="741516"/>
                  </a:lnTo>
                  <a:lnTo>
                    <a:pt x="252417" y="707886"/>
                  </a:lnTo>
                  <a:lnTo>
                    <a:pt x="224433" y="674700"/>
                  </a:lnTo>
                  <a:lnTo>
                    <a:pt x="197968" y="641983"/>
                  </a:lnTo>
                  <a:lnTo>
                    <a:pt x="173046" y="609761"/>
                  </a:lnTo>
                  <a:lnTo>
                    <a:pt x="149692" y="578059"/>
                  </a:lnTo>
                  <a:lnTo>
                    <a:pt x="107787" y="516318"/>
                  </a:lnTo>
                  <a:lnTo>
                    <a:pt x="72450" y="456961"/>
                  </a:lnTo>
                  <a:lnTo>
                    <a:pt x="43878" y="400192"/>
                  </a:lnTo>
                  <a:lnTo>
                    <a:pt x="22268" y="346214"/>
                  </a:lnTo>
                  <a:lnTo>
                    <a:pt x="7819" y="295231"/>
                  </a:lnTo>
                  <a:lnTo>
                    <a:pt x="726" y="247444"/>
                  </a:lnTo>
                  <a:lnTo>
                    <a:pt x="0" y="224813"/>
                  </a:lnTo>
                  <a:lnTo>
                    <a:pt x="1187" y="203057"/>
                  </a:lnTo>
                  <a:lnTo>
                    <a:pt x="4311" y="182202"/>
                  </a:lnTo>
                  <a:lnTo>
                    <a:pt x="9399" y="162274"/>
                  </a:lnTo>
                  <a:lnTo>
                    <a:pt x="16473" y="143296"/>
                  </a:lnTo>
                  <a:lnTo>
                    <a:pt x="25559" y="125296"/>
                  </a:lnTo>
                </a:path>
              </a:pathLst>
            </a:custGeom>
            <a:ln w="9525">
              <a:solidFill>
                <a:srgbClr val="FF0000"/>
              </a:solidFill>
            </a:ln>
          </p:spPr>
          <p:txBody>
            <a:bodyPr wrap="square" lIns="0" tIns="0" rIns="0" bIns="0" rtlCol="0"/>
            <a:lstStyle/>
            <a:p>
              <a:endParaRPr/>
            </a:p>
          </p:txBody>
        </p:sp>
      </p:grpSp>
    </p:spTree>
    <p:extLst>
      <p:ext uri="{BB962C8B-B14F-4D97-AF65-F5344CB8AC3E}">
        <p14:creationId xmlns:p14="http://schemas.microsoft.com/office/powerpoint/2010/main" val="183795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25400"/>
            <a:ext cx="11887200" cy="774405"/>
          </a:xfrm>
        </p:spPr>
        <p:txBody>
          <a:bodyPr/>
          <a:lstStyle/>
          <a:p>
            <a:r>
              <a:rPr lang="en-US" dirty="0" smtClean="0"/>
              <a:t>Working Memory: Experimental Condition</a:t>
            </a:r>
            <a:endParaRPr lang="en-US" dirty="0"/>
          </a:p>
        </p:txBody>
      </p:sp>
      <p:sp>
        <p:nvSpPr>
          <p:cNvPr id="8" name="Content Placeholder 1"/>
          <p:cNvSpPr txBox="1">
            <a:spLocks/>
          </p:cNvSpPr>
          <p:nvPr/>
        </p:nvSpPr>
        <p:spPr>
          <a:xfrm>
            <a:off x="651164" y="2083245"/>
            <a:ext cx="5834742" cy="2888709"/>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2700" marR="520065">
              <a:spcBef>
                <a:spcPts val="100"/>
              </a:spcBef>
            </a:pPr>
            <a:r>
              <a:rPr lang="en-US" sz="2000" b="1" dirty="0" smtClean="0"/>
              <a:t>The Neural Basis of Working Memory</a:t>
            </a:r>
          </a:p>
          <a:p>
            <a:pPr marL="12700">
              <a:spcBef>
                <a:spcPts val="550"/>
              </a:spcBef>
            </a:pPr>
            <a:r>
              <a:rPr lang="en-US" sz="2000" i="1" dirty="0" smtClean="0"/>
              <a:t>Positron emission tomography (PET)</a:t>
            </a:r>
          </a:p>
          <a:p>
            <a:pPr marL="12700">
              <a:spcBef>
                <a:spcPts val="530"/>
              </a:spcBef>
            </a:pPr>
            <a:r>
              <a:rPr lang="en-US" sz="2000" dirty="0" smtClean="0"/>
              <a:t>Smith and </a:t>
            </a:r>
            <a:r>
              <a:rPr lang="en-US" sz="2000" dirty="0" err="1" smtClean="0"/>
              <a:t>Jonides</a:t>
            </a:r>
            <a:r>
              <a:rPr lang="en-US" sz="2000" dirty="0" smtClean="0"/>
              <a:t> (1995)</a:t>
            </a:r>
          </a:p>
          <a:p>
            <a:pPr marL="12700" marR="425450">
              <a:lnSpc>
                <a:spcPct val="120000"/>
              </a:lnSpc>
              <a:spcBef>
                <a:spcPts val="1150"/>
              </a:spcBef>
            </a:pPr>
            <a:r>
              <a:rPr lang="en-US" sz="2000" b="1" dirty="0" smtClean="0"/>
              <a:t>IV:</a:t>
            </a:r>
            <a:r>
              <a:rPr lang="en-US" sz="2000" dirty="0" smtClean="0"/>
              <a:t> memory + spatial task vs. spatial-only task</a:t>
            </a:r>
          </a:p>
          <a:p>
            <a:pPr marL="12700">
              <a:spcBef>
                <a:spcPts val="530"/>
              </a:spcBef>
            </a:pPr>
            <a:r>
              <a:rPr lang="en-US" sz="2000" b="1" dirty="0" smtClean="0"/>
              <a:t>DV:</a:t>
            </a:r>
            <a:r>
              <a:rPr lang="en-US" sz="2000" dirty="0" smtClean="0"/>
              <a:t> PET activation</a:t>
            </a:r>
            <a:endParaRPr lang="en-US" sz="2000" dirty="0"/>
          </a:p>
        </p:txBody>
      </p:sp>
      <p:grpSp>
        <p:nvGrpSpPr>
          <p:cNvPr id="15" name="Group 14"/>
          <p:cNvGrpSpPr/>
          <p:nvPr/>
        </p:nvGrpSpPr>
        <p:grpSpPr>
          <a:xfrm>
            <a:off x="7415783" y="1446784"/>
            <a:ext cx="3639312" cy="3950716"/>
            <a:chOff x="4724400" y="1385316"/>
            <a:chExt cx="4121784" cy="4484737"/>
          </a:xfrm>
        </p:grpSpPr>
        <p:grpSp>
          <p:nvGrpSpPr>
            <p:cNvPr id="16" name="Group 15"/>
            <p:cNvGrpSpPr/>
            <p:nvPr/>
          </p:nvGrpSpPr>
          <p:grpSpPr>
            <a:xfrm>
              <a:off x="4724400" y="1385316"/>
              <a:ext cx="4121784" cy="4484737"/>
              <a:chOff x="4724400" y="1385316"/>
              <a:chExt cx="4121784" cy="4484737"/>
            </a:xfrm>
          </p:grpSpPr>
          <p:sp>
            <p:nvSpPr>
              <p:cNvPr id="18" name="object 4"/>
              <p:cNvSpPr/>
              <p:nvPr/>
            </p:nvSpPr>
            <p:spPr>
              <a:xfrm>
                <a:off x="4724400" y="1676387"/>
                <a:ext cx="4121784" cy="4193666"/>
              </a:xfrm>
              <a:prstGeom prst="rect">
                <a:avLst/>
              </a:prstGeom>
              <a:blipFill>
                <a:blip r:embed="rId3" cstate="print"/>
                <a:stretch>
                  <a:fillRect/>
                </a:stretch>
              </a:blipFill>
            </p:spPr>
            <p:txBody>
              <a:bodyPr wrap="square" lIns="0" tIns="0" rIns="0" bIns="0" rtlCol="0"/>
              <a:lstStyle/>
              <a:p>
                <a:endParaRPr/>
              </a:p>
            </p:txBody>
          </p:sp>
          <p:sp>
            <p:nvSpPr>
              <p:cNvPr id="19" name="object 5"/>
              <p:cNvSpPr/>
              <p:nvPr/>
            </p:nvSpPr>
            <p:spPr>
              <a:xfrm>
                <a:off x="4885944" y="1385316"/>
                <a:ext cx="3944111" cy="2538983"/>
              </a:xfrm>
              <a:prstGeom prst="rect">
                <a:avLst/>
              </a:prstGeom>
              <a:blipFill>
                <a:blip r:embed="rId4" cstate="print"/>
                <a:stretch>
                  <a:fillRect/>
                </a:stretch>
              </a:blipFill>
            </p:spPr>
            <p:txBody>
              <a:bodyPr wrap="square" lIns="0" tIns="0" rIns="0" bIns="0" rtlCol="0"/>
              <a:lstStyle/>
              <a:p>
                <a:endParaRPr/>
              </a:p>
            </p:txBody>
          </p:sp>
        </p:grpSp>
        <p:sp>
          <p:nvSpPr>
            <p:cNvPr id="17" name="object 6"/>
            <p:cNvSpPr/>
            <p:nvPr/>
          </p:nvSpPr>
          <p:spPr>
            <a:xfrm>
              <a:off x="4932774" y="1410181"/>
              <a:ext cx="3850004" cy="2444115"/>
            </a:xfrm>
            <a:custGeom>
              <a:avLst/>
              <a:gdLst/>
              <a:ahLst/>
              <a:cxnLst/>
              <a:rect l="l" t="t" r="r" b="b"/>
              <a:pathLst>
                <a:path w="3850004" h="2444115">
                  <a:moveTo>
                    <a:pt x="25559" y="125375"/>
                  </a:moveTo>
                  <a:lnTo>
                    <a:pt x="49501" y="92882"/>
                  </a:lnTo>
                  <a:lnTo>
                    <a:pt x="80713" y="65370"/>
                  </a:lnTo>
                  <a:lnTo>
                    <a:pt x="118921" y="42770"/>
                  </a:lnTo>
                  <a:lnTo>
                    <a:pt x="163850" y="25013"/>
                  </a:lnTo>
                  <a:lnTo>
                    <a:pt x="215227" y="12029"/>
                  </a:lnTo>
                  <a:lnTo>
                    <a:pt x="272776" y="3750"/>
                  </a:lnTo>
                  <a:lnTo>
                    <a:pt x="336224" y="105"/>
                  </a:lnTo>
                  <a:lnTo>
                    <a:pt x="370074" y="0"/>
                  </a:lnTo>
                  <a:lnTo>
                    <a:pt x="405296" y="1026"/>
                  </a:lnTo>
                  <a:lnTo>
                    <a:pt x="479719" y="6444"/>
                  </a:lnTo>
                  <a:lnTo>
                    <a:pt x="518850" y="10817"/>
                  </a:lnTo>
                  <a:lnTo>
                    <a:pt x="559216" y="16288"/>
                  </a:lnTo>
                  <a:lnTo>
                    <a:pt x="600783" y="22849"/>
                  </a:lnTo>
                  <a:lnTo>
                    <a:pt x="643516" y="30490"/>
                  </a:lnTo>
                  <a:lnTo>
                    <a:pt x="687380" y="39204"/>
                  </a:lnTo>
                  <a:lnTo>
                    <a:pt x="732342" y="48981"/>
                  </a:lnTo>
                  <a:lnTo>
                    <a:pt x="778367" y="59813"/>
                  </a:lnTo>
                  <a:lnTo>
                    <a:pt x="825421" y="71691"/>
                  </a:lnTo>
                  <a:lnTo>
                    <a:pt x="873469" y="84606"/>
                  </a:lnTo>
                  <a:lnTo>
                    <a:pt x="922478" y="98550"/>
                  </a:lnTo>
                  <a:lnTo>
                    <a:pt x="972413" y="113514"/>
                  </a:lnTo>
                  <a:lnTo>
                    <a:pt x="1023240" y="129490"/>
                  </a:lnTo>
                  <a:lnTo>
                    <a:pt x="1074924" y="146468"/>
                  </a:lnTo>
                  <a:lnTo>
                    <a:pt x="1127431" y="164441"/>
                  </a:lnTo>
                  <a:lnTo>
                    <a:pt x="1180727" y="183399"/>
                  </a:lnTo>
                  <a:lnTo>
                    <a:pt x="1234778" y="203334"/>
                  </a:lnTo>
                  <a:lnTo>
                    <a:pt x="1289549" y="224237"/>
                  </a:lnTo>
                  <a:lnTo>
                    <a:pt x="1345006" y="246100"/>
                  </a:lnTo>
                  <a:lnTo>
                    <a:pt x="1401115" y="268913"/>
                  </a:lnTo>
                  <a:lnTo>
                    <a:pt x="1457841" y="292669"/>
                  </a:lnTo>
                  <a:lnTo>
                    <a:pt x="1515150" y="317358"/>
                  </a:lnTo>
                  <a:lnTo>
                    <a:pt x="1573009" y="342972"/>
                  </a:lnTo>
                  <a:lnTo>
                    <a:pt x="1631381" y="369502"/>
                  </a:lnTo>
                  <a:lnTo>
                    <a:pt x="1690234" y="396939"/>
                  </a:lnTo>
                  <a:lnTo>
                    <a:pt x="1749534" y="425276"/>
                  </a:lnTo>
                  <a:lnTo>
                    <a:pt x="1809244" y="454502"/>
                  </a:lnTo>
                  <a:lnTo>
                    <a:pt x="1869333" y="484610"/>
                  </a:lnTo>
                  <a:lnTo>
                    <a:pt x="1929764" y="515591"/>
                  </a:lnTo>
                  <a:lnTo>
                    <a:pt x="1990504" y="547437"/>
                  </a:lnTo>
                  <a:lnTo>
                    <a:pt x="2051519" y="580137"/>
                  </a:lnTo>
                  <a:lnTo>
                    <a:pt x="2112774" y="613685"/>
                  </a:lnTo>
                  <a:lnTo>
                    <a:pt x="2174235" y="648071"/>
                  </a:lnTo>
                  <a:lnTo>
                    <a:pt x="2235867" y="683286"/>
                  </a:lnTo>
                  <a:lnTo>
                    <a:pt x="2297173" y="719047"/>
                  </a:lnTo>
                  <a:lnTo>
                    <a:pt x="2357675" y="755075"/>
                  </a:lnTo>
                  <a:lnTo>
                    <a:pt x="2417348" y="791344"/>
                  </a:lnTo>
                  <a:lnTo>
                    <a:pt x="2476168" y="827829"/>
                  </a:lnTo>
                  <a:lnTo>
                    <a:pt x="2534111" y="864504"/>
                  </a:lnTo>
                  <a:lnTo>
                    <a:pt x="2591150" y="901343"/>
                  </a:lnTo>
                  <a:lnTo>
                    <a:pt x="2647262" y="938323"/>
                  </a:lnTo>
                  <a:lnTo>
                    <a:pt x="2702423" y="975416"/>
                  </a:lnTo>
                  <a:lnTo>
                    <a:pt x="2756607" y="1012599"/>
                  </a:lnTo>
                  <a:lnTo>
                    <a:pt x="2809790" y="1049844"/>
                  </a:lnTo>
                  <a:lnTo>
                    <a:pt x="2861947" y="1087128"/>
                  </a:lnTo>
                  <a:lnTo>
                    <a:pt x="2913053" y="1124425"/>
                  </a:lnTo>
                  <a:lnTo>
                    <a:pt x="2963085" y="1161709"/>
                  </a:lnTo>
                  <a:lnTo>
                    <a:pt x="3012016" y="1198954"/>
                  </a:lnTo>
                  <a:lnTo>
                    <a:pt x="3059823" y="1236137"/>
                  </a:lnTo>
                  <a:lnTo>
                    <a:pt x="3106481" y="1273230"/>
                  </a:lnTo>
                  <a:lnTo>
                    <a:pt x="3151965" y="1310210"/>
                  </a:lnTo>
                  <a:lnTo>
                    <a:pt x="3196251" y="1347050"/>
                  </a:lnTo>
                  <a:lnTo>
                    <a:pt x="3239314" y="1383724"/>
                  </a:lnTo>
                  <a:lnTo>
                    <a:pt x="3281129" y="1420209"/>
                  </a:lnTo>
                  <a:lnTo>
                    <a:pt x="3321671" y="1456478"/>
                  </a:lnTo>
                  <a:lnTo>
                    <a:pt x="3360917" y="1492506"/>
                  </a:lnTo>
                  <a:lnTo>
                    <a:pt x="3398841" y="1528267"/>
                  </a:lnTo>
                  <a:lnTo>
                    <a:pt x="3435418" y="1563737"/>
                  </a:lnTo>
                  <a:lnTo>
                    <a:pt x="3470625" y="1598890"/>
                  </a:lnTo>
                  <a:lnTo>
                    <a:pt x="3504436" y="1633700"/>
                  </a:lnTo>
                  <a:lnTo>
                    <a:pt x="3536826" y="1668142"/>
                  </a:lnTo>
                  <a:lnTo>
                    <a:pt x="3567772" y="1702191"/>
                  </a:lnTo>
                  <a:lnTo>
                    <a:pt x="3597248" y="1735821"/>
                  </a:lnTo>
                  <a:lnTo>
                    <a:pt x="3625229" y="1769007"/>
                  </a:lnTo>
                  <a:lnTo>
                    <a:pt x="3651692" y="1801724"/>
                  </a:lnTo>
                  <a:lnTo>
                    <a:pt x="3676611" y="1833946"/>
                  </a:lnTo>
                  <a:lnTo>
                    <a:pt x="3699962" y="1865648"/>
                  </a:lnTo>
                  <a:lnTo>
                    <a:pt x="3741861" y="1927389"/>
                  </a:lnTo>
                  <a:lnTo>
                    <a:pt x="3777190" y="1986746"/>
                  </a:lnTo>
                  <a:lnTo>
                    <a:pt x="3805754" y="2043515"/>
                  </a:lnTo>
                  <a:lnTo>
                    <a:pt x="3827354" y="2097492"/>
                  </a:lnTo>
                  <a:lnTo>
                    <a:pt x="3841794" y="2148476"/>
                  </a:lnTo>
                  <a:lnTo>
                    <a:pt x="3848876" y="2196263"/>
                  </a:lnTo>
                  <a:lnTo>
                    <a:pt x="3849596" y="2218894"/>
                  </a:lnTo>
                  <a:lnTo>
                    <a:pt x="3848403" y="2240649"/>
                  </a:lnTo>
                  <a:lnTo>
                    <a:pt x="3840177" y="2281433"/>
                  </a:lnTo>
                  <a:lnTo>
                    <a:pt x="3824002" y="2318411"/>
                  </a:lnTo>
                  <a:lnTo>
                    <a:pt x="3800074" y="2350890"/>
                  </a:lnTo>
                  <a:lnTo>
                    <a:pt x="3768874" y="2378389"/>
                  </a:lnTo>
                  <a:lnTo>
                    <a:pt x="3730676" y="2400977"/>
                  </a:lnTo>
                  <a:lnTo>
                    <a:pt x="3685754" y="2418723"/>
                  </a:lnTo>
                  <a:lnTo>
                    <a:pt x="3634384" y="2431697"/>
                  </a:lnTo>
                  <a:lnTo>
                    <a:pt x="3576839" y="2439968"/>
                  </a:lnTo>
                  <a:lnTo>
                    <a:pt x="3513395" y="2443605"/>
                  </a:lnTo>
                  <a:lnTo>
                    <a:pt x="3479546" y="2443707"/>
                  </a:lnTo>
                  <a:lnTo>
                    <a:pt x="3444325" y="2442677"/>
                  </a:lnTo>
                  <a:lnTo>
                    <a:pt x="3369905" y="2437255"/>
                  </a:lnTo>
                  <a:lnTo>
                    <a:pt x="3330774" y="2432880"/>
                  </a:lnTo>
                  <a:lnTo>
                    <a:pt x="3290408" y="2427407"/>
                  </a:lnTo>
                  <a:lnTo>
                    <a:pt x="3248842" y="2420845"/>
                  </a:lnTo>
                  <a:lnTo>
                    <a:pt x="3206109" y="2413202"/>
                  </a:lnTo>
                  <a:lnTo>
                    <a:pt x="3162245" y="2404488"/>
                  </a:lnTo>
                  <a:lnTo>
                    <a:pt x="3117283" y="2394710"/>
                  </a:lnTo>
                  <a:lnTo>
                    <a:pt x="3071258" y="2383878"/>
                  </a:lnTo>
                  <a:lnTo>
                    <a:pt x="3024204" y="2372000"/>
                  </a:lnTo>
                  <a:lnTo>
                    <a:pt x="2976156" y="2359085"/>
                  </a:lnTo>
                  <a:lnTo>
                    <a:pt x="2927147" y="2345142"/>
                  </a:lnTo>
                  <a:lnTo>
                    <a:pt x="2877212" y="2330178"/>
                  </a:lnTo>
                  <a:lnTo>
                    <a:pt x="2826386" y="2314204"/>
                  </a:lnTo>
                  <a:lnTo>
                    <a:pt x="2774702" y="2297227"/>
                  </a:lnTo>
                  <a:lnTo>
                    <a:pt x="2722195" y="2279256"/>
                  </a:lnTo>
                  <a:lnTo>
                    <a:pt x="2668899" y="2260300"/>
                  </a:lnTo>
                  <a:lnTo>
                    <a:pt x="2614849" y="2240367"/>
                  </a:lnTo>
                  <a:lnTo>
                    <a:pt x="2560079" y="2219467"/>
                  </a:lnTo>
                  <a:lnTo>
                    <a:pt x="2504623" y="2197607"/>
                  </a:lnTo>
                  <a:lnTo>
                    <a:pt x="2448516" y="2174797"/>
                  </a:lnTo>
                  <a:lnTo>
                    <a:pt x="2391791" y="2151045"/>
                  </a:lnTo>
                  <a:lnTo>
                    <a:pt x="2334484" y="2126360"/>
                  </a:lnTo>
                  <a:lnTo>
                    <a:pt x="2276628" y="2100750"/>
                  </a:lnTo>
                  <a:lnTo>
                    <a:pt x="2218258" y="2074224"/>
                  </a:lnTo>
                  <a:lnTo>
                    <a:pt x="2159408" y="2046791"/>
                  </a:lnTo>
                  <a:lnTo>
                    <a:pt x="2100112" y="2018460"/>
                  </a:lnTo>
                  <a:lnTo>
                    <a:pt x="2040405" y="1989239"/>
                  </a:lnTo>
                  <a:lnTo>
                    <a:pt x="1980321" y="1959136"/>
                  </a:lnTo>
                  <a:lnTo>
                    <a:pt x="1919894" y="1928161"/>
                  </a:lnTo>
                  <a:lnTo>
                    <a:pt x="1859159" y="1896322"/>
                  </a:lnTo>
                  <a:lnTo>
                    <a:pt x="1798150" y="1863628"/>
                  </a:lnTo>
                  <a:lnTo>
                    <a:pt x="1736901" y="1830087"/>
                  </a:lnTo>
                  <a:lnTo>
                    <a:pt x="1675447" y="1795708"/>
                  </a:lnTo>
                  <a:lnTo>
                    <a:pt x="1613821" y="1760500"/>
                  </a:lnTo>
                  <a:lnTo>
                    <a:pt x="1552515" y="1724738"/>
                  </a:lnTo>
                  <a:lnTo>
                    <a:pt x="1492014" y="1688710"/>
                  </a:lnTo>
                  <a:lnTo>
                    <a:pt x="1432340" y="1652441"/>
                  </a:lnTo>
                  <a:lnTo>
                    <a:pt x="1373520" y="1615955"/>
                  </a:lnTo>
                  <a:lnTo>
                    <a:pt x="1315578" y="1579279"/>
                  </a:lnTo>
                  <a:lnTo>
                    <a:pt x="1258538" y="1542438"/>
                  </a:lnTo>
                  <a:lnTo>
                    <a:pt x="1202426" y="1505457"/>
                  </a:lnTo>
                  <a:lnTo>
                    <a:pt x="1147265" y="1468362"/>
                  </a:lnTo>
                  <a:lnTo>
                    <a:pt x="1093081" y="1431178"/>
                  </a:lnTo>
                  <a:lnTo>
                    <a:pt x="1039898" y="1393930"/>
                  </a:lnTo>
                  <a:lnTo>
                    <a:pt x="987741" y="1356644"/>
                  </a:lnTo>
                  <a:lnTo>
                    <a:pt x="936634" y="1319345"/>
                  </a:lnTo>
                  <a:lnTo>
                    <a:pt x="886602" y="1282059"/>
                  </a:lnTo>
                  <a:lnTo>
                    <a:pt x="837670" y="1244811"/>
                  </a:lnTo>
                  <a:lnTo>
                    <a:pt x="789862" y="1207626"/>
                  </a:lnTo>
                  <a:lnTo>
                    <a:pt x="743204" y="1170530"/>
                  </a:lnTo>
                  <a:lnTo>
                    <a:pt x="697719" y="1133548"/>
                  </a:lnTo>
                  <a:lnTo>
                    <a:pt x="653432" y="1096706"/>
                  </a:lnTo>
                  <a:lnTo>
                    <a:pt x="610368" y="1060028"/>
                  </a:lnTo>
                  <a:lnTo>
                    <a:pt x="568552" y="1023541"/>
                  </a:lnTo>
                  <a:lnTo>
                    <a:pt x="528008" y="987270"/>
                  </a:lnTo>
                  <a:lnTo>
                    <a:pt x="488761" y="951240"/>
                  </a:lnTo>
                  <a:lnTo>
                    <a:pt x="450836" y="915476"/>
                  </a:lnTo>
                  <a:lnTo>
                    <a:pt x="414257" y="880004"/>
                  </a:lnTo>
                  <a:lnTo>
                    <a:pt x="379049" y="844850"/>
                  </a:lnTo>
                  <a:lnTo>
                    <a:pt x="345236" y="810038"/>
                  </a:lnTo>
                  <a:lnTo>
                    <a:pt x="312843" y="775594"/>
                  </a:lnTo>
                  <a:lnTo>
                    <a:pt x="281896" y="741544"/>
                  </a:lnTo>
                  <a:lnTo>
                    <a:pt x="252417" y="707912"/>
                  </a:lnTo>
                  <a:lnTo>
                    <a:pt x="224433" y="674725"/>
                  </a:lnTo>
                  <a:lnTo>
                    <a:pt x="197968" y="642007"/>
                  </a:lnTo>
                  <a:lnTo>
                    <a:pt x="173046" y="609784"/>
                  </a:lnTo>
                  <a:lnTo>
                    <a:pt x="149692" y="578082"/>
                  </a:lnTo>
                  <a:lnTo>
                    <a:pt x="107787" y="516340"/>
                  </a:lnTo>
                  <a:lnTo>
                    <a:pt x="72450" y="456985"/>
                  </a:lnTo>
                  <a:lnTo>
                    <a:pt x="43878" y="400219"/>
                  </a:lnTo>
                  <a:lnTo>
                    <a:pt x="22268" y="346245"/>
                  </a:lnTo>
                  <a:lnTo>
                    <a:pt x="7819" y="295267"/>
                  </a:lnTo>
                  <a:lnTo>
                    <a:pt x="726" y="247488"/>
                  </a:lnTo>
                  <a:lnTo>
                    <a:pt x="0" y="224862"/>
                  </a:lnTo>
                  <a:lnTo>
                    <a:pt x="1187" y="203111"/>
                  </a:lnTo>
                  <a:lnTo>
                    <a:pt x="4311" y="182262"/>
                  </a:lnTo>
                  <a:lnTo>
                    <a:pt x="9399" y="162339"/>
                  </a:lnTo>
                  <a:lnTo>
                    <a:pt x="16473" y="143368"/>
                  </a:lnTo>
                  <a:lnTo>
                    <a:pt x="25559" y="125375"/>
                  </a:lnTo>
                </a:path>
              </a:pathLst>
            </a:custGeom>
            <a:ln w="9525">
              <a:solidFill>
                <a:srgbClr val="FF0000"/>
              </a:solidFill>
            </a:ln>
          </p:spPr>
          <p:txBody>
            <a:bodyPr wrap="square" lIns="0" tIns="0" rIns="0" bIns="0" rtlCol="0"/>
            <a:lstStyle/>
            <a:p>
              <a:endParaRPr/>
            </a:p>
          </p:txBody>
        </p:sp>
      </p:grpSp>
    </p:spTree>
    <p:extLst>
      <p:ext uri="{BB962C8B-B14F-4D97-AF65-F5344CB8AC3E}">
        <p14:creationId xmlns:p14="http://schemas.microsoft.com/office/powerpoint/2010/main" val="384737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46429" y="1477946"/>
            <a:ext cx="6636971" cy="4427554"/>
          </a:xfrm>
        </p:spPr>
        <p:txBody>
          <a:bodyPr/>
          <a:lstStyle/>
          <a:p>
            <a:pPr marL="12700" marR="520065">
              <a:lnSpc>
                <a:spcPct val="100000"/>
              </a:lnSpc>
              <a:spcBef>
                <a:spcPts val="100"/>
              </a:spcBef>
            </a:pPr>
            <a:r>
              <a:rPr lang="en-US" sz="2000" b="1" dirty="0"/>
              <a:t>The Neural Basis of Working Memory</a:t>
            </a:r>
          </a:p>
          <a:p>
            <a:pPr marL="12700">
              <a:lnSpc>
                <a:spcPct val="100000"/>
              </a:lnSpc>
              <a:spcBef>
                <a:spcPts val="550"/>
              </a:spcBef>
            </a:pPr>
            <a:r>
              <a:rPr lang="en-US" sz="2000" dirty="0"/>
              <a:t>Positron emission tomography (PET)</a:t>
            </a:r>
          </a:p>
          <a:p>
            <a:pPr marL="12700">
              <a:lnSpc>
                <a:spcPct val="100000"/>
              </a:lnSpc>
              <a:spcBef>
                <a:spcPts val="530"/>
              </a:spcBef>
            </a:pPr>
            <a:r>
              <a:rPr lang="en-US" sz="2000" dirty="0"/>
              <a:t>Smith and </a:t>
            </a:r>
            <a:r>
              <a:rPr lang="en-US" sz="2000" dirty="0" err="1"/>
              <a:t>Jonides</a:t>
            </a:r>
            <a:r>
              <a:rPr lang="en-US" sz="2000" dirty="0"/>
              <a:t> (1995)</a:t>
            </a:r>
          </a:p>
          <a:p>
            <a:pPr marL="12700" marR="425450">
              <a:lnSpc>
                <a:spcPct val="120000"/>
              </a:lnSpc>
              <a:spcBef>
                <a:spcPts val="1150"/>
              </a:spcBef>
            </a:pPr>
            <a:r>
              <a:rPr lang="en-US" sz="2000" b="1" dirty="0"/>
              <a:t>IV:</a:t>
            </a:r>
            <a:r>
              <a:rPr lang="en-US" sz="2000" dirty="0"/>
              <a:t> memory + spatial task vs. spatial-only task</a:t>
            </a:r>
          </a:p>
          <a:p>
            <a:pPr marL="12700">
              <a:lnSpc>
                <a:spcPct val="100000"/>
              </a:lnSpc>
              <a:spcBef>
                <a:spcPts val="530"/>
              </a:spcBef>
            </a:pPr>
            <a:r>
              <a:rPr lang="en-US" sz="2000" b="1" dirty="0"/>
              <a:t>DV:</a:t>
            </a:r>
            <a:r>
              <a:rPr lang="en-US" sz="2000" dirty="0"/>
              <a:t> PET activation</a:t>
            </a:r>
          </a:p>
          <a:p>
            <a:pPr marL="12700" marR="92710">
              <a:lnSpc>
                <a:spcPct val="100000"/>
              </a:lnSpc>
              <a:spcBef>
                <a:spcPts val="1455"/>
              </a:spcBef>
            </a:pPr>
            <a:r>
              <a:rPr lang="en-US" sz="2000" b="1" dirty="0"/>
              <a:t>Results:</a:t>
            </a:r>
            <a:r>
              <a:rPr lang="en-US" sz="2000" dirty="0"/>
              <a:t> Enhanced activation in the  right prefrontal cortex near area 46  for the </a:t>
            </a:r>
            <a:r>
              <a:rPr lang="en-US" sz="2000" dirty="0" smtClean="0"/>
              <a:t>memory + spatial </a:t>
            </a:r>
            <a:r>
              <a:rPr lang="en-US" sz="2000" dirty="0"/>
              <a:t>task</a:t>
            </a:r>
          </a:p>
          <a:p>
            <a:pPr marL="12700" marR="354330">
              <a:lnSpc>
                <a:spcPct val="100000"/>
              </a:lnSpc>
              <a:spcBef>
                <a:spcPts val="530"/>
              </a:spcBef>
            </a:pPr>
            <a:r>
              <a:rPr lang="en-US" sz="2000" b="1" dirty="0"/>
              <a:t>Conclusions:</a:t>
            </a:r>
            <a:r>
              <a:rPr lang="en-US" sz="2000" dirty="0"/>
              <a:t> The right prefrontal  cortex is involved in spatial  memory.</a:t>
            </a:r>
          </a:p>
          <a:p>
            <a:pPr marL="12700">
              <a:lnSpc>
                <a:spcPct val="100000"/>
              </a:lnSpc>
              <a:spcBef>
                <a:spcPts val="530"/>
              </a:spcBef>
            </a:pPr>
            <a:endParaRPr lang="en-US" sz="2000" dirty="0"/>
          </a:p>
        </p:txBody>
      </p:sp>
      <p:sp>
        <p:nvSpPr>
          <p:cNvPr id="3" name="Text Placeholder 2"/>
          <p:cNvSpPr>
            <a:spLocks noGrp="1"/>
          </p:cNvSpPr>
          <p:nvPr>
            <p:ph type="body" sz="quarter" idx="11"/>
          </p:nvPr>
        </p:nvSpPr>
        <p:spPr>
          <a:xfrm>
            <a:off x="152400" y="12700"/>
            <a:ext cx="11887200" cy="774405"/>
          </a:xfrm>
        </p:spPr>
        <p:txBody>
          <a:bodyPr/>
          <a:lstStyle/>
          <a:p>
            <a:r>
              <a:rPr lang="en-US" dirty="0" smtClean="0"/>
              <a:t>Working Memory: Conclusions </a:t>
            </a:r>
            <a:endParaRPr lang="en-US" dirty="0"/>
          </a:p>
        </p:txBody>
      </p:sp>
      <p:sp>
        <p:nvSpPr>
          <p:cNvPr id="8" name="object 4"/>
          <p:cNvSpPr/>
          <p:nvPr/>
        </p:nvSpPr>
        <p:spPr>
          <a:xfrm>
            <a:off x="7419341" y="1700784"/>
            <a:ext cx="3633352" cy="369671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94909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Sophisticated advances in brain imaging technology refute all of theoretical assumptions of Phrenology.</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215444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Sophisticated advances in brain imaging technology refute all of theoretical assumptions of Phrenology.</a:t>
            </a: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664195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2</a:t>
            </a:r>
            <a:endParaRPr lang="en-US" dirty="0"/>
          </a:p>
        </p:txBody>
      </p:sp>
      <p:sp>
        <p:nvSpPr>
          <p:cNvPr id="4" name="Content Placeholder 1"/>
          <p:cNvSpPr>
            <a:spLocks noGrp="1"/>
          </p:cNvSpPr>
          <p:nvPr>
            <p:ph sz="quarter" idx="10"/>
          </p:nvPr>
        </p:nvSpPr>
        <p:spPr>
          <a:xfrm>
            <a:off x="304800" y="1137257"/>
            <a:ext cx="11582400" cy="1047143"/>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Different areas of the brain perform different tasks.</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92262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BRAIN AREAS</a:t>
            </a:r>
            <a:endParaRPr lang="en-US" dirty="0"/>
          </a:p>
        </p:txBody>
      </p:sp>
    </p:spTree>
    <p:extLst>
      <p:ext uri="{BB962C8B-B14F-4D97-AF65-F5344CB8AC3E}">
        <p14:creationId xmlns:p14="http://schemas.microsoft.com/office/powerpoint/2010/main" val="1069350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2</a:t>
            </a:r>
            <a:endParaRPr lang="en-US" dirty="0"/>
          </a:p>
        </p:txBody>
      </p:sp>
      <p:sp>
        <p:nvSpPr>
          <p:cNvPr id="4" name="Content Placeholder 1"/>
          <p:cNvSpPr>
            <a:spLocks noGrp="1"/>
          </p:cNvSpPr>
          <p:nvPr>
            <p:ph sz="quarter" idx="10"/>
          </p:nvPr>
        </p:nvSpPr>
        <p:spPr>
          <a:xfrm>
            <a:off x="304800" y="1137257"/>
            <a:ext cx="11582400" cy="1047143"/>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Different areas of the brain perform different tasks.</a:t>
            </a:r>
          </a:p>
        </p:txBody>
      </p:sp>
      <p:grpSp>
        <p:nvGrpSpPr>
          <p:cNvPr id="17" name="Group 16"/>
          <p:cNvGrpSpPr/>
          <p:nvPr/>
        </p:nvGrpSpPr>
        <p:grpSpPr>
          <a:xfrm>
            <a:off x="596900" y="2613249"/>
            <a:ext cx="1078924" cy="877944"/>
            <a:chOff x="596900" y="2613249"/>
            <a:chExt cx="1078924" cy="877944"/>
          </a:xfrm>
        </p:grpSpPr>
        <p:sp>
          <p:nvSpPr>
            <p:cNvPr id="18" name="Oval 17"/>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1" name="Oval 20"/>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395335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3</a:t>
            </a:r>
            <a:endParaRPr lang="en-US" dirty="0"/>
          </a:p>
        </p:txBody>
      </p:sp>
      <p:sp>
        <p:nvSpPr>
          <p:cNvPr id="4" name="Content Placeholder 1"/>
          <p:cNvSpPr>
            <a:spLocks noGrp="1"/>
          </p:cNvSpPr>
          <p:nvPr>
            <p:ph sz="quarter" idx="10"/>
          </p:nvPr>
        </p:nvSpPr>
        <p:spPr>
          <a:xfrm>
            <a:off x="304800" y="1137257"/>
            <a:ext cx="11582400" cy="1047143"/>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The middle part of the brain evolved most recently.</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431724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3</a:t>
            </a:r>
            <a:endParaRPr lang="en-US" dirty="0"/>
          </a:p>
        </p:txBody>
      </p:sp>
      <p:sp>
        <p:nvSpPr>
          <p:cNvPr id="4" name="Content Placeholder 1"/>
          <p:cNvSpPr>
            <a:spLocks noGrp="1"/>
          </p:cNvSpPr>
          <p:nvPr>
            <p:ph sz="quarter" idx="10"/>
          </p:nvPr>
        </p:nvSpPr>
        <p:spPr>
          <a:xfrm>
            <a:off x="304800" y="1137257"/>
            <a:ext cx="11582400" cy="1047143"/>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a:latin typeface="Arial"/>
                <a:cs typeface="Arial"/>
              </a:rPr>
              <a:t>The middle part of the brain evolved most recently.</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944301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4</a:t>
            </a:r>
            <a:endParaRPr lang="en-US" dirty="0"/>
          </a:p>
        </p:txBody>
      </p:sp>
      <p:sp>
        <p:nvSpPr>
          <p:cNvPr id="4" name="Content Placeholder 1"/>
          <p:cNvSpPr>
            <a:spLocks noGrp="1"/>
          </p:cNvSpPr>
          <p:nvPr>
            <p:ph sz="quarter" idx="10"/>
          </p:nvPr>
        </p:nvSpPr>
        <p:spPr>
          <a:xfrm>
            <a:off x="304800" y="1137257"/>
            <a:ext cx="11582400" cy="1047143"/>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The ventral pathway of visual processing identifies and locates objects.</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673903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4</a:t>
            </a:r>
            <a:endParaRPr lang="en-US" dirty="0"/>
          </a:p>
        </p:txBody>
      </p:sp>
      <p:sp>
        <p:nvSpPr>
          <p:cNvPr id="4" name="Content Placeholder 1"/>
          <p:cNvSpPr>
            <a:spLocks noGrp="1"/>
          </p:cNvSpPr>
          <p:nvPr>
            <p:ph sz="quarter" idx="10"/>
          </p:nvPr>
        </p:nvSpPr>
        <p:spPr>
          <a:xfrm>
            <a:off x="304800" y="1137257"/>
            <a:ext cx="11582400" cy="1047143"/>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The ventral pathway of visual processing identifies and locates objects.</a:t>
            </a: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6253889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5</a:t>
            </a:r>
            <a:endParaRPr lang="en-US" dirty="0"/>
          </a:p>
        </p:txBody>
      </p:sp>
      <p:sp>
        <p:nvSpPr>
          <p:cNvPr id="4" name="Content Placeholder 1"/>
          <p:cNvSpPr>
            <a:spLocks noGrp="1"/>
          </p:cNvSpPr>
          <p:nvPr>
            <p:ph sz="quarter" idx="10"/>
          </p:nvPr>
        </p:nvSpPr>
        <p:spPr>
          <a:xfrm>
            <a:off x="304800" y="1137257"/>
            <a:ext cx="11582400" cy="1290766"/>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 A dissociation is discovered when one two parts of the brain take apart stimuli and put them back together.</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855153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5</a:t>
            </a:r>
            <a:endParaRPr lang="en-US" dirty="0"/>
          </a:p>
        </p:txBody>
      </p:sp>
      <p:sp>
        <p:nvSpPr>
          <p:cNvPr id="4" name="Content Placeholder 1"/>
          <p:cNvSpPr>
            <a:spLocks noGrp="1"/>
          </p:cNvSpPr>
          <p:nvPr>
            <p:ph sz="quarter" idx="10"/>
          </p:nvPr>
        </p:nvSpPr>
        <p:spPr>
          <a:xfrm>
            <a:off x="304800" y="1137257"/>
            <a:ext cx="11582400" cy="1290766"/>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 A dissociation is discovered when one two parts of the brain take apart stimuli and put them back together.</a:t>
            </a: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912815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6</a:t>
            </a:r>
            <a:endParaRPr lang="en-US" dirty="0"/>
          </a:p>
        </p:txBody>
      </p:sp>
      <p:sp>
        <p:nvSpPr>
          <p:cNvPr id="4" name="Content Placeholder 1"/>
          <p:cNvSpPr>
            <a:spLocks noGrp="1"/>
          </p:cNvSpPr>
          <p:nvPr>
            <p:ph sz="quarter" idx="10"/>
          </p:nvPr>
        </p:nvSpPr>
        <p:spPr>
          <a:xfrm>
            <a:off x="304800" y="1137257"/>
            <a:ext cx="11582400" cy="1290766"/>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Smith </a:t>
            </a:r>
            <a:r>
              <a:rPr lang="en-US" sz="2000" dirty="0">
                <a:latin typeface="Arial"/>
                <a:cs typeface="Arial"/>
              </a:rPr>
              <a:t>and </a:t>
            </a:r>
            <a:r>
              <a:rPr lang="en-US" sz="2000" dirty="0" err="1">
                <a:latin typeface="Arial"/>
                <a:cs typeface="Arial"/>
              </a:rPr>
              <a:t>Jonides</a:t>
            </a:r>
            <a:r>
              <a:rPr lang="en-US" sz="2000" dirty="0">
                <a:latin typeface="Arial"/>
                <a:cs typeface="Arial"/>
              </a:rPr>
              <a:t> used a modern version of the savings method to identify the area of the brain responsible for spatial memory.</a:t>
            </a: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251974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6</a:t>
            </a:r>
            <a:endParaRPr lang="en-US" dirty="0"/>
          </a:p>
        </p:txBody>
      </p:sp>
      <p:sp>
        <p:nvSpPr>
          <p:cNvPr id="4" name="Content Placeholder 1"/>
          <p:cNvSpPr>
            <a:spLocks noGrp="1"/>
          </p:cNvSpPr>
          <p:nvPr>
            <p:ph sz="quarter" idx="10"/>
          </p:nvPr>
        </p:nvSpPr>
        <p:spPr>
          <a:xfrm>
            <a:off x="304800" y="1137257"/>
            <a:ext cx="11582400" cy="1290766"/>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Smith </a:t>
            </a:r>
            <a:r>
              <a:rPr lang="en-US" sz="2000" dirty="0">
                <a:latin typeface="Arial"/>
                <a:cs typeface="Arial"/>
              </a:rPr>
              <a:t>and </a:t>
            </a:r>
            <a:r>
              <a:rPr lang="en-US" sz="2000" dirty="0" err="1">
                <a:latin typeface="Arial"/>
                <a:cs typeface="Arial"/>
              </a:rPr>
              <a:t>Jonides</a:t>
            </a:r>
            <a:r>
              <a:rPr lang="en-US" sz="2000" dirty="0">
                <a:latin typeface="Arial"/>
                <a:cs typeface="Arial"/>
              </a:rPr>
              <a:t> used a modern version of the savings method to identify the area of the brain responsible for spatial memory.</a:t>
            </a: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9132454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4201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a:t>Brain Function Localization</a:t>
            </a:r>
          </a:p>
        </p:txBody>
      </p:sp>
      <p:sp>
        <p:nvSpPr>
          <p:cNvPr id="5" name="Rectangle 4"/>
          <p:cNvSpPr/>
          <p:nvPr/>
        </p:nvSpPr>
        <p:spPr>
          <a:xfrm>
            <a:off x="152400" y="1165216"/>
            <a:ext cx="11582400" cy="797654"/>
          </a:xfrm>
          <a:prstGeom prst="rect">
            <a:avLst/>
          </a:prstGeom>
        </p:spPr>
        <p:txBody>
          <a:bodyPr wrap="square">
            <a:spAutoFit/>
          </a:bodyPr>
          <a:lstStyle/>
          <a:p>
            <a:pPr marL="12065" marR="5080">
              <a:lnSpc>
                <a:spcPct val="100000"/>
              </a:lnSpc>
              <a:spcBef>
                <a:spcPts val="650"/>
              </a:spcBef>
            </a:pPr>
            <a:r>
              <a:rPr lang="en-US" sz="2000" dirty="0">
                <a:latin typeface="Arial" charset="0"/>
                <a:ea typeface="Arial" charset="0"/>
                <a:cs typeface="Arial" charset="0"/>
              </a:rPr>
              <a:t>Cognitive </a:t>
            </a:r>
            <a:r>
              <a:rPr lang="en-US" sz="2000" dirty="0" smtClean="0">
                <a:latin typeface="Arial" charset="0"/>
                <a:ea typeface="Arial" charset="0"/>
                <a:cs typeface="Arial" charset="0"/>
              </a:rPr>
              <a:t>processes </a:t>
            </a:r>
            <a:r>
              <a:rPr lang="en-US" sz="2000" dirty="0">
                <a:latin typeface="Arial" charset="0"/>
                <a:ea typeface="Arial" charset="0"/>
                <a:cs typeface="Arial" charset="0"/>
              </a:rPr>
              <a:t>and the b</a:t>
            </a:r>
            <a:r>
              <a:rPr lang="en-US" sz="2000" dirty="0" smtClean="0">
                <a:latin typeface="Arial" charset="0"/>
                <a:ea typeface="Arial" charset="0"/>
                <a:cs typeface="Arial" charset="0"/>
              </a:rPr>
              <a:t>rain</a:t>
            </a:r>
          </a:p>
          <a:p>
            <a:pPr marL="12065" marR="5080">
              <a:lnSpc>
                <a:spcPct val="100000"/>
              </a:lnSpc>
              <a:spcBef>
                <a:spcPts val="650"/>
              </a:spcBef>
            </a:pPr>
            <a:r>
              <a:rPr lang="en-US" sz="2000" dirty="0" smtClean="0">
                <a:latin typeface="Arial" charset="0"/>
                <a:ea typeface="Arial" charset="0"/>
                <a:cs typeface="Arial" charset="0"/>
              </a:rPr>
              <a:t>The </a:t>
            </a:r>
            <a:r>
              <a:rPr lang="en-US" sz="2000" dirty="0">
                <a:latin typeface="Arial" charset="0"/>
                <a:ea typeface="Arial" charset="0"/>
                <a:cs typeface="Arial" charset="0"/>
              </a:rPr>
              <a:t>brain is organized into different brain areas. Each is </a:t>
            </a:r>
            <a:r>
              <a:rPr lang="en-US" sz="2000" dirty="0" smtClean="0">
                <a:latin typeface="Arial" charset="0"/>
                <a:ea typeface="Arial" charset="0"/>
                <a:cs typeface="Arial" charset="0"/>
              </a:rPr>
              <a:t>responsible </a:t>
            </a:r>
            <a:r>
              <a:rPr lang="en-US" sz="2000" dirty="0">
                <a:latin typeface="Arial" charset="0"/>
                <a:ea typeface="Arial" charset="0"/>
                <a:cs typeface="Arial" charset="0"/>
              </a:rPr>
              <a:t>for an aspect of cognition.</a:t>
            </a:r>
          </a:p>
        </p:txBody>
      </p:sp>
      <p:sp>
        <p:nvSpPr>
          <p:cNvPr id="6" name="object 4"/>
          <p:cNvSpPr txBox="1"/>
          <p:nvPr/>
        </p:nvSpPr>
        <p:spPr>
          <a:xfrm>
            <a:off x="272143" y="2277481"/>
            <a:ext cx="3825273" cy="4052391"/>
          </a:xfrm>
          <a:prstGeom prst="rect">
            <a:avLst/>
          </a:prstGeom>
        </p:spPr>
        <p:txBody>
          <a:bodyPr vert="horz" wrap="square" lIns="0" tIns="71120" rIns="0" bIns="0" rtlCol="0">
            <a:spAutoFit/>
          </a:bodyPr>
          <a:lstStyle/>
          <a:p>
            <a:pPr marL="12700" algn="ctr">
              <a:lnSpc>
                <a:spcPct val="100000"/>
              </a:lnSpc>
              <a:spcBef>
                <a:spcPts val="560"/>
              </a:spcBef>
            </a:pPr>
            <a:r>
              <a:rPr sz="2000" b="1" spc="-130" dirty="0">
                <a:solidFill>
                  <a:srgbClr val="252525"/>
                </a:solidFill>
                <a:latin typeface="Arial"/>
                <a:cs typeface="Arial"/>
              </a:rPr>
              <a:t>Cortical</a:t>
            </a:r>
            <a:r>
              <a:rPr sz="2000" b="1" spc="-125" dirty="0">
                <a:solidFill>
                  <a:srgbClr val="252525"/>
                </a:solidFill>
                <a:latin typeface="Arial"/>
                <a:cs typeface="Arial"/>
              </a:rPr>
              <a:t> </a:t>
            </a:r>
            <a:r>
              <a:rPr sz="2000" b="1" spc="-130" dirty="0">
                <a:solidFill>
                  <a:srgbClr val="252525"/>
                </a:solidFill>
                <a:latin typeface="Arial"/>
                <a:cs typeface="Arial"/>
              </a:rPr>
              <a:t>Area</a:t>
            </a:r>
            <a:endParaRPr sz="2000" dirty="0">
              <a:latin typeface="Arial"/>
              <a:cs typeface="Arial"/>
            </a:endParaRPr>
          </a:p>
          <a:p>
            <a:pPr marL="12700">
              <a:lnSpc>
                <a:spcPct val="100000"/>
              </a:lnSpc>
              <a:spcBef>
                <a:spcPts val="405"/>
              </a:spcBef>
            </a:pPr>
            <a:r>
              <a:rPr sz="2000" b="1" spc="-110" dirty="0">
                <a:solidFill>
                  <a:srgbClr val="FF0000"/>
                </a:solidFill>
                <a:latin typeface="Arial"/>
                <a:cs typeface="Arial"/>
              </a:rPr>
              <a:t>Primary </a:t>
            </a:r>
            <a:r>
              <a:rPr sz="2000" b="1" spc="-50" dirty="0">
                <a:solidFill>
                  <a:srgbClr val="FF0000"/>
                </a:solidFill>
                <a:latin typeface="Arial"/>
                <a:cs typeface="Arial"/>
              </a:rPr>
              <a:t>Motor</a:t>
            </a:r>
            <a:r>
              <a:rPr sz="2000" b="1" spc="-55" dirty="0">
                <a:solidFill>
                  <a:srgbClr val="FF0000"/>
                </a:solidFill>
                <a:latin typeface="Arial"/>
                <a:cs typeface="Arial"/>
              </a:rPr>
              <a:t> </a:t>
            </a:r>
            <a:r>
              <a:rPr sz="2000" b="1" spc="-130" dirty="0">
                <a:solidFill>
                  <a:srgbClr val="FF0000"/>
                </a:solidFill>
                <a:latin typeface="Arial"/>
                <a:cs typeface="Arial"/>
              </a:rPr>
              <a:t>Cortex</a:t>
            </a:r>
            <a:endParaRPr sz="2000" dirty="0">
              <a:latin typeface="Arial"/>
              <a:cs typeface="Arial"/>
            </a:endParaRPr>
          </a:p>
          <a:p>
            <a:pPr marL="12700" marR="5080">
              <a:lnSpc>
                <a:spcPct val="120000"/>
              </a:lnSpc>
            </a:pPr>
            <a:r>
              <a:rPr sz="2000" b="1" spc="-110" dirty="0">
                <a:solidFill>
                  <a:srgbClr val="1F487C"/>
                </a:solidFill>
                <a:latin typeface="Arial"/>
                <a:cs typeface="Arial"/>
              </a:rPr>
              <a:t>Primary </a:t>
            </a:r>
            <a:r>
              <a:rPr sz="2000" b="1" spc="-140" dirty="0">
                <a:solidFill>
                  <a:srgbClr val="1F487C"/>
                </a:solidFill>
                <a:latin typeface="Arial"/>
                <a:cs typeface="Arial"/>
              </a:rPr>
              <a:t>Somatosensory </a:t>
            </a:r>
            <a:r>
              <a:rPr sz="2000" b="1" spc="-130" dirty="0">
                <a:solidFill>
                  <a:srgbClr val="1F487C"/>
                </a:solidFill>
                <a:latin typeface="Arial"/>
                <a:cs typeface="Arial"/>
              </a:rPr>
              <a:t>Cortex  </a:t>
            </a:r>
            <a:r>
              <a:rPr sz="2000" b="1" spc="-95" dirty="0">
                <a:solidFill>
                  <a:srgbClr val="EE3CB4"/>
                </a:solidFill>
                <a:latin typeface="Arial"/>
                <a:cs typeface="Arial"/>
              </a:rPr>
              <a:t>Prefrontal</a:t>
            </a:r>
            <a:r>
              <a:rPr sz="2000" b="1" spc="-75" dirty="0">
                <a:solidFill>
                  <a:srgbClr val="EE3CB4"/>
                </a:solidFill>
                <a:latin typeface="Arial"/>
                <a:cs typeface="Arial"/>
              </a:rPr>
              <a:t> </a:t>
            </a:r>
            <a:r>
              <a:rPr sz="2000" b="1" spc="-130" dirty="0">
                <a:solidFill>
                  <a:srgbClr val="EE3CB4"/>
                </a:solidFill>
                <a:latin typeface="Arial"/>
                <a:cs typeface="Arial"/>
              </a:rPr>
              <a:t>Cortex</a:t>
            </a:r>
            <a:endParaRPr sz="2000" dirty="0">
              <a:latin typeface="Arial"/>
              <a:cs typeface="Arial"/>
            </a:endParaRPr>
          </a:p>
          <a:p>
            <a:pPr marL="12700" marR="176530">
              <a:lnSpc>
                <a:spcPct val="120000"/>
              </a:lnSpc>
            </a:pPr>
            <a:r>
              <a:rPr sz="2000" b="1" spc="-50" dirty="0">
                <a:solidFill>
                  <a:srgbClr val="00AF50"/>
                </a:solidFill>
                <a:latin typeface="Arial"/>
                <a:cs typeface="Arial"/>
              </a:rPr>
              <a:t>Motor </a:t>
            </a:r>
            <a:r>
              <a:rPr sz="2000" b="1" spc="-135" dirty="0">
                <a:solidFill>
                  <a:srgbClr val="00AF50"/>
                </a:solidFill>
                <a:latin typeface="Arial"/>
                <a:cs typeface="Arial"/>
              </a:rPr>
              <a:t>Association </a:t>
            </a:r>
            <a:r>
              <a:rPr sz="2000" b="1" spc="-130" dirty="0" smtClean="0">
                <a:solidFill>
                  <a:srgbClr val="00AF50"/>
                </a:solidFill>
                <a:latin typeface="Arial"/>
                <a:cs typeface="Arial"/>
              </a:rPr>
              <a:t>Cortex</a:t>
            </a:r>
            <a:r>
              <a:rPr lang="en-US" sz="2000" b="1" spc="-130" dirty="0" smtClean="0">
                <a:solidFill>
                  <a:srgbClr val="00AF50"/>
                </a:solidFill>
                <a:latin typeface="Arial"/>
                <a:cs typeface="Arial"/>
              </a:rPr>
              <a:t/>
            </a:r>
            <a:br>
              <a:rPr lang="en-US" sz="2000" b="1" spc="-130" dirty="0" smtClean="0">
                <a:solidFill>
                  <a:srgbClr val="00AF50"/>
                </a:solidFill>
                <a:latin typeface="Arial"/>
                <a:cs typeface="Arial"/>
              </a:rPr>
            </a:br>
            <a:r>
              <a:rPr sz="2000" b="1" spc="-160" dirty="0" smtClean="0">
                <a:solidFill>
                  <a:srgbClr val="252525"/>
                </a:solidFill>
                <a:latin typeface="Arial"/>
                <a:cs typeface="Arial"/>
              </a:rPr>
              <a:t>Speech </a:t>
            </a:r>
            <a:r>
              <a:rPr sz="2000" b="1" spc="-120" dirty="0">
                <a:solidFill>
                  <a:srgbClr val="252525"/>
                </a:solidFill>
                <a:latin typeface="Arial"/>
                <a:cs typeface="Arial"/>
              </a:rPr>
              <a:t>Center </a:t>
            </a:r>
            <a:r>
              <a:rPr sz="2000" b="1" spc="-140" dirty="0">
                <a:solidFill>
                  <a:srgbClr val="252525"/>
                </a:solidFill>
                <a:latin typeface="Arial"/>
                <a:cs typeface="Arial"/>
              </a:rPr>
              <a:t>(Broca's </a:t>
            </a:r>
            <a:r>
              <a:rPr sz="2000" b="1" spc="-100" dirty="0">
                <a:solidFill>
                  <a:srgbClr val="252525"/>
                </a:solidFill>
                <a:latin typeface="Arial"/>
                <a:cs typeface="Arial"/>
              </a:rPr>
              <a:t>Area)  </a:t>
            </a:r>
            <a:r>
              <a:rPr sz="2000" b="1" spc="-100" dirty="0">
                <a:solidFill>
                  <a:srgbClr val="49452A"/>
                </a:solidFill>
                <a:latin typeface="Arial"/>
                <a:cs typeface="Arial"/>
              </a:rPr>
              <a:t>Auditory</a:t>
            </a:r>
            <a:r>
              <a:rPr sz="2000" b="1" spc="-70" dirty="0">
                <a:solidFill>
                  <a:srgbClr val="49452A"/>
                </a:solidFill>
                <a:latin typeface="Arial"/>
                <a:cs typeface="Arial"/>
              </a:rPr>
              <a:t> </a:t>
            </a:r>
            <a:r>
              <a:rPr sz="2000" b="1" spc="-130" dirty="0">
                <a:solidFill>
                  <a:srgbClr val="49452A"/>
                </a:solidFill>
                <a:latin typeface="Arial"/>
                <a:cs typeface="Arial"/>
              </a:rPr>
              <a:t>Cortex</a:t>
            </a:r>
            <a:endParaRPr sz="2000" dirty="0">
              <a:latin typeface="Arial"/>
              <a:cs typeface="Arial"/>
            </a:endParaRPr>
          </a:p>
          <a:p>
            <a:pPr marL="12700" marR="417195">
              <a:lnSpc>
                <a:spcPct val="120000"/>
              </a:lnSpc>
              <a:spcBef>
                <a:spcPts val="5"/>
              </a:spcBef>
            </a:pPr>
            <a:r>
              <a:rPr sz="2000" b="1" spc="-100" dirty="0">
                <a:solidFill>
                  <a:srgbClr val="8EB4E2"/>
                </a:solidFill>
                <a:latin typeface="Arial"/>
                <a:cs typeface="Arial"/>
              </a:rPr>
              <a:t>Auditory </a:t>
            </a:r>
            <a:r>
              <a:rPr sz="2000" b="1" spc="-135" dirty="0">
                <a:solidFill>
                  <a:srgbClr val="8EB4E2"/>
                </a:solidFill>
                <a:latin typeface="Arial"/>
                <a:cs typeface="Arial"/>
              </a:rPr>
              <a:t>Association </a:t>
            </a:r>
            <a:r>
              <a:rPr sz="2000" b="1" spc="-120" dirty="0">
                <a:solidFill>
                  <a:srgbClr val="8EB4E2"/>
                </a:solidFill>
                <a:latin typeface="Arial"/>
                <a:cs typeface="Arial"/>
              </a:rPr>
              <a:t>Area  </a:t>
            </a:r>
            <a:r>
              <a:rPr sz="2000" b="1" spc="-120" dirty="0">
                <a:solidFill>
                  <a:srgbClr val="E36C09"/>
                </a:solidFill>
                <a:latin typeface="Arial"/>
                <a:cs typeface="Arial"/>
              </a:rPr>
              <a:t>Visual </a:t>
            </a:r>
            <a:r>
              <a:rPr sz="2000" b="1" spc="-135" dirty="0">
                <a:solidFill>
                  <a:srgbClr val="E36C09"/>
                </a:solidFill>
                <a:latin typeface="Arial"/>
                <a:cs typeface="Arial"/>
              </a:rPr>
              <a:t>Association </a:t>
            </a:r>
            <a:r>
              <a:rPr sz="2000" b="1" spc="-120" dirty="0">
                <a:solidFill>
                  <a:srgbClr val="E36C09"/>
                </a:solidFill>
                <a:latin typeface="Arial"/>
                <a:cs typeface="Arial"/>
              </a:rPr>
              <a:t>Area  </a:t>
            </a:r>
            <a:r>
              <a:rPr lang="en-US" sz="2000" b="1" spc="-120" dirty="0" smtClean="0">
                <a:solidFill>
                  <a:srgbClr val="E36C09"/>
                </a:solidFill>
                <a:latin typeface="Arial"/>
                <a:cs typeface="Arial"/>
              </a:rPr>
              <a:t/>
            </a:r>
            <a:br>
              <a:rPr lang="en-US" sz="2000" b="1" spc="-120" dirty="0" smtClean="0">
                <a:solidFill>
                  <a:srgbClr val="E36C09"/>
                </a:solidFill>
                <a:latin typeface="Arial"/>
                <a:cs typeface="Arial"/>
              </a:rPr>
            </a:br>
            <a:r>
              <a:rPr sz="2000" b="1" spc="-120" dirty="0" smtClean="0">
                <a:solidFill>
                  <a:srgbClr val="C4BC96"/>
                </a:solidFill>
                <a:latin typeface="Arial"/>
                <a:cs typeface="Arial"/>
              </a:rPr>
              <a:t>Visual</a:t>
            </a:r>
            <a:r>
              <a:rPr sz="2000" b="1" spc="-85" dirty="0" smtClean="0">
                <a:solidFill>
                  <a:srgbClr val="C4BC96"/>
                </a:solidFill>
                <a:latin typeface="Arial"/>
                <a:cs typeface="Arial"/>
              </a:rPr>
              <a:t> </a:t>
            </a:r>
            <a:r>
              <a:rPr sz="2000" b="1" spc="-130" dirty="0">
                <a:solidFill>
                  <a:srgbClr val="C4BC96"/>
                </a:solidFill>
                <a:latin typeface="Arial"/>
                <a:cs typeface="Arial"/>
              </a:rPr>
              <a:t>Cortex</a:t>
            </a:r>
            <a:endParaRPr sz="2000" dirty="0">
              <a:latin typeface="Arial"/>
              <a:cs typeface="Arial"/>
            </a:endParaRPr>
          </a:p>
          <a:p>
            <a:pPr marL="12700">
              <a:lnSpc>
                <a:spcPct val="100000"/>
              </a:lnSpc>
              <a:spcBef>
                <a:spcPts val="380"/>
              </a:spcBef>
            </a:pPr>
            <a:r>
              <a:rPr sz="2000" b="1" spc="-125" dirty="0">
                <a:solidFill>
                  <a:srgbClr val="92D050"/>
                </a:solidFill>
                <a:latin typeface="Arial"/>
                <a:cs typeface="Arial"/>
              </a:rPr>
              <a:t>Wernicke's</a:t>
            </a:r>
            <a:r>
              <a:rPr sz="2000" b="1" spc="-85" dirty="0">
                <a:solidFill>
                  <a:srgbClr val="92D050"/>
                </a:solidFill>
                <a:latin typeface="Arial"/>
                <a:cs typeface="Arial"/>
              </a:rPr>
              <a:t> </a:t>
            </a:r>
            <a:r>
              <a:rPr sz="2000" b="1" spc="-120" dirty="0">
                <a:solidFill>
                  <a:srgbClr val="92D050"/>
                </a:solidFill>
                <a:latin typeface="Arial"/>
                <a:cs typeface="Arial"/>
              </a:rPr>
              <a:t>Area</a:t>
            </a:r>
            <a:endParaRPr sz="2000" dirty="0">
              <a:latin typeface="Arial"/>
              <a:cs typeface="Arial"/>
            </a:endParaRPr>
          </a:p>
        </p:txBody>
      </p:sp>
      <p:sp>
        <p:nvSpPr>
          <p:cNvPr id="7" name="object 5"/>
          <p:cNvSpPr txBox="1"/>
          <p:nvPr/>
        </p:nvSpPr>
        <p:spPr>
          <a:xfrm>
            <a:off x="4097416" y="2256962"/>
            <a:ext cx="5836913" cy="4072910"/>
          </a:xfrm>
          <a:prstGeom prst="rect">
            <a:avLst/>
          </a:prstGeom>
        </p:spPr>
        <p:txBody>
          <a:bodyPr vert="horz" wrap="square" lIns="0" tIns="71120" rIns="0" bIns="0" rtlCol="0">
            <a:spAutoFit/>
          </a:bodyPr>
          <a:lstStyle/>
          <a:p>
            <a:pPr marL="12700" algn="ctr">
              <a:lnSpc>
                <a:spcPct val="100000"/>
              </a:lnSpc>
              <a:spcBef>
                <a:spcPts val="560"/>
              </a:spcBef>
            </a:pPr>
            <a:r>
              <a:rPr sz="2000" b="1" spc="-140" dirty="0">
                <a:solidFill>
                  <a:srgbClr val="252525"/>
                </a:solidFill>
                <a:latin typeface="Arial"/>
                <a:cs typeface="Arial"/>
              </a:rPr>
              <a:t>Function</a:t>
            </a:r>
            <a:endParaRPr sz="2000" dirty="0">
              <a:latin typeface="Arial"/>
              <a:cs typeface="Arial"/>
            </a:endParaRPr>
          </a:p>
          <a:p>
            <a:pPr marL="12700" marR="5080">
              <a:lnSpc>
                <a:spcPct val="120000"/>
              </a:lnSpc>
              <a:spcBef>
                <a:spcPts val="20"/>
              </a:spcBef>
            </a:pPr>
            <a:r>
              <a:rPr sz="2000" b="1" spc="-65" dirty="0">
                <a:solidFill>
                  <a:srgbClr val="FF0000"/>
                </a:solidFill>
                <a:latin typeface="Arial"/>
                <a:cs typeface="Arial"/>
              </a:rPr>
              <a:t>Initiation </a:t>
            </a:r>
            <a:r>
              <a:rPr sz="2000" b="1" spc="-75" dirty="0">
                <a:solidFill>
                  <a:srgbClr val="FF0000"/>
                </a:solidFill>
                <a:latin typeface="Arial"/>
                <a:cs typeface="Arial"/>
              </a:rPr>
              <a:t>of </a:t>
            </a:r>
            <a:r>
              <a:rPr sz="2000" b="1" spc="-100" dirty="0">
                <a:solidFill>
                  <a:srgbClr val="FF0000"/>
                </a:solidFill>
                <a:latin typeface="Arial"/>
                <a:cs typeface="Arial"/>
              </a:rPr>
              <a:t>voluntary </a:t>
            </a:r>
            <a:r>
              <a:rPr sz="2000" b="1" spc="-105" dirty="0">
                <a:solidFill>
                  <a:srgbClr val="FF0000"/>
                </a:solidFill>
                <a:latin typeface="Arial"/>
                <a:cs typeface="Arial"/>
              </a:rPr>
              <a:t>movement  </a:t>
            </a:r>
            <a:r>
              <a:rPr lang="en-US" sz="2000" b="1" spc="-105" dirty="0" smtClean="0">
                <a:solidFill>
                  <a:srgbClr val="FF0000"/>
                </a:solidFill>
                <a:latin typeface="Arial"/>
                <a:cs typeface="Arial"/>
              </a:rPr>
              <a:t/>
            </a:r>
            <a:br>
              <a:rPr lang="en-US" sz="2000" b="1" spc="-105" dirty="0" smtClean="0">
                <a:solidFill>
                  <a:srgbClr val="FF0000"/>
                </a:solidFill>
                <a:latin typeface="Arial"/>
                <a:cs typeface="Arial"/>
              </a:rPr>
            </a:br>
            <a:r>
              <a:rPr sz="2000" b="1" spc="-155" dirty="0" smtClean="0">
                <a:solidFill>
                  <a:srgbClr val="1F487C"/>
                </a:solidFill>
                <a:latin typeface="Arial"/>
                <a:cs typeface="Arial"/>
              </a:rPr>
              <a:t>Receives </a:t>
            </a:r>
            <a:r>
              <a:rPr sz="2000" b="1" spc="-70" dirty="0">
                <a:solidFill>
                  <a:srgbClr val="1F487C"/>
                </a:solidFill>
                <a:latin typeface="Arial"/>
                <a:cs typeface="Arial"/>
              </a:rPr>
              <a:t>tactile </a:t>
            </a:r>
            <a:r>
              <a:rPr sz="2000" b="1" spc="-90" dirty="0">
                <a:solidFill>
                  <a:srgbClr val="1F487C"/>
                </a:solidFill>
                <a:latin typeface="Arial"/>
                <a:cs typeface="Arial"/>
              </a:rPr>
              <a:t>information  </a:t>
            </a:r>
            <a:r>
              <a:rPr lang="en-US" sz="2000" b="1" spc="-90" dirty="0" smtClean="0">
                <a:solidFill>
                  <a:srgbClr val="1F487C"/>
                </a:solidFill>
                <a:latin typeface="Arial"/>
                <a:cs typeface="Arial"/>
              </a:rPr>
              <a:t/>
            </a:r>
            <a:br>
              <a:rPr lang="en-US" sz="2000" b="1" spc="-90" dirty="0" smtClean="0">
                <a:solidFill>
                  <a:srgbClr val="1F487C"/>
                </a:solidFill>
                <a:latin typeface="Arial"/>
                <a:cs typeface="Arial"/>
              </a:rPr>
            </a:br>
            <a:r>
              <a:rPr sz="2000" b="1" spc="-120" dirty="0" smtClean="0">
                <a:solidFill>
                  <a:srgbClr val="EE3CB4"/>
                </a:solidFill>
                <a:latin typeface="Arial"/>
                <a:cs typeface="Arial"/>
              </a:rPr>
              <a:t>Planning</a:t>
            </a:r>
            <a:r>
              <a:rPr sz="2000" b="1" spc="-120" dirty="0">
                <a:solidFill>
                  <a:srgbClr val="EE3CB4"/>
                </a:solidFill>
                <a:latin typeface="Arial"/>
                <a:cs typeface="Arial"/>
              </a:rPr>
              <a:t>, </a:t>
            </a:r>
            <a:r>
              <a:rPr sz="2000" b="1" spc="-85" dirty="0">
                <a:solidFill>
                  <a:srgbClr val="EE3CB4"/>
                </a:solidFill>
                <a:latin typeface="Arial"/>
                <a:cs typeface="Arial"/>
              </a:rPr>
              <a:t>emotion, </a:t>
            </a:r>
            <a:r>
              <a:rPr sz="2000" b="1" spc="-110" dirty="0">
                <a:solidFill>
                  <a:srgbClr val="EE3CB4"/>
                </a:solidFill>
                <a:latin typeface="Arial"/>
                <a:cs typeface="Arial"/>
              </a:rPr>
              <a:t>judgment  </a:t>
            </a:r>
            <a:r>
              <a:rPr lang="en-US" sz="2000" b="1" spc="-110" dirty="0" smtClean="0">
                <a:solidFill>
                  <a:srgbClr val="EE3CB4"/>
                </a:solidFill>
                <a:latin typeface="Arial"/>
                <a:cs typeface="Arial"/>
              </a:rPr>
              <a:t/>
            </a:r>
            <a:br>
              <a:rPr lang="en-US" sz="2000" b="1" spc="-110" dirty="0" smtClean="0">
                <a:solidFill>
                  <a:srgbClr val="EE3CB4"/>
                </a:solidFill>
                <a:latin typeface="Arial"/>
                <a:cs typeface="Arial"/>
              </a:rPr>
            </a:br>
            <a:r>
              <a:rPr sz="2000" b="1" spc="-114" dirty="0" smtClean="0">
                <a:solidFill>
                  <a:srgbClr val="00AF50"/>
                </a:solidFill>
                <a:latin typeface="Arial"/>
                <a:cs typeface="Arial"/>
              </a:rPr>
              <a:t>Coordination </a:t>
            </a:r>
            <a:r>
              <a:rPr sz="2000" b="1" spc="-75" dirty="0">
                <a:solidFill>
                  <a:srgbClr val="00AF50"/>
                </a:solidFill>
                <a:latin typeface="Arial"/>
                <a:cs typeface="Arial"/>
              </a:rPr>
              <a:t>of </a:t>
            </a:r>
            <a:r>
              <a:rPr sz="2000" b="1" spc="-135" dirty="0">
                <a:solidFill>
                  <a:srgbClr val="00AF50"/>
                </a:solidFill>
                <a:latin typeface="Arial"/>
                <a:cs typeface="Arial"/>
              </a:rPr>
              <a:t>complex </a:t>
            </a:r>
            <a:r>
              <a:rPr sz="2000" b="1" spc="-125" dirty="0">
                <a:solidFill>
                  <a:srgbClr val="00AF50"/>
                </a:solidFill>
                <a:latin typeface="Arial"/>
                <a:cs typeface="Arial"/>
              </a:rPr>
              <a:t>movements  </a:t>
            </a:r>
            <a:r>
              <a:rPr lang="en-US" sz="2000" b="1" spc="-125" dirty="0" smtClean="0">
                <a:solidFill>
                  <a:srgbClr val="00AF50"/>
                </a:solidFill>
                <a:latin typeface="Arial"/>
                <a:cs typeface="Arial"/>
              </a:rPr>
              <a:t/>
            </a:r>
            <a:br>
              <a:rPr lang="en-US" sz="2000" b="1" spc="-125" dirty="0" smtClean="0">
                <a:solidFill>
                  <a:srgbClr val="00AF50"/>
                </a:solidFill>
                <a:latin typeface="Arial"/>
                <a:cs typeface="Arial"/>
              </a:rPr>
            </a:br>
            <a:r>
              <a:rPr sz="2000" b="1" spc="-160" dirty="0" smtClean="0">
                <a:solidFill>
                  <a:srgbClr val="252525"/>
                </a:solidFill>
                <a:latin typeface="Arial"/>
                <a:cs typeface="Arial"/>
              </a:rPr>
              <a:t>Speech </a:t>
            </a:r>
            <a:r>
              <a:rPr sz="2000" b="1" spc="-110" dirty="0">
                <a:solidFill>
                  <a:srgbClr val="252525"/>
                </a:solidFill>
                <a:latin typeface="Arial"/>
                <a:cs typeface="Arial"/>
              </a:rPr>
              <a:t>production </a:t>
            </a:r>
            <a:r>
              <a:rPr sz="2000" b="1" spc="-114" dirty="0">
                <a:solidFill>
                  <a:srgbClr val="252525"/>
                </a:solidFill>
                <a:latin typeface="Arial"/>
                <a:cs typeface="Arial"/>
              </a:rPr>
              <a:t>and </a:t>
            </a:r>
            <a:r>
              <a:rPr sz="2000" b="1" spc="-85" dirty="0">
                <a:solidFill>
                  <a:srgbClr val="252525"/>
                </a:solidFill>
                <a:latin typeface="Arial"/>
                <a:cs typeface="Arial"/>
              </a:rPr>
              <a:t>articulation  </a:t>
            </a:r>
            <a:r>
              <a:rPr lang="en-US" sz="2000" b="1" spc="-85" dirty="0" smtClean="0">
                <a:solidFill>
                  <a:srgbClr val="252525"/>
                </a:solidFill>
                <a:latin typeface="Arial"/>
                <a:cs typeface="Arial"/>
              </a:rPr>
              <a:t/>
            </a:r>
            <a:br>
              <a:rPr lang="en-US" sz="2000" b="1" spc="-85" dirty="0" smtClean="0">
                <a:solidFill>
                  <a:srgbClr val="252525"/>
                </a:solidFill>
                <a:latin typeface="Arial"/>
                <a:cs typeface="Arial"/>
              </a:rPr>
            </a:br>
            <a:r>
              <a:rPr sz="2000" b="1" spc="-100" dirty="0" smtClean="0">
                <a:solidFill>
                  <a:srgbClr val="49452A"/>
                </a:solidFill>
                <a:latin typeface="Arial"/>
                <a:cs typeface="Arial"/>
              </a:rPr>
              <a:t>Auditory </a:t>
            </a:r>
            <a:r>
              <a:rPr sz="2000" b="1" spc="-105" dirty="0">
                <a:solidFill>
                  <a:srgbClr val="49452A"/>
                </a:solidFill>
                <a:latin typeface="Arial"/>
                <a:cs typeface="Arial"/>
              </a:rPr>
              <a:t>perception </a:t>
            </a:r>
            <a:r>
              <a:rPr sz="2000" b="1" spc="-114" dirty="0">
                <a:solidFill>
                  <a:srgbClr val="49452A"/>
                </a:solidFill>
                <a:latin typeface="Arial"/>
                <a:cs typeface="Arial"/>
              </a:rPr>
              <a:t>and hearing  </a:t>
            </a:r>
            <a:r>
              <a:rPr lang="en-US" sz="2000" b="1" spc="-114" dirty="0" smtClean="0">
                <a:solidFill>
                  <a:srgbClr val="49452A"/>
                </a:solidFill>
                <a:latin typeface="Arial"/>
                <a:cs typeface="Arial"/>
              </a:rPr>
              <a:t/>
            </a:r>
            <a:br>
              <a:rPr lang="en-US" sz="2000" b="1" spc="-114" dirty="0" smtClean="0">
                <a:solidFill>
                  <a:srgbClr val="49452A"/>
                </a:solidFill>
                <a:latin typeface="Arial"/>
                <a:cs typeface="Arial"/>
              </a:rPr>
            </a:br>
            <a:r>
              <a:rPr sz="2000" b="1" spc="-150" dirty="0" smtClean="0">
                <a:solidFill>
                  <a:srgbClr val="8EB4E2"/>
                </a:solidFill>
                <a:latin typeface="Arial"/>
                <a:cs typeface="Arial"/>
              </a:rPr>
              <a:t>Complex </a:t>
            </a:r>
            <a:r>
              <a:rPr sz="2000" b="1" spc="-160" dirty="0">
                <a:solidFill>
                  <a:srgbClr val="8EB4E2"/>
                </a:solidFill>
                <a:latin typeface="Arial"/>
                <a:cs typeface="Arial"/>
              </a:rPr>
              <a:t>processing </a:t>
            </a:r>
            <a:r>
              <a:rPr sz="2000" b="1" spc="-75" dirty="0">
                <a:solidFill>
                  <a:srgbClr val="8EB4E2"/>
                </a:solidFill>
                <a:latin typeface="Arial"/>
                <a:cs typeface="Arial"/>
              </a:rPr>
              <a:t>of </a:t>
            </a:r>
            <a:r>
              <a:rPr sz="2000" b="1" spc="-85" dirty="0">
                <a:solidFill>
                  <a:srgbClr val="8EB4E2"/>
                </a:solidFill>
                <a:latin typeface="Arial"/>
                <a:cs typeface="Arial"/>
              </a:rPr>
              <a:t>audition  </a:t>
            </a:r>
            <a:r>
              <a:rPr lang="en-US" sz="2000" b="1" spc="-85" dirty="0" smtClean="0">
                <a:solidFill>
                  <a:srgbClr val="8EB4E2"/>
                </a:solidFill>
                <a:latin typeface="Arial"/>
                <a:cs typeface="Arial"/>
              </a:rPr>
              <a:t/>
            </a:r>
            <a:br>
              <a:rPr lang="en-US" sz="2000" b="1" spc="-85" dirty="0" smtClean="0">
                <a:solidFill>
                  <a:srgbClr val="8EB4E2"/>
                </a:solidFill>
                <a:latin typeface="Arial"/>
                <a:cs typeface="Arial"/>
              </a:rPr>
            </a:br>
            <a:r>
              <a:rPr sz="2000" b="1" spc="-150" dirty="0" smtClean="0">
                <a:solidFill>
                  <a:srgbClr val="E36C09"/>
                </a:solidFill>
                <a:latin typeface="Arial"/>
                <a:cs typeface="Arial"/>
              </a:rPr>
              <a:t>Complex </a:t>
            </a:r>
            <a:r>
              <a:rPr sz="2000" b="1" spc="-160" dirty="0">
                <a:solidFill>
                  <a:srgbClr val="E36C09"/>
                </a:solidFill>
                <a:latin typeface="Arial"/>
                <a:cs typeface="Arial"/>
              </a:rPr>
              <a:t>processing </a:t>
            </a:r>
            <a:r>
              <a:rPr sz="2000" b="1" spc="-75" dirty="0">
                <a:solidFill>
                  <a:srgbClr val="E36C09"/>
                </a:solidFill>
                <a:latin typeface="Arial"/>
                <a:cs typeface="Arial"/>
              </a:rPr>
              <a:t>of </a:t>
            </a:r>
            <a:r>
              <a:rPr sz="2000" b="1" spc="-125" dirty="0">
                <a:solidFill>
                  <a:srgbClr val="E36C09"/>
                </a:solidFill>
                <a:latin typeface="Arial"/>
                <a:cs typeface="Arial"/>
              </a:rPr>
              <a:t>vision  </a:t>
            </a:r>
            <a:r>
              <a:rPr lang="en-US" sz="2000" b="1" spc="-125" dirty="0" smtClean="0">
                <a:solidFill>
                  <a:srgbClr val="E36C09"/>
                </a:solidFill>
                <a:latin typeface="Arial"/>
                <a:cs typeface="Arial"/>
              </a:rPr>
              <a:t/>
            </a:r>
            <a:br>
              <a:rPr lang="en-US" sz="2000" b="1" spc="-125" dirty="0" smtClean="0">
                <a:solidFill>
                  <a:srgbClr val="E36C09"/>
                </a:solidFill>
                <a:latin typeface="Arial"/>
                <a:cs typeface="Arial"/>
              </a:rPr>
            </a:br>
            <a:r>
              <a:rPr sz="2000" b="1" spc="-110" dirty="0" smtClean="0">
                <a:solidFill>
                  <a:srgbClr val="C4BC96"/>
                </a:solidFill>
                <a:latin typeface="Arial"/>
                <a:cs typeface="Arial"/>
              </a:rPr>
              <a:t>Primary </a:t>
            </a:r>
            <a:r>
              <a:rPr sz="2000" b="1" spc="-125" dirty="0">
                <a:solidFill>
                  <a:srgbClr val="C4BC96"/>
                </a:solidFill>
                <a:latin typeface="Arial"/>
                <a:cs typeface="Arial"/>
              </a:rPr>
              <a:t>visual </a:t>
            </a:r>
            <a:r>
              <a:rPr sz="2000" b="1" spc="-105" dirty="0">
                <a:solidFill>
                  <a:srgbClr val="C4BC96"/>
                </a:solidFill>
                <a:latin typeface="Arial"/>
                <a:cs typeface="Arial"/>
              </a:rPr>
              <a:t>perception  </a:t>
            </a:r>
            <a:r>
              <a:rPr lang="en-US" sz="2000" b="1" spc="-105" dirty="0" smtClean="0">
                <a:solidFill>
                  <a:srgbClr val="C4BC96"/>
                </a:solidFill>
                <a:latin typeface="Arial"/>
                <a:cs typeface="Arial"/>
              </a:rPr>
              <a:t/>
            </a:r>
            <a:br>
              <a:rPr lang="en-US" sz="2000" b="1" spc="-105" dirty="0" smtClean="0">
                <a:solidFill>
                  <a:srgbClr val="C4BC96"/>
                </a:solidFill>
                <a:latin typeface="Arial"/>
                <a:cs typeface="Arial"/>
              </a:rPr>
            </a:br>
            <a:r>
              <a:rPr sz="2000" b="1" spc="-140" dirty="0" smtClean="0">
                <a:solidFill>
                  <a:srgbClr val="92D050"/>
                </a:solidFill>
                <a:latin typeface="Arial"/>
                <a:cs typeface="Arial"/>
              </a:rPr>
              <a:t>Comprehension </a:t>
            </a:r>
            <a:r>
              <a:rPr sz="2000" b="1" spc="-75" dirty="0">
                <a:solidFill>
                  <a:srgbClr val="92D050"/>
                </a:solidFill>
                <a:latin typeface="Arial"/>
                <a:cs typeface="Arial"/>
              </a:rPr>
              <a:t>of </a:t>
            </a:r>
            <a:r>
              <a:rPr sz="2000" b="1" spc="-150" dirty="0">
                <a:solidFill>
                  <a:srgbClr val="92D050"/>
                </a:solidFill>
                <a:latin typeface="Arial"/>
                <a:cs typeface="Arial"/>
              </a:rPr>
              <a:t>spoken</a:t>
            </a:r>
            <a:r>
              <a:rPr sz="2000" b="1" spc="-280" dirty="0">
                <a:solidFill>
                  <a:srgbClr val="92D050"/>
                </a:solidFill>
                <a:latin typeface="Arial"/>
                <a:cs typeface="Arial"/>
              </a:rPr>
              <a:t> </a:t>
            </a:r>
            <a:r>
              <a:rPr sz="2000" b="1" spc="-135" dirty="0">
                <a:solidFill>
                  <a:srgbClr val="92D050"/>
                </a:solidFill>
                <a:latin typeface="Arial"/>
                <a:cs typeface="Arial"/>
              </a:rPr>
              <a:t>language</a:t>
            </a:r>
            <a:endParaRPr sz="2000" dirty="0">
              <a:latin typeface="Arial"/>
              <a:cs typeface="Arial"/>
            </a:endParaRPr>
          </a:p>
        </p:txBody>
      </p:sp>
      <p:sp>
        <p:nvSpPr>
          <p:cNvPr id="8" name="object 6"/>
          <p:cNvSpPr/>
          <p:nvPr/>
        </p:nvSpPr>
        <p:spPr>
          <a:xfrm>
            <a:off x="8664432" y="3015343"/>
            <a:ext cx="3233654" cy="221177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92714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152400" y="12700"/>
            <a:ext cx="11887200" cy="762000"/>
          </a:xfrm>
        </p:spPr>
        <p:txBody>
          <a:bodyPr/>
          <a:lstStyle/>
          <a:p>
            <a:r>
              <a:rPr lang="en-US" dirty="0" smtClean="0"/>
              <a:t>Visual Brain Areas </a:t>
            </a:r>
            <a:endParaRPr lang="en-US" dirty="0"/>
          </a:p>
        </p:txBody>
      </p:sp>
      <p:sp>
        <p:nvSpPr>
          <p:cNvPr id="6" name="object 3"/>
          <p:cNvSpPr/>
          <p:nvPr/>
        </p:nvSpPr>
        <p:spPr>
          <a:xfrm>
            <a:off x="4871269" y="1621970"/>
            <a:ext cx="2449461" cy="420041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54809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152400" y="12700"/>
            <a:ext cx="11887200" cy="762000"/>
          </a:xfrm>
        </p:spPr>
        <p:txBody>
          <a:bodyPr/>
          <a:lstStyle/>
          <a:p>
            <a:r>
              <a:rPr lang="en-US"/>
              <a:t>Dorsal and Ventral Streams</a:t>
            </a:r>
            <a:endParaRPr lang="en-US" dirty="0"/>
          </a:p>
        </p:txBody>
      </p:sp>
      <p:sp>
        <p:nvSpPr>
          <p:cNvPr id="5" name="object 3"/>
          <p:cNvSpPr/>
          <p:nvPr/>
        </p:nvSpPr>
        <p:spPr>
          <a:xfrm>
            <a:off x="1534745" y="1513114"/>
            <a:ext cx="2449461" cy="4200417"/>
          </a:xfrm>
          <a:prstGeom prst="rect">
            <a:avLst/>
          </a:prstGeom>
          <a:blipFill>
            <a:blip r:embed="rId3" cstate="print"/>
            <a:stretch>
              <a:fillRect/>
            </a:stretch>
          </a:blipFill>
        </p:spPr>
        <p:txBody>
          <a:bodyPr wrap="square" lIns="0" tIns="0" rIns="0" bIns="0" rtlCol="0"/>
          <a:lstStyle/>
          <a:p>
            <a:endParaRPr/>
          </a:p>
        </p:txBody>
      </p:sp>
      <p:sp>
        <p:nvSpPr>
          <p:cNvPr id="6" name="object 4"/>
          <p:cNvSpPr/>
          <p:nvPr/>
        </p:nvSpPr>
        <p:spPr>
          <a:xfrm>
            <a:off x="5653892" y="2013856"/>
            <a:ext cx="5353354" cy="3202279"/>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5523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68086" y="1416132"/>
            <a:ext cx="10603675" cy="4711535"/>
          </a:xfrm>
        </p:spPr>
        <p:txBody>
          <a:bodyPr/>
          <a:lstStyle/>
          <a:p>
            <a:pPr>
              <a:lnSpc>
                <a:spcPct val="100000"/>
              </a:lnSpc>
              <a:spcBef>
                <a:spcPts val="55"/>
              </a:spcBef>
            </a:pPr>
            <a:r>
              <a:rPr lang="en-US" sz="2000" b="1" dirty="0">
                <a:latin typeface="Arial" charset="0"/>
                <a:ea typeface="Arial" charset="0"/>
                <a:cs typeface="Arial" charset="0"/>
              </a:rPr>
              <a:t>Fusiform Face Area (FFA</a:t>
            </a:r>
            <a:r>
              <a:rPr lang="en-US" sz="2000" b="1" dirty="0" smtClean="0">
                <a:latin typeface="Arial" charset="0"/>
                <a:ea typeface="Arial" charset="0"/>
                <a:cs typeface="Arial" charset="0"/>
              </a:rPr>
              <a:t>)</a:t>
            </a:r>
          </a:p>
          <a:p>
            <a:pPr>
              <a:lnSpc>
                <a:spcPct val="100000"/>
              </a:lnSpc>
              <a:spcBef>
                <a:spcPts val="55"/>
              </a:spcBef>
            </a:pPr>
            <a:r>
              <a:rPr lang="en-US" sz="2000" dirty="0" smtClean="0">
                <a:latin typeface="Arial" charset="0"/>
                <a:ea typeface="Arial" charset="0"/>
                <a:cs typeface="Arial" charset="0"/>
              </a:rPr>
              <a:t>The </a:t>
            </a:r>
            <a:r>
              <a:rPr lang="en-US" sz="2000" dirty="0">
                <a:latin typeface="Arial" charset="0"/>
                <a:ea typeface="Arial" charset="0"/>
                <a:cs typeface="Arial" charset="0"/>
              </a:rPr>
              <a:t>FFA contains many neurons that respond robustly to faces</a:t>
            </a:r>
            <a:r>
              <a:rPr lang="en-US" sz="2000" dirty="0" smtClean="0">
                <a:latin typeface="Arial" charset="0"/>
                <a:ea typeface="Arial" charset="0"/>
                <a:cs typeface="Arial" charset="0"/>
              </a:rPr>
              <a:t>.</a:t>
            </a:r>
          </a:p>
          <a:p>
            <a:pPr marL="12700" algn="just">
              <a:lnSpc>
                <a:spcPct val="100000"/>
              </a:lnSpc>
            </a:pPr>
            <a:endParaRPr lang="en-US" sz="2000" spc="-75" dirty="0" smtClean="0">
              <a:latin typeface="Arial" charset="0"/>
              <a:ea typeface="Arial" charset="0"/>
              <a:cs typeface="Arial" charset="0"/>
              <a:hlinkClick r:id="rId3"/>
            </a:endParaRPr>
          </a:p>
          <a:p>
            <a:pPr marL="12700" algn="just">
              <a:lnSpc>
                <a:spcPct val="100000"/>
              </a:lnSpc>
            </a:pPr>
            <a:endParaRPr lang="en-US" sz="2000" spc="-75" dirty="0">
              <a:latin typeface="Arial" charset="0"/>
              <a:ea typeface="Arial" charset="0"/>
              <a:cs typeface="Arial" charset="0"/>
              <a:hlinkClick r:id="rId3"/>
            </a:endParaRPr>
          </a:p>
          <a:p>
            <a:pPr marL="12700" algn="just">
              <a:lnSpc>
                <a:spcPct val="100000"/>
              </a:lnSpc>
            </a:pPr>
            <a:endParaRPr lang="en-US" sz="2000" spc="-75" dirty="0" smtClean="0">
              <a:latin typeface="Arial" charset="0"/>
              <a:ea typeface="Arial" charset="0"/>
              <a:cs typeface="Arial" charset="0"/>
              <a:hlinkClick r:id="rId3"/>
            </a:endParaRPr>
          </a:p>
          <a:p>
            <a:pPr marL="12700" algn="just">
              <a:lnSpc>
                <a:spcPct val="100000"/>
              </a:lnSpc>
            </a:pPr>
            <a:endParaRPr lang="en-US" sz="2000" spc="-75" dirty="0">
              <a:latin typeface="Arial" charset="0"/>
              <a:ea typeface="Arial" charset="0"/>
              <a:cs typeface="Arial" charset="0"/>
              <a:hlinkClick r:id="rId3"/>
            </a:endParaRPr>
          </a:p>
          <a:p>
            <a:pPr marL="12700" algn="just">
              <a:lnSpc>
                <a:spcPct val="100000"/>
              </a:lnSpc>
            </a:pPr>
            <a:endParaRPr lang="en-US" sz="2000" spc="-75" dirty="0" smtClean="0">
              <a:latin typeface="Arial" charset="0"/>
              <a:ea typeface="Arial" charset="0"/>
              <a:cs typeface="Arial" charset="0"/>
              <a:hlinkClick r:id="rId3"/>
            </a:endParaRPr>
          </a:p>
          <a:p>
            <a:pPr marL="12700" algn="just">
              <a:lnSpc>
                <a:spcPct val="100000"/>
              </a:lnSpc>
            </a:pPr>
            <a:endParaRPr lang="en-US" sz="2000" spc="-75" dirty="0" smtClean="0">
              <a:latin typeface="Arial" charset="0"/>
              <a:ea typeface="Arial" charset="0"/>
              <a:cs typeface="Arial" charset="0"/>
              <a:hlinkClick r:id="rId3"/>
            </a:endParaRPr>
          </a:p>
          <a:p>
            <a:endParaRPr lang="en-US" dirty="0"/>
          </a:p>
        </p:txBody>
      </p:sp>
      <p:sp>
        <p:nvSpPr>
          <p:cNvPr id="3" name="Text Placeholder 2"/>
          <p:cNvSpPr>
            <a:spLocks noGrp="1"/>
          </p:cNvSpPr>
          <p:nvPr>
            <p:ph type="body" sz="quarter" idx="11"/>
          </p:nvPr>
        </p:nvSpPr>
        <p:spPr>
          <a:xfrm>
            <a:off x="152400" y="12700"/>
            <a:ext cx="11887200" cy="774405"/>
          </a:xfrm>
        </p:spPr>
        <p:txBody>
          <a:bodyPr/>
          <a:lstStyle/>
          <a:p>
            <a:r>
              <a:rPr lang="en-US" dirty="0" smtClean="0"/>
              <a:t>Face Processing</a:t>
            </a:r>
            <a:endParaRPr lang="en-US" dirty="0"/>
          </a:p>
        </p:txBody>
      </p:sp>
      <p:grpSp>
        <p:nvGrpSpPr>
          <p:cNvPr id="4" name="Group 3"/>
          <p:cNvGrpSpPr/>
          <p:nvPr/>
        </p:nvGrpSpPr>
        <p:grpSpPr>
          <a:xfrm>
            <a:off x="3887816" y="2692399"/>
            <a:ext cx="4416368" cy="2837543"/>
            <a:chOff x="1439358" y="1698883"/>
            <a:chExt cx="4416368" cy="2837543"/>
          </a:xfrm>
        </p:grpSpPr>
        <p:sp>
          <p:nvSpPr>
            <p:cNvPr id="5" name="Rectangle 4"/>
            <p:cNvSpPr/>
            <p:nvPr userDrawn="1"/>
          </p:nvSpPr>
          <p:spPr>
            <a:xfrm>
              <a:off x="1556119" y="1779133"/>
              <a:ext cx="3879413" cy="1236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Rectangle 5"/>
            <p:cNvSpPr/>
            <p:nvPr userDrawn="1"/>
          </p:nvSpPr>
          <p:spPr>
            <a:xfrm>
              <a:off x="1439358" y="1698883"/>
              <a:ext cx="4416368" cy="2837543"/>
            </a:xfrm>
            <a:prstGeom prst="rect">
              <a:avLst/>
            </a:prstGeom>
            <a:noFill/>
            <a:ln w="12700">
              <a:solidFill>
                <a:srgbClr val="232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Rectangle 6"/>
            <p:cNvSpPr/>
            <p:nvPr userDrawn="1"/>
          </p:nvSpPr>
          <p:spPr>
            <a:xfrm>
              <a:off x="1439358" y="1892084"/>
              <a:ext cx="2632727" cy="4572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spcBef>
                  <a:spcPts val="1639"/>
                </a:spcBef>
                <a:spcAft>
                  <a:spcPts val="0"/>
                </a:spcAft>
              </a:pPr>
              <a:r>
                <a:rPr lang="en-US" sz="1600" spc="-70" dirty="0" smtClean="0">
                  <a:latin typeface="Arial"/>
                  <a:cs typeface="Arial"/>
                </a:rPr>
                <a:t>PROSOPAGNOSIA</a:t>
              </a:r>
              <a:endParaRPr lang="en-US" sz="1600" dirty="0">
                <a:latin typeface="Arial"/>
                <a:cs typeface="Arial"/>
              </a:endParaRPr>
            </a:p>
          </p:txBody>
        </p:sp>
        <p:sp>
          <p:nvSpPr>
            <p:cNvPr id="8" name="TextBox 7"/>
            <p:cNvSpPr txBox="1"/>
            <p:nvPr/>
          </p:nvSpPr>
          <p:spPr>
            <a:xfrm>
              <a:off x="1692311" y="2528747"/>
              <a:ext cx="3857943" cy="1815882"/>
            </a:xfrm>
            <a:prstGeom prst="rect">
              <a:avLst/>
            </a:prstGeom>
            <a:noFill/>
          </p:spPr>
          <p:txBody>
            <a:bodyPr wrap="square" rtlCol="0">
              <a:spAutoFit/>
            </a:bodyPr>
            <a:lstStyle/>
            <a:p>
              <a:pPr marL="12700">
                <a:spcBef>
                  <a:spcPts val="480"/>
                </a:spcBef>
                <a:spcAft>
                  <a:spcPts val="0"/>
                </a:spcAft>
              </a:pPr>
              <a:r>
                <a:rPr lang="en-US" sz="1600" spc="-40" dirty="0">
                  <a:latin typeface="Arial"/>
                  <a:cs typeface="Arial"/>
                </a:rPr>
                <a:t>Prosopagnosia, or face-blindness, is a neurological condition that renders a person incapable of recognizing faces. It is unrelated to the person's ability to see faces. Someone with perfect vision can suffer from prosopagnosia. It is also unrelated to the person's IQ.</a:t>
              </a:r>
            </a:p>
          </p:txBody>
        </p:sp>
      </p:grpSp>
      <p:sp>
        <p:nvSpPr>
          <p:cNvPr id="9" name="Round Single Corner Rectangle 8"/>
          <p:cNvSpPr/>
          <p:nvPr/>
        </p:nvSpPr>
        <p:spPr>
          <a:xfrm>
            <a:off x="2578100" y="5898708"/>
            <a:ext cx="7035800" cy="637300"/>
          </a:xfrm>
          <a:prstGeom prst="round1Rect">
            <a:avLst>
              <a:gd name="adj" fmla="val 21064"/>
            </a:avLst>
          </a:prstGeom>
          <a:solidFill>
            <a:srgbClr val="232F3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nchorCtr="0"/>
          <a:lstStyle/>
          <a:p>
            <a:pPr algn="ctr"/>
            <a:r>
              <a:rPr lang="en-US" sz="1400" dirty="0" smtClean="0">
                <a:latin typeface="Arial" panose="020B0604020202020204" pitchFamily="34" charset="0"/>
                <a:cs typeface="Arial" panose="020B0604020202020204" pitchFamily="34" charset="0"/>
              </a:rPr>
              <a:t>Watch the video </a:t>
            </a:r>
            <a:r>
              <a:rPr lang="en-US" sz="1400" dirty="0">
                <a:latin typeface="Arial" panose="020B0604020202020204" pitchFamily="34" charset="0"/>
                <a:cs typeface="Arial" panose="020B0604020202020204" pitchFamily="34" charset="0"/>
              </a:rPr>
              <a:t>entitled “Is That My Brother? Perceptual and Neurobiological”</a:t>
            </a:r>
          </a:p>
        </p:txBody>
      </p:sp>
    </p:spTree>
    <p:extLst>
      <p:ext uri="{BB962C8B-B14F-4D97-AF65-F5344CB8AC3E}">
        <p14:creationId xmlns:p14="http://schemas.microsoft.com/office/powerpoint/2010/main" val="1810463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53339" y="1154875"/>
            <a:ext cx="11681362" cy="5430982"/>
          </a:xfrm>
        </p:spPr>
        <p:txBody>
          <a:bodyPr/>
          <a:lstStyle/>
          <a:p>
            <a:r>
              <a:rPr lang="en-US" sz="2000" b="1" dirty="0"/>
              <a:t>Subtypes of prosopagnosia </a:t>
            </a:r>
            <a:endParaRPr lang="en-US" sz="2000" b="1" dirty="0" smtClean="0"/>
          </a:p>
          <a:p>
            <a:r>
              <a:rPr lang="en-US" sz="2000" b="1" i="1" dirty="0" smtClean="0"/>
              <a:t>Apperceptive </a:t>
            </a:r>
            <a:r>
              <a:rPr lang="en-US" sz="2000" b="1" i="1" dirty="0"/>
              <a:t>prosopagnosia </a:t>
            </a:r>
            <a:r>
              <a:rPr lang="en-US" sz="2000" dirty="0"/>
              <a:t>is thought to be a disorder of some of the earliest processes in the face perception system. People with this disorder cannot make any sense of faces and are unable to make same-different judgments when they are presented with pictures of different faces. </a:t>
            </a:r>
            <a:endParaRPr lang="en-US" sz="2000" dirty="0" smtClean="0"/>
          </a:p>
          <a:p>
            <a:r>
              <a:rPr lang="en-US" sz="2000" b="1" i="1" dirty="0" smtClean="0"/>
              <a:t>Associative </a:t>
            </a:r>
            <a:r>
              <a:rPr lang="en-US" sz="2000" b="1" i="1" dirty="0"/>
              <a:t>prosopagnosia </a:t>
            </a:r>
            <a:r>
              <a:rPr lang="en-US" sz="2000" dirty="0"/>
              <a:t>is thought to be an impairment to the links between early face perception processes and the semantic information we hold about people in our memories. People with this form of the disorder may be able to say whether photos of people's faces are the same or different and derive the age and gender from a face but may not be able to subsequently identify the person or provide any information about them such as their name, occupation or when they were last encountered. </a:t>
            </a:r>
            <a:endParaRPr lang="en-US" sz="2000" dirty="0" smtClean="0"/>
          </a:p>
          <a:p>
            <a:r>
              <a:rPr lang="en-US" sz="2000" b="1" i="1" dirty="0" smtClean="0"/>
              <a:t>Developmental </a:t>
            </a:r>
            <a:r>
              <a:rPr lang="en-US" sz="2000" b="1" i="1" dirty="0"/>
              <a:t>prosopagnosia </a:t>
            </a:r>
            <a:r>
              <a:rPr lang="en-US" sz="2000" dirty="0"/>
              <a:t>is thought to be a form of 'congenital prosopagnosia', and that some people are born with a selective impairment in recognizing and perceiving faces. The cases that have been reported suggest that this form of the disorder may be highly variable and there is some suggestion that it may be hereditary.</a:t>
            </a:r>
          </a:p>
        </p:txBody>
      </p:sp>
      <p:sp>
        <p:nvSpPr>
          <p:cNvPr id="3" name="Text Placeholder 2"/>
          <p:cNvSpPr>
            <a:spLocks noGrp="1"/>
          </p:cNvSpPr>
          <p:nvPr>
            <p:ph type="body" sz="quarter" idx="11"/>
          </p:nvPr>
        </p:nvSpPr>
        <p:spPr>
          <a:xfrm>
            <a:off x="152400" y="12700"/>
            <a:ext cx="11887200" cy="774405"/>
          </a:xfrm>
        </p:spPr>
        <p:txBody>
          <a:bodyPr/>
          <a:lstStyle/>
          <a:p>
            <a:r>
              <a:rPr lang="en-US" dirty="0" smtClean="0"/>
              <a:t>Prosopagnosia</a:t>
            </a:r>
            <a:endParaRPr lang="en-US" dirty="0"/>
          </a:p>
        </p:txBody>
      </p:sp>
    </p:spTree>
    <p:extLst>
      <p:ext uri="{BB962C8B-B14F-4D97-AF65-F5344CB8AC3E}">
        <p14:creationId xmlns:p14="http://schemas.microsoft.com/office/powerpoint/2010/main" val="203357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53339" y="1154875"/>
            <a:ext cx="11681362" cy="4711535"/>
          </a:xfrm>
        </p:spPr>
        <p:txBody>
          <a:bodyPr/>
          <a:lstStyle/>
          <a:p>
            <a:pPr marL="12700">
              <a:lnSpc>
                <a:spcPct val="100000"/>
              </a:lnSpc>
              <a:spcBef>
                <a:spcPts val="725"/>
              </a:spcBef>
            </a:pPr>
            <a:r>
              <a:rPr lang="en-US" sz="2000" b="1" dirty="0" smtClean="0"/>
              <a:t>Fusiform Face Area (FFA)</a:t>
            </a:r>
            <a:br>
              <a:rPr lang="en-US" sz="2000" b="1" dirty="0" smtClean="0"/>
            </a:br>
            <a:r>
              <a:rPr lang="en-US" sz="2000" dirty="0" smtClean="0"/>
              <a:t>The FFA contains many neurons that respond robustly to faces</a:t>
            </a:r>
            <a:r>
              <a:rPr lang="en-US" sz="2000" dirty="0"/>
              <a:t>.</a:t>
            </a:r>
            <a:endParaRPr lang="en-US" dirty="0"/>
          </a:p>
        </p:txBody>
      </p:sp>
      <p:sp>
        <p:nvSpPr>
          <p:cNvPr id="3" name="Text Placeholder 2"/>
          <p:cNvSpPr>
            <a:spLocks noGrp="1"/>
          </p:cNvSpPr>
          <p:nvPr>
            <p:ph type="body" sz="quarter" idx="11"/>
          </p:nvPr>
        </p:nvSpPr>
        <p:spPr>
          <a:xfrm>
            <a:off x="152400" y="12700"/>
            <a:ext cx="11887200" cy="774405"/>
          </a:xfrm>
        </p:spPr>
        <p:txBody>
          <a:bodyPr/>
          <a:lstStyle/>
          <a:p>
            <a:r>
              <a:rPr lang="en-US" dirty="0" smtClean="0"/>
              <a:t>Face Perception and the Brain</a:t>
            </a:r>
            <a:endParaRPr lang="en-US" dirty="0"/>
          </a:p>
        </p:txBody>
      </p:sp>
      <p:sp>
        <p:nvSpPr>
          <p:cNvPr id="4" name="object 4"/>
          <p:cNvSpPr/>
          <p:nvPr/>
        </p:nvSpPr>
        <p:spPr>
          <a:xfrm>
            <a:off x="2884714" y="2423815"/>
            <a:ext cx="6418612" cy="374686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7610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751116" y="1579418"/>
            <a:ext cx="7433158" cy="4476998"/>
          </a:xfrm>
        </p:spPr>
        <p:txBody>
          <a:bodyPr/>
          <a:lstStyle/>
          <a:p>
            <a:pPr marL="12700" marR="5080">
              <a:lnSpc>
                <a:spcPct val="100000"/>
              </a:lnSpc>
              <a:spcBef>
                <a:spcPts val="95"/>
              </a:spcBef>
            </a:pPr>
            <a:r>
              <a:rPr lang="en-US" sz="2000" b="1" dirty="0"/>
              <a:t>Dissociations: </a:t>
            </a:r>
            <a:r>
              <a:rPr lang="en-US" sz="2000" dirty="0" smtClean="0"/>
              <a:t>These </a:t>
            </a:r>
            <a:r>
              <a:rPr lang="en-US" sz="2000" dirty="0"/>
              <a:t>are situations in which one brain  function is implicated but another is not. They are used  to determine what function different regions of the  brain perform.</a:t>
            </a:r>
          </a:p>
          <a:p>
            <a:endParaRPr lang="en-US" dirty="0"/>
          </a:p>
        </p:txBody>
      </p:sp>
      <p:sp>
        <p:nvSpPr>
          <p:cNvPr id="3" name="Text Placeholder 2"/>
          <p:cNvSpPr>
            <a:spLocks noGrp="1"/>
          </p:cNvSpPr>
          <p:nvPr>
            <p:ph type="body" sz="quarter" idx="11"/>
          </p:nvPr>
        </p:nvSpPr>
        <p:spPr>
          <a:xfrm>
            <a:off x="152400" y="12700"/>
            <a:ext cx="11887200" cy="774405"/>
          </a:xfrm>
        </p:spPr>
        <p:txBody>
          <a:bodyPr/>
          <a:lstStyle/>
          <a:p>
            <a:r>
              <a:rPr lang="en-US" dirty="0" smtClean="0"/>
              <a:t>Dissociation</a:t>
            </a:r>
            <a:endParaRPr lang="en-US" dirty="0"/>
          </a:p>
        </p:txBody>
      </p:sp>
      <p:sp>
        <p:nvSpPr>
          <p:cNvPr id="5" name="object 4"/>
          <p:cNvSpPr/>
          <p:nvPr/>
        </p:nvSpPr>
        <p:spPr>
          <a:xfrm>
            <a:off x="2751116" y="2945080"/>
            <a:ext cx="7433158" cy="292871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919962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267</TotalTime>
  <Words>2418</Words>
  <Application>Microsoft Office PowerPoint</Application>
  <PresentationFormat>Widescreen</PresentationFormat>
  <Paragraphs>281</Paragraphs>
  <Slides>29</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Hebrew</vt:lpstr>
      <vt:lpstr>Calibri</vt:lpstr>
      <vt:lpstr>Century Gothic</vt:lpstr>
      <vt:lpstr>Open Sans</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Malmberg, Kenneth</cp:lastModifiedBy>
  <cp:revision>47</cp:revision>
  <dcterms:created xsi:type="dcterms:W3CDTF">2016-01-21T17:08:20Z</dcterms:created>
  <dcterms:modified xsi:type="dcterms:W3CDTF">2018-03-15T17:10:25Z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