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media/image5.jpg" ContentType="image/jpg"/>
  <Override PartName="/ppt/notesSlides/notesSlide3.xml" ContentType="application/vnd.openxmlformats-officedocument.presentationml.notesSlide+xml"/>
  <Override PartName="/ppt/media/image6.jpg" ContentType="image/jpg"/>
  <Override PartName="/ppt/notesSlides/notesSlide4.xml" ContentType="application/vnd.openxmlformats-officedocument.presentationml.notesSlide+xml"/>
  <Override PartName="/ppt/media/image7.jpg" ContentType="image/jpg"/>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61" r:id="rId2"/>
    <p:sldId id="260" r:id="rId3"/>
    <p:sldId id="257" r:id="rId4"/>
    <p:sldId id="268" r:id="rId5"/>
    <p:sldId id="263" r:id="rId6"/>
    <p:sldId id="265" r:id="rId7"/>
    <p:sldId id="266" r:id="rId8"/>
    <p:sldId id="267" r:id="rId9"/>
    <p:sldId id="270" r:id="rId10"/>
    <p:sldId id="271" r:id="rId11"/>
    <p:sldId id="272" r:id="rId12"/>
    <p:sldId id="273" r:id="rId13"/>
    <p:sldId id="274" r:id="rId14"/>
    <p:sldId id="275" r:id="rId15"/>
    <p:sldId id="276" r:id="rId16"/>
    <p:sldId id="277" r:id="rId17"/>
    <p:sldId id="278" r:id="rId18"/>
    <p:sldId id="279" r:id="rId19"/>
    <p:sldId id="269" r:id="rId20"/>
  </p:sldIdLst>
  <p:sldSz cx="12192000" cy="6858000"/>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DFE5"/>
    <a:srgbClr val="D9B042"/>
    <a:srgbClr val="54BDA3"/>
    <a:srgbClr val="293749"/>
    <a:srgbClr val="99D5C3"/>
    <a:srgbClr val="7CCCB6"/>
    <a:srgbClr val="EDDBAE"/>
    <a:srgbClr val="E7D093"/>
    <a:srgbClr val="E1C272"/>
    <a:srgbClr val="3233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16" autoAdjust="0"/>
    <p:restoredTop sz="66134" autoAdjust="0"/>
  </p:normalViewPr>
  <p:slideViewPr>
    <p:cSldViewPr snapToGrid="0">
      <p:cViewPr>
        <p:scale>
          <a:sx n="90" d="100"/>
          <a:sy n="90" d="100"/>
        </p:scale>
        <p:origin x="440" y="103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41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tags" Target="tags/tag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F719B-F475-480E-B538-5B8C43560A82}" type="datetimeFigureOut">
              <a:rPr lang="en-US" smtClean="0"/>
              <a:t>3/14/18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B42A14-DC5F-4CFD-B1CC-C39BFA668166}" type="slidenum">
              <a:rPr lang="en-US" smtClean="0"/>
              <a:t>‹#›</a:t>
            </a:fld>
            <a:endParaRPr lang="en-US"/>
          </a:p>
        </p:txBody>
      </p:sp>
    </p:spTree>
    <p:extLst>
      <p:ext uri="{BB962C8B-B14F-4D97-AF65-F5344CB8AC3E}">
        <p14:creationId xmlns:p14="http://schemas.microsoft.com/office/powerpoint/2010/main" val="3568010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5105A7-C230-4FBB-8DCE-F34BFD16411D}" type="datetimeFigureOut">
              <a:rPr lang="en-US" smtClean="0"/>
              <a:t>3/14/18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C6DC9D-B8F8-4B1B-8451-EEF99A8DF844}" type="slidenum">
              <a:rPr lang="en-US" smtClean="0"/>
              <a:t>‹#›</a:t>
            </a:fld>
            <a:endParaRPr lang="en-US"/>
          </a:p>
        </p:txBody>
      </p:sp>
    </p:spTree>
    <p:extLst>
      <p:ext uri="{BB962C8B-B14F-4D97-AF65-F5344CB8AC3E}">
        <p14:creationId xmlns:p14="http://schemas.microsoft.com/office/powerpoint/2010/main" val="1718158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How many of you learned to drive using a stick? I did. At one point, my mom was in tears, as I ground the gears of her transmission. At first, every action required concerted effort and explicit coordination. Soon, however, I driving with my knee, drinking a coke, smoking a cigarette, adjusting the radio station, and carry on a conversation - all at the same time.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Driving just became automatic.  How does this happen?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According to Feature Integration Theory, attention is required to select and identify objects.  However, it seems that some things can be done without attention.  These tasks are said to be performed automatically.</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When attentional resources are allocated to more than one task or stimulus, if the performance of one task is not influenced by the performance of another task, either (A) the attentional load is not maximal or (B) the performance of the other task is automatic.</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key question is how the performance of a task or the identification of a stimulus goes from requiring attention to becoming automatic.</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2</a:t>
            </a:fld>
            <a:endParaRPr lang="en-US"/>
          </a:p>
        </p:txBody>
      </p:sp>
    </p:spTree>
    <p:extLst>
      <p:ext uri="{BB962C8B-B14F-4D97-AF65-F5344CB8AC3E}">
        <p14:creationId xmlns:p14="http://schemas.microsoft.com/office/powerpoint/2010/main" val="1176466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11</a:t>
            </a:fld>
            <a:endParaRPr lang="en-US"/>
          </a:p>
        </p:txBody>
      </p:sp>
    </p:spTree>
    <p:extLst>
      <p:ext uri="{BB962C8B-B14F-4D97-AF65-F5344CB8AC3E}">
        <p14:creationId xmlns:p14="http://schemas.microsoft.com/office/powerpoint/2010/main" val="14492881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12</a:t>
            </a:fld>
            <a:endParaRPr lang="en-US"/>
          </a:p>
        </p:txBody>
      </p:sp>
    </p:spTree>
    <p:extLst>
      <p:ext uri="{BB962C8B-B14F-4D97-AF65-F5344CB8AC3E}">
        <p14:creationId xmlns:p14="http://schemas.microsoft.com/office/powerpoint/2010/main" val="18923670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13</a:t>
            </a:fld>
            <a:endParaRPr lang="en-US"/>
          </a:p>
        </p:txBody>
      </p:sp>
    </p:spTree>
    <p:extLst>
      <p:ext uri="{BB962C8B-B14F-4D97-AF65-F5344CB8AC3E}">
        <p14:creationId xmlns:p14="http://schemas.microsoft.com/office/powerpoint/2010/main" val="3413773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14</a:t>
            </a:fld>
            <a:endParaRPr lang="en-US"/>
          </a:p>
        </p:txBody>
      </p:sp>
    </p:spTree>
    <p:extLst>
      <p:ext uri="{BB962C8B-B14F-4D97-AF65-F5344CB8AC3E}">
        <p14:creationId xmlns:p14="http://schemas.microsoft.com/office/powerpoint/2010/main" val="13454452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15</a:t>
            </a:fld>
            <a:endParaRPr lang="en-US"/>
          </a:p>
        </p:txBody>
      </p:sp>
    </p:spTree>
    <p:extLst>
      <p:ext uri="{BB962C8B-B14F-4D97-AF65-F5344CB8AC3E}">
        <p14:creationId xmlns:p14="http://schemas.microsoft.com/office/powerpoint/2010/main" val="16272980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16</a:t>
            </a:fld>
            <a:endParaRPr lang="en-US"/>
          </a:p>
        </p:txBody>
      </p:sp>
    </p:spTree>
    <p:extLst>
      <p:ext uri="{BB962C8B-B14F-4D97-AF65-F5344CB8AC3E}">
        <p14:creationId xmlns:p14="http://schemas.microsoft.com/office/powerpoint/2010/main" val="621173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17</a:t>
            </a:fld>
            <a:endParaRPr lang="en-US"/>
          </a:p>
        </p:txBody>
      </p:sp>
    </p:spTree>
    <p:extLst>
      <p:ext uri="{BB962C8B-B14F-4D97-AF65-F5344CB8AC3E}">
        <p14:creationId xmlns:p14="http://schemas.microsoft.com/office/powerpoint/2010/main" val="12590734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18</a:t>
            </a:fld>
            <a:endParaRPr lang="en-US"/>
          </a:p>
        </p:txBody>
      </p:sp>
    </p:spTree>
    <p:extLst>
      <p:ext uri="{BB962C8B-B14F-4D97-AF65-F5344CB8AC3E}">
        <p14:creationId xmlns:p14="http://schemas.microsoft.com/office/powerpoint/2010/main" val="367849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Automaticity was extensively explored by Schneider &amp; Shiffrin. To do so, they used a visual search task using an RSVP procedure. RSVP stands for Rapid Serial Visual Presentation. Accordingly, a series of displays were presented sequentially and briefly, say for 25 </a:t>
            </a:r>
            <a:r>
              <a:rPr lang="en-US" sz="1200" kern="1200" dirty="0" err="1" smtClean="0">
                <a:solidFill>
                  <a:schemeClr val="tx1"/>
                </a:solidFill>
                <a:effectLst/>
                <a:latin typeface="+mn-lt"/>
                <a:ea typeface="+mn-ea"/>
                <a:cs typeface="+mn-cs"/>
              </a:rPr>
              <a:t>ms.</a:t>
            </a:r>
            <a:r>
              <a:rPr lang="en-US" sz="1200" kern="1200" dirty="0" smtClean="0">
                <a:solidFill>
                  <a:schemeClr val="tx1"/>
                </a:solidFill>
                <a:effectLst/>
                <a:latin typeface="+mn-lt"/>
                <a:ea typeface="+mn-ea"/>
                <a:cs typeface="+mn-cs"/>
              </a:rPr>
              <a:t> Each. On each display was one or more letter and number. Prior to the RSVP, subjects were given a target memory set of several letters or numbers. In this case, the target memory set is 4,7,3, and 5. The subject’s task was to respond target present if one of the targets appeared in the RSVP stream or target absent if they did not.</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3</a:t>
            </a:fld>
            <a:endParaRPr lang="en-US"/>
          </a:p>
        </p:txBody>
      </p:sp>
    </p:spTree>
    <p:extLst>
      <p:ext uri="{BB962C8B-B14F-4D97-AF65-F5344CB8AC3E}">
        <p14:creationId xmlns:p14="http://schemas.microsoft.com/office/powerpoint/2010/main" val="16664397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subjects performed this task many, many times, and performance increased over the first 600 or so trials, after which performance leveled off. Subjects reported that the task became automatic.</a:t>
            </a:r>
          </a:p>
          <a:p>
            <a:r>
              <a:rPr lang="en-US" sz="1200" kern="1200" dirty="0" smtClean="0">
                <a:solidFill>
                  <a:schemeClr val="tx1"/>
                </a:solidFill>
                <a:effectLst/>
                <a:latin typeface="+mn-lt"/>
                <a:ea typeface="+mn-ea"/>
                <a:cs typeface="+mn-cs"/>
              </a:rPr>
              <a:t>Should we trust introspections?  Probably not…at least Schneider and Shiffrin did not.</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4</a:t>
            </a:fld>
            <a:endParaRPr lang="en-US"/>
          </a:p>
        </p:txBody>
      </p:sp>
    </p:spTree>
    <p:extLst>
      <p:ext uri="{BB962C8B-B14F-4D97-AF65-F5344CB8AC3E}">
        <p14:creationId xmlns:p14="http://schemas.microsoft.com/office/powerpoint/2010/main" val="371254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They conducted several other experiments that were almost identical to one that we just discussed. The only difference was that the target memory set had either varied a mapping versus a consistent mapping.  In the consistent mapping condition, the target memory set was the same throughout the experiment. In the varied mapping condition, the target memory set changed periodically, such that the target on one trial may have been a foil or distractor on a prior trial.</a:t>
            </a:r>
          </a:p>
          <a:p>
            <a:r>
              <a:rPr lang="en-US" sz="1200" kern="1200" dirty="0" smtClean="0">
                <a:solidFill>
                  <a:schemeClr val="tx1"/>
                </a:solidFill>
                <a:effectLst/>
                <a:latin typeface="+mn-lt"/>
                <a:ea typeface="+mn-ea"/>
                <a:cs typeface="+mn-cs"/>
              </a:rPr>
              <a:t>Subjects in the varied mapping condition did not improve very much and they never reported that the task became automatic.</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5</a:t>
            </a:fld>
            <a:endParaRPr lang="en-US"/>
          </a:p>
        </p:txBody>
      </p:sp>
    </p:spTree>
    <p:extLst>
      <p:ext uri="{BB962C8B-B14F-4D97-AF65-F5344CB8AC3E}">
        <p14:creationId xmlns:p14="http://schemas.microsoft.com/office/powerpoint/2010/main" val="12414122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Schneider and Shiffrin reasoned that if the task is performed automatically in the consistent mapping condition, then increasing the load should not affect performance.  They varied the load by varying the number of stimuli on each display.  This was referred to as the search set size.  Here the search set size is two, but it varied from 1 to 4.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the visual search is automatic, then increasing the number of stimuli should not negatively affect performance. In these experiment the dependent variable was reaction time, and thus it should not change with increases in the search set size.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If, on the other hand, the visual search is not automatic, then increasing the number of stimuli should harm performance. That is, reaction time should increase with increase in the search set size.  Specifically, the rate of increase in the target present condition should be half the rate of increase in the target absent condition.  This is because on average only half of the stimuli on a display need to be searched in order to find a target, but all the stimuli need to be searcher in order to determine that a target is not there.</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6</a:t>
            </a:fld>
            <a:endParaRPr lang="en-US"/>
          </a:p>
        </p:txBody>
      </p:sp>
    </p:spTree>
    <p:extLst>
      <p:ext uri="{BB962C8B-B14F-4D97-AF65-F5344CB8AC3E}">
        <p14:creationId xmlns:p14="http://schemas.microsoft.com/office/powerpoint/2010/main" val="1612744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These are the results of the varied mapping condition.  As you can see, it appears that visual search did not become automatic. The reactions times in both the target present and the target absent conditions increased with search set size, and the slope of the target present function was one half the slope of the target absent function.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7C6DC9D-B8F8-4B1B-8451-EEF99A8DF844}" type="slidenum">
              <a:rPr lang="en-US" smtClean="0"/>
              <a:t>7</a:t>
            </a:fld>
            <a:endParaRPr lang="en-US"/>
          </a:p>
        </p:txBody>
      </p:sp>
    </p:spTree>
    <p:extLst>
      <p:ext uri="{BB962C8B-B14F-4D97-AF65-F5344CB8AC3E}">
        <p14:creationId xmlns:p14="http://schemas.microsoft.com/office/powerpoint/2010/main" val="290018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t>
            </a:r>
            <a:r>
              <a:rPr lang="en-US" sz="1200" kern="1200" dirty="0" smtClean="0">
                <a:solidFill>
                  <a:schemeClr val="tx1"/>
                </a:solidFill>
                <a:effectLst/>
                <a:latin typeface="+mn-lt"/>
                <a:ea typeface="+mn-ea"/>
                <a:cs typeface="+mn-cs"/>
              </a:rPr>
              <a:t>These are the results of the varied mapping condition.  As you can see, it appears that visual search did not become automatic. </a:t>
            </a:r>
            <a:r>
              <a:rPr lang="en-US" sz="1200" kern="1200" smtClean="0">
                <a:solidFill>
                  <a:schemeClr val="tx1"/>
                </a:solidFill>
                <a:effectLst/>
                <a:latin typeface="+mn-lt"/>
                <a:ea typeface="+mn-ea"/>
                <a:cs typeface="+mn-cs"/>
              </a:rPr>
              <a:t>The reactions times in both the target present and the target absent conditions increased with search set size, and the slope of the target present function was one half the slope of the target absent function.</a:t>
            </a:r>
          </a:p>
          <a:p>
            <a:endParaRPr lang="en-US"/>
          </a:p>
        </p:txBody>
      </p:sp>
      <p:sp>
        <p:nvSpPr>
          <p:cNvPr id="4" name="Slide Number Placeholder 3"/>
          <p:cNvSpPr>
            <a:spLocks noGrp="1"/>
          </p:cNvSpPr>
          <p:nvPr>
            <p:ph type="sldNum" sz="quarter" idx="10"/>
          </p:nvPr>
        </p:nvSpPr>
        <p:spPr/>
        <p:txBody>
          <a:bodyPr/>
          <a:lstStyle/>
          <a:p>
            <a:fld id="{F7C6DC9D-B8F8-4B1B-8451-EEF99A8DF844}" type="slidenum">
              <a:rPr lang="en-US" smtClean="0"/>
              <a:t>8</a:t>
            </a:fld>
            <a:endParaRPr lang="en-US"/>
          </a:p>
        </p:txBody>
      </p:sp>
    </p:spTree>
    <p:extLst>
      <p:ext uri="{BB962C8B-B14F-4D97-AF65-F5344CB8AC3E}">
        <p14:creationId xmlns:p14="http://schemas.microsoft.com/office/powerpoint/2010/main" val="1705189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9</a:t>
            </a:fld>
            <a:endParaRPr lang="en-US"/>
          </a:p>
        </p:txBody>
      </p:sp>
    </p:spTree>
    <p:extLst>
      <p:ext uri="{BB962C8B-B14F-4D97-AF65-F5344CB8AC3E}">
        <p14:creationId xmlns:p14="http://schemas.microsoft.com/office/powerpoint/2010/main" val="2058820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10</a:t>
            </a:fld>
            <a:endParaRPr lang="en-US"/>
          </a:p>
        </p:txBody>
      </p:sp>
    </p:spTree>
    <p:extLst>
      <p:ext uri="{BB962C8B-B14F-4D97-AF65-F5344CB8AC3E}">
        <p14:creationId xmlns:p14="http://schemas.microsoft.com/office/powerpoint/2010/main" val="629437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11.xml.rels><?xml version="1.0" encoding="UTF-8" standalone="yes"?>
<Relationships xmlns="http://schemas.openxmlformats.org/package/2006/relationships"><Relationship Id="rId1" Type="http://schemas.openxmlformats.org/officeDocument/2006/relationships/tags" Target="../tags/tag13.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12.xml.rels><?xml version="1.0" encoding="UTF-8" standalone="yes"?>
<Relationships xmlns="http://schemas.openxmlformats.org/package/2006/relationships"><Relationship Id="rId1" Type="http://schemas.openxmlformats.org/officeDocument/2006/relationships/tags" Target="../tags/tag14.xml"/><Relationship Id="rId2" Type="http://schemas.openxmlformats.org/officeDocument/2006/relationships/slideMaster" Target="../slideMasters/slideMaster1.xml"/><Relationship Id="rId3" Type="http://schemas.openxmlformats.org/officeDocument/2006/relationships/image" Target="../media/image2.jpg"/></Relationships>
</file>

<file path=ppt/slideLayouts/_rels/slideLayout13.xml.rels><?xml version="1.0" encoding="UTF-8" standalone="yes"?>
<Relationships xmlns="http://schemas.openxmlformats.org/package/2006/relationships"><Relationship Id="rId1" Type="http://schemas.openxmlformats.org/officeDocument/2006/relationships/tags" Target="../tags/tag15.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14.xml.rels><?xml version="1.0" encoding="UTF-8" standalone="yes"?>
<Relationships xmlns="http://schemas.openxmlformats.org/package/2006/relationships"><Relationship Id="rId1" Type="http://schemas.openxmlformats.org/officeDocument/2006/relationships/tags" Target="../tags/tag16.xml"/><Relationship Id="rId2" Type="http://schemas.openxmlformats.org/officeDocument/2006/relationships/slideMaster" Target="../slideMasters/slideMaster1.xml"/><Relationship Id="rId3" Type="http://schemas.openxmlformats.org/officeDocument/2006/relationships/image" Target="../media/image2.jpg"/></Relationships>
</file>

<file path=ppt/slideLayouts/_rels/slideLayout15.xml.rels><?xml version="1.0" encoding="UTF-8" standalone="yes"?>
<Relationships xmlns="http://schemas.openxmlformats.org/package/2006/relationships"><Relationship Id="rId1" Type="http://schemas.openxmlformats.org/officeDocument/2006/relationships/tags" Target="../tags/tag17.xml"/><Relationship Id="rId2" Type="http://schemas.openxmlformats.org/officeDocument/2006/relationships/slideMaster" Target="../slideMasters/slideMaster1.xml"/><Relationship Id="rId3" Type="http://schemas.openxmlformats.org/officeDocument/2006/relationships/image" Target="../media/image3.jpg"/></Relationships>
</file>

<file path=ppt/slideLayouts/_rels/slideLayout16.xml.rels><?xml version="1.0" encoding="UTF-8" standalone="yes"?>
<Relationships xmlns="http://schemas.openxmlformats.org/package/2006/relationships"><Relationship Id="rId1" Type="http://schemas.openxmlformats.org/officeDocument/2006/relationships/tags" Target="../tags/tag18.xml"/><Relationship Id="rId2" Type="http://schemas.openxmlformats.org/officeDocument/2006/relationships/slideMaster" Target="../slideMasters/slideMaster1.xml"/><Relationship Id="rId3" Type="http://schemas.openxmlformats.org/officeDocument/2006/relationships/image" Target="../media/image2.jpg"/></Relationships>
</file>

<file path=ppt/slideLayouts/_rels/slideLayout17.xml.rels><?xml version="1.0" encoding="UTF-8" standalone="yes"?>
<Relationships xmlns="http://schemas.openxmlformats.org/package/2006/relationships"><Relationship Id="rId1" Type="http://schemas.openxmlformats.org/officeDocument/2006/relationships/tags" Target="../tags/tag19.xml"/><Relationship Id="rId2" Type="http://schemas.openxmlformats.org/officeDocument/2006/relationships/slideMaster" Target="../slideMasters/slideMaster1.xml"/><Relationship Id="rId3" Type="http://schemas.openxmlformats.org/officeDocument/2006/relationships/image" Target="../media/image2.jpg"/></Relationships>
</file>

<file path=ppt/slideLayouts/_rels/slideLayout18.xml.rels><?xml version="1.0" encoding="UTF-8" standalone="yes"?>
<Relationships xmlns="http://schemas.openxmlformats.org/package/2006/relationships"><Relationship Id="rId1" Type="http://schemas.openxmlformats.org/officeDocument/2006/relationships/tags" Target="../tags/tag20.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19.xml.rels><?xml version="1.0" encoding="UTF-8" standalone="yes"?>
<Relationships xmlns="http://schemas.openxmlformats.org/package/2006/relationships"><Relationship Id="rId1" Type="http://schemas.openxmlformats.org/officeDocument/2006/relationships/tags" Target="../tags/tag21.xml"/><Relationship Id="rId2" Type="http://schemas.openxmlformats.org/officeDocument/2006/relationships/slideMaster" Target="../slideMasters/slideMaster1.xml"/><Relationship Id="rId3"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tags" Target="../tags/tag22.xml"/><Relationship Id="rId2" Type="http://schemas.openxmlformats.org/officeDocument/2006/relationships/slideMaster" Target="../slideMasters/slideMaster1.xml"/><Relationship Id="rId3" Type="http://schemas.openxmlformats.org/officeDocument/2006/relationships/image" Target="../media/image4.jpg"/></Relationships>
</file>

<file path=ppt/slideLayouts/_rels/slideLayout3.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4.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5.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Master" Target="../slideMasters/slideMaster1.xml"/><Relationship Id="rId3" Type="http://schemas.openxmlformats.org/officeDocument/2006/relationships/image" Target="../media/image2.jpg"/></Relationships>
</file>

<file path=ppt/slideLayouts/_rels/slideLayout6.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7.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8.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9.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Subheading">
    <p:bg>
      <p:bgPr>
        <a:solidFill>
          <a:srgbClr val="293749"/>
        </a:solidFill>
        <a:effectLst/>
      </p:bgPr>
    </p:bg>
    <p:spTree>
      <p:nvGrpSpPr>
        <p:cNvPr id="1" name=""/>
        <p:cNvGrpSpPr/>
        <p:nvPr/>
      </p:nvGrpSpPr>
      <p:grpSpPr>
        <a:xfrm>
          <a:off x="0" y="0"/>
          <a:ext cx="0" cy="0"/>
          <a:chOff x="0" y="0"/>
          <a:chExt cx="0" cy="0"/>
        </a:xfrm>
      </p:grpSpPr>
      <p:sp>
        <p:nvSpPr>
          <p:cNvPr id="3" name="subtitle"/>
          <p:cNvSpPr>
            <a:spLocks noGrp="1"/>
          </p:cNvSpPr>
          <p:nvPr>
            <p:ph type="body" idx="1" hasCustomPrompt="1"/>
          </p:nvPr>
        </p:nvSpPr>
        <p:spPr>
          <a:xfrm>
            <a:off x="863600" y="2604968"/>
            <a:ext cx="10464800" cy="685800"/>
          </a:xfrm>
          <a:prstGeom prst="rect">
            <a:avLst/>
          </a:prstGeom>
        </p:spPr>
        <p:txBody>
          <a:bodyPr anchor="ctr"/>
          <a:lstStyle>
            <a:lvl1pPr marL="0" indent="0" algn="ctr">
              <a:buNone/>
              <a:defRPr sz="2800" baseline="0">
                <a:solidFill>
                  <a:schemeClr val="bg1"/>
                </a:solidFill>
                <a:latin typeface="Arial" panose="020B0604020202020204" pitchFamily="34" charset="0"/>
                <a:ea typeface="Open Sans" panose="020B0606030504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Subheading</a:t>
            </a:r>
          </a:p>
        </p:txBody>
      </p:sp>
      <p:sp>
        <p:nvSpPr>
          <p:cNvPr id="7" name="heading"/>
          <p:cNvSpPr>
            <a:spLocks noGrp="1"/>
          </p:cNvSpPr>
          <p:nvPr>
            <p:ph type="body" sz="quarter" idx="11" hasCustomPrompt="1"/>
          </p:nvPr>
        </p:nvSpPr>
        <p:spPr>
          <a:xfrm>
            <a:off x="863600" y="1461968"/>
            <a:ext cx="10464800" cy="1143000"/>
          </a:xfrm>
          <a:prstGeom prst="rect">
            <a:avLst/>
          </a:prstGeom>
        </p:spPr>
        <p:txBody>
          <a:bodyPr anchor="b"/>
          <a:lstStyle>
            <a:lvl1pPr algn="ctr">
              <a:defRPr sz="4000" b="0">
                <a:solidFill>
                  <a:srgbClr val="DCB13B"/>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Click to Edit Master Heading</a:t>
            </a:r>
          </a:p>
        </p:txBody>
      </p:sp>
      <p:sp>
        <p:nvSpPr>
          <p:cNvPr id="8" name="Rectangle 7"/>
          <p:cNvSpPr/>
          <p:nvPr userDrawn="1"/>
        </p:nvSpPr>
        <p:spPr>
          <a:xfrm>
            <a:off x="0" y="3567792"/>
            <a:ext cx="12192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ustDataLst>
      <p:tags r:id="rId1"/>
    </p:custDataLst>
    <p:extLst>
      <p:ext uri="{BB962C8B-B14F-4D97-AF65-F5344CB8AC3E}">
        <p14:creationId xmlns:p14="http://schemas.microsoft.com/office/powerpoint/2010/main" val="98899692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ain Image-vide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smtClean="0"/>
              <a:t>Click to edit Master text styles</a:t>
            </a:r>
          </a:p>
        </p:txBody>
      </p:sp>
      <p:sp>
        <p:nvSpPr>
          <p:cNvPr id="3" name="Content Placeholder 2"/>
          <p:cNvSpPr>
            <a:spLocks noGrp="1"/>
          </p:cNvSpPr>
          <p:nvPr>
            <p:ph sz="quarter" idx="10" hasCustomPrompt="1"/>
          </p:nvPr>
        </p:nvSpPr>
        <p:spPr>
          <a:xfrm>
            <a:off x="406400" y="1209964"/>
            <a:ext cx="11391515" cy="422101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smtClean="0"/>
              <a:t>Video/picture</a:t>
            </a:r>
            <a:endParaRPr lang="en-US" dirty="0"/>
          </a:p>
        </p:txBody>
      </p:sp>
      <p:sp>
        <p:nvSpPr>
          <p:cNvPr id="8"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smtClean="0"/>
              <a:t>Click to edit Master Slide Heading</a:t>
            </a:r>
          </a:p>
        </p:txBody>
      </p:sp>
    </p:spTree>
    <p:custDataLst>
      <p:tags r:id="rId1"/>
    </p:custDataLst>
    <p:extLst>
      <p:ext uri="{BB962C8B-B14F-4D97-AF65-F5344CB8AC3E}">
        <p14:creationId xmlns:p14="http://schemas.microsoft.com/office/powerpoint/2010/main" val="13690294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ain Image-video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smtClean="0"/>
              <a:t>Click to edit Master text styles</a:t>
            </a:r>
          </a:p>
        </p:txBody>
      </p:sp>
      <p:sp>
        <p:nvSpPr>
          <p:cNvPr id="8"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smtClean="0"/>
              <a:t>Click to edit Master Slide Heading</a:t>
            </a:r>
          </a:p>
        </p:txBody>
      </p:sp>
      <p:sp>
        <p:nvSpPr>
          <p:cNvPr id="7" name="Content Placeholder 3"/>
          <p:cNvSpPr>
            <a:spLocks noGrp="1"/>
          </p:cNvSpPr>
          <p:nvPr>
            <p:ph sz="quarter" idx="13" hasCustomPrompt="1"/>
          </p:nvPr>
        </p:nvSpPr>
        <p:spPr>
          <a:xfrm>
            <a:off x="152400" y="931984"/>
            <a:ext cx="11887200"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Click to edit master slide subheading</a:t>
            </a:r>
          </a:p>
        </p:txBody>
      </p:sp>
      <p:sp>
        <p:nvSpPr>
          <p:cNvPr id="9" name="Content Placeholder 2"/>
          <p:cNvSpPr>
            <a:spLocks noGrp="1"/>
          </p:cNvSpPr>
          <p:nvPr>
            <p:ph sz="quarter" idx="10" hasCustomPrompt="1"/>
          </p:nvPr>
        </p:nvSpPr>
        <p:spPr>
          <a:xfrm>
            <a:off x="406400" y="1559168"/>
            <a:ext cx="11391515" cy="3871813"/>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smtClean="0"/>
              <a:t>Video/picture</a:t>
            </a:r>
            <a:endParaRPr lang="en-US" dirty="0"/>
          </a:p>
        </p:txBody>
      </p:sp>
    </p:spTree>
    <p:custDataLst>
      <p:tags r:id="rId1"/>
    </p:custDataLst>
    <p:extLst>
      <p:ext uri="{BB962C8B-B14F-4D97-AF65-F5344CB8AC3E}">
        <p14:creationId xmlns:p14="http://schemas.microsoft.com/office/powerpoint/2010/main" val="416804508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ain Image-video Center">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smtClean="0"/>
              <a:t>Click to edit Master text styles</a:t>
            </a:r>
          </a:p>
        </p:txBody>
      </p:sp>
      <p:sp>
        <p:nvSpPr>
          <p:cNvPr id="7" name="Content Placeholder 2"/>
          <p:cNvSpPr>
            <a:spLocks noGrp="1"/>
          </p:cNvSpPr>
          <p:nvPr>
            <p:ph sz="quarter" idx="10" hasCustomPrompt="1"/>
          </p:nvPr>
        </p:nvSpPr>
        <p:spPr>
          <a:xfrm>
            <a:off x="406400" y="563418"/>
            <a:ext cx="11391515" cy="4867564"/>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smtClean="0"/>
              <a:t>Video/picture</a:t>
            </a:r>
            <a:endParaRPr lang="en-US" dirty="0"/>
          </a:p>
        </p:txBody>
      </p:sp>
    </p:spTree>
    <p:custDataLst>
      <p:tags r:id="rId1"/>
    </p:custDataLst>
    <p:extLst>
      <p:ext uri="{BB962C8B-B14F-4D97-AF65-F5344CB8AC3E}">
        <p14:creationId xmlns:p14="http://schemas.microsoft.com/office/powerpoint/2010/main" val="428627290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1"/>
          <p:cNvSpPr>
            <a:spLocks noGrp="1"/>
          </p:cNvSpPr>
          <p:nvPr>
            <p:ph sz="half" idx="1" hasCustomPrompt="1"/>
          </p:nvPr>
        </p:nvSpPr>
        <p:spPr>
          <a:xfrm>
            <a:off x="265723" y="1087315"/>
            <a:ext cx="5576277"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Change title here</a:t>
            </a:r>
          </a:p>
          <a:p>
            <a:pPr lvl="0"/>
            <a:endParaRPr lang="en-US" dirty="0" smtClean="0"/>
          </a:p>
        </p:txBody>
      </p:sp>
      <p:sp>
        <p:nvSpPr>
          <p:cNvPr id="6" name="Content 2"/>
          <p:cNvSpPr>
            <a:spLocks noGrp="1"/>
          </p:cNvSpPr>
          <p:nvPr>
            <p:ph sz="half" idx="12"/>
          </p:nvPr>
        </p:nvSpPr>
        <p:spPr>
          <a:xfrm>
            <a:off x="406400" y="1669312"/>
            <a:ext cx="5292651" cy="476150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smtClean="0"/>
              <a:t>Click to edit Master text styles</a:t>
            </a:r>
          </a:p>
        </p:txBody>
      </p:sp>
      <p:sp>
        <p:nvSpPr>
          <p:cNvPr id="7" name="Content 1"/>
          <p:cNvSpPr>
            <a:spLocks noGrp="1"/>
          </p:cNvSpPr>
          <p:nvPr>
            <p:ph sz="half" idx="13" hasCustomPrompt="1"/>
          </p:nvPr>
        </p:nvSpPr>
        <p:spPr>
          <a:xfrm>
            <a:off x="6350000" y="1087315"/>
            <a:ext cx="5560645"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Change title here</a:t>
            </a:r>
          </a:p>
          <a:p>
            <a:pPr lvl="0"/>
            <a:endParaRPr lang="en-US" dirty="0" smtClean="0"/>
          </a:p>
        </p:txBody>
      </p:sp>
      <p:sp>
        <p:nvSpPr>
          <p:cNvPr id="10" name="Content 2"/>
          <p:cNvSpPr>
            <a:spLocks noGrp="1"/>
          </p:cNvSpPr>
          <p:nvPr>
            <p:ph sz="half" idx="14"/>
          </p:nvPr>
        </p:nvSpPr>
        <p:spPr>
          <a:xfrm>
            <a:off x="6492950" y="1669312"/>
            <a:ext cx="5304965" cy="476150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smtClean="0"/>
              <a:t>Click to edit Master text styles</a:t>
            </a:r>
          </a:p>
        </p:txBody>
      </p:sp>
      <p:sp>
        <p:nvSpPr>
          <p:cNvPr id="8" name="heading"/>
          <p:cNvSpPr>
            <a:spLocks noGrp="1"/>
          </p:cNvSpPr>
          <p:nvPr>
            <p:ph type="body" sz="quarter" idx="15"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smtClean="0"/>
              <a:t>Click to edit Master Slide Heading</a:t>
            </a:r>
          </a:p>
        </p:txBody>
      </p:sp>
    </p:spTree>
    <p:custDataLst>
      <p:tags r:id="rId1"/>
    </p:custDataLst>
    <p:extLst>
      <p:ext uri="{BB962C8B-B14F-4D97-AF65-F5344CB8AC3E}">
        <p14:creationId xmlns:p14="http://schemas.microsoft.com/office/powerpoint/2010/main" val="229009392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Content 1"/>
          <p:cNvSpPr>
            <a:spLocks noGrp="1"/>
          </p:cNvSpPr>
          <p:nvPr>
            <p:ph sz="half" idx="1" hasCustomPrompt="1"/>
          </p:nvPr>
        </p:nvSpPr>
        <p:spPr>
          <a:xfrm>
            <a:off x="265723" y="477719"/>
            <a:ext cx="5576277"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Change title here</a:t>
            </a:r>
          </a:p>
          <a:p>
            <a:pPr lvl="0"/>
            <a:endParaRPr lang="en-US" dirty="0" smtClean="0"/>
          </a:p>
        </p:txBody>
      </p:sp>
      <p:sp>
        <p:nvSpPr>
          <p:cNvPr id="8" name="Content 2"/>
          <p:cNvSpPr>
            <a:spLocks noGrp="1"/>
          </p:cNvSpPr>
          <p:nvPr>
            <p:ph sz="half" idx="12"/>
          </p:nvPr>
        </p:nvSpPr>
        <p:spPr>
          <a:xfrm>
            <a:off x="406400" y="1222744"/>
            <a:ext cx="5292651" cy="5254256"/>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smtClean="0"/>
              <a:t>Click to edit Master text styles</a:t>
            </a:r>
          </a:p>
        </p:txBody>
      </p:sp>
      <p:sp>
        <p:nvSpPr>
          <p:cNvPr id="11" name="Content 1"/>
          <p:cNvSpPr>
            <a:spLocks noGrp="1"/>
          </p:cNvSpPr>
          <p:nvPr>
            <p:ph sz="half" idx="13" hasCustomPrompt="1"/>
          </p:nvPr>
        </p:nvSpPr>
        <p:spPr>
          <a:xfrm>
            <a:off x="6350000" y="477719"/>
            <a:ext cx="5560645"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Change title here</a:t>
            </a:r>
          </a:p>
          <a:p>
            <a:pPr lvl="0"/>
            <a:endParaRPr lang="en-US" dirty="0" smtClean="0"/>
          </a:p>
        </p:txBody>
      </p:sp>
      <p:sp>
        <p:nvSpPr>
          <p:cNvPr id="12" name="Content 2"/>
          <p:cNvSpPr>
            <a:spLocks noGrp="1"/>
          </p:cNvSpPr>
          <p:nvPr>
            <p:ph sz="half" idx="14"/>
          </p:nvPr>
        </p:nvSpPr>
        <p:spPr>
          <a:xfrm>
            <a:off x="6492950" y="1222744"/>
            <a:ext cx="5304965" cy="5254256"/>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smtClean="0"/>
              <a:t>Click to edit Master text styles</a:t>
            </a:r>
          </a:p>
        </p:txBody>
      </p:sp>
    </p:spTree>
    <p:custDataLst>
      <p:tags r:id="rId1"/>
    </p:custDataLst>
    <p:extLst>
      <p:ext uri="{BB962C8B-B14F-4D97-AF65-F5344CB8AC3E}">
        <p14:creationId xmlns:p14="http://schemas.microsoft.com/office/powerpoint/2010/main" val="213502840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d slide">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339516" y="3194324"/>
            <a:ext cx="11488616" cy="461665"/>
          </a:xfrm>
          <a:prstGeom prst="rect">
            <a:avLst/>
          </a:prstGeom>
          <a:noFill/>
        </p:spPr>
        <p:txBody>
          <a:bodyPr wrap="square" rtlCol="0" anchor="ctr">
            <a:spAutoFit/>
          </a:bodyPr>
          <a:lstStyle/>
          <a:p>
            <a:pPr algn="ctr"/>
            <a:r>
              <a:rPr lang="en-US" sz="2400" b="1" dirty="0" smtClean="0">
                <a:solidFill>
                  <a:srgbClr val="493249"/>
                </a:solidFill>
                <a:effectLst/>
                <a:latin typeface="Arial" panose="020B0604020202020204" pitchFamily="34" charset="0"/>
                <a:ea typeface="Open Sans" panose="020B0606030504020204" pitchFamily="34" charset="0"/>
                <a:cs typeface="Arial" panose="020B0604020202020204" pitchFamily="34" charset="0"/>
              </a:rPr>
              <a:t>You have reached the end of the presentation. </a:t>
            </a:r>
            <a:endParaRPr lang="en-US" sz="2400" b="1" dirty="0">
              <a:solidFill>
                <a:srgbClr val="493249"/>
              </a:solidFill>
              <a:effectLst/>
              <a:latin typeface="Arial" panose="020B0604020202020204" pitchFamily="34" charset="0"/>
              <a:ea typeface="Open Sans" panose="020B0606030504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372233454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ssets">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1" name="TextBox 10"/>
          <p:cNvSpPr txBox="1"/>
          <p:nvPr userDrawn="1"/>
        </p:nvSpPr>
        <p:spPr>
          <a:xfrm>
            <a:off x="1320802" y="414486"/>
            <a:ext cx="9753599" cy="584775"/>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smtClean="0">
                <a:solidFill>
                  <a:schemeClr val="tx2"/>
                </a:solidFill>
                <a:effectLst>
                  <a:outerShdw blurRad="38100" dist="38100" dir="2700000" algn="tl">
                    <a:srgbClr val="000000">
                      <a:alpha val="43137"/>
                    </a:srgbClr>
                  </a:outerShdw>
                </a:effectLst>
                <a:latin typeface="Arial" panose="020B0604020202020204" pitchFamily="34" charset="0"/>
                <a:ea typeface="Open Sans" panose="020B0606030504020204" pitchFamily="34" charset="0"/>
                <a:cs typeface="Arial" panose="020B0604020202020204" pitchFamily="34" charset="0"/>
              </a:rPr>
              <a:t>Assets,</a:t>
            </a:r>
            <a:r>
              <a:rPr lang="en-US" sz="3200" b="1" baseline="0" dirty="0" smtClean="0">
                <a:solidFill>
                  <a:schemeClr val="tx2"/>
                </a:solidFill>
                <a:effectLst>
                  <a:outerShdw blurRad="38100" dist="38100" dir="2700000" algn="tl">
                    <a:srgbClr val="000000">
                      <a:alpha val="43137"/>
                    </a:srgbClr>
                  </a:outerShdw>
                </a:effectLst>
                <a:latin typeface="Arial" panose="020B0604020202020204" pitchFamily="34" charset="0"/>
                <a:ea typeface="Open Sans" panose="020B0606030504020204" pitchFamily="34" charset="0"/>
                <a:cs typeface="Arial" panose="020B0604020202020204" pitchFamily="34" charset="0"/>
              </a:rPr>
              <a:t> not a </a:t>
            </a:r>
            <a:r>
              <a:rPr lang="en-US" sz="3200" b="1" dirty="0" smtClean="0">
                <a:solidFill>
                  <a:schemeClr val="tx2"/>
                </a:solidFill>
                <a:effectLst>
                  <a:outerShdw blurRad="38100" dist="38100" dir="2700000" algn="tl">
                    <a:srgbClr val="000000">
                      <a:alpha val="43137"/>
                    </a:srgbClr>
                  </a:outerShdw>
                </a:effectLst>
                <a:latin typeface="Arial" panose="020B0604020202020204" pitchFamily="34" charset="0"/>
                <a:ea typeface="Open Sans" panose="020B0606030504020204" pitchFamily="34" charset="0"/>
                <a:cs typeface="Arial" panose="020B0604020202020204" pitchFamily="34" charset="0"/>
              </a:rPr>
              <a:t> Slide</a:t>
            </a:r>
          </a:p>
        </p:txBody>
      </p:sp>
      <p:sp>
        <p:nvSpPr>
          <p:cNvPr id="48" name="Round Single Corner Rectangle 47"/>
          <p:cNvSpPr/>
          <p:nvPr userDrawn="1"/>
        </p:nvSpPr>
        <p:spPr>
          <a:xfrm>
            <a:off x="0" y="5648016"/>
            <a:ext cx="6212115" cy="783772"/>
          </a:xfrm>
          <a:prstGeom prst="round1Rect">
            <a:avLst/>
          </a:prstGeom>
          <a:solidFill>
            <a:srgbClr val="232F3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274320" rIns="182880" rtlCol="0" anchor="ctr" anchorCtr="0"/>
          <a:lstStyle/>
          <a:p>
            <a:pPr algn="l"/>
            <a:r>
              <a:rPr lang="en-US" sz="1400" dirty="0" smtClean="0">
                <a:latin typeface="Arial" panose="020B0604020202020204" pitchFamily="34" charset="0"/>
                <a:cs typeface="Arial" panose="020B0604020202020204" pitchFamily="34" charset="0"/>
              </a:rPr>
              <a:t>On screen instructions go here</a:t>
            </a:r>
            <a:endParaRPr lang="en-US" sz="1400" dirty="0">
              <a:latin typeface="Arial" panose="020B0604020202020204" pitchFamily="34" charset="0"/>
              <a:cs typeface="Arial" panose="020B0604020202020204" pitchFamily="34" charset="0"/>
            </a:endParaRPr>
          </a:p>
        </p:txBody>
      </p:sp>
      <p:sp>
        <p:nvSpPr>
          <p:cNvPr id="59" name="Round Diagonal Corner Rectangle 58"/>
          <p:cNvSpPr/>
          <p:nvPr userDrawn="1"/>
        </p:nvSpPr>
        <p:spPr>
          <a:xfrm>
            <a:off x="390408" y="1273287"/>
            <a:ext cx="5198347" cy="693335"/>
          </a:xfrm>
          <a:prstGeom prst="round2DiagRect">
            <a:avLst/>
          </a:prstGeom>
          <a:solidFill>
            <a:schemeClr val="accent4">
              <a:lumMod val="20000"/>
              <a:lumOff val="80000"/>
            </a:schemeClr>
          </a:solidFill>
          <a:ln w="12700">
            <a:solidFill>
              <a:schemeClr val="accent4">
                <a:lumMod val="40000"/>
                <a:lumOff val="60000"/>
              </a:schemeClr>
            </a:solidFill>
          </a:ln>
          <a:effectLst>
            <a:outerShdw blurRad="63500" sx="102000" sy="102000" algn="ctr" rotWithShape="0">
              <a:prstClr val="black">
                <a:alpha val="13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nchorCtr="0"/>
          <a:lstStyle/>
          <a:p>
            <a:pPr algn="l"/>
            <a:r>
              <a:rPr lang="en-US" sz="1400" dirty="0" smtClean="0">
                <a:solidFill>
                  <a:srgbClr val="363636"/>
                </a:solidFill>
                <a:latin typeface="Arial" panose="020B0604020202020204" pitchFamily="34" charset="0"/>
                <a:cs typeface="Arial" panose="020B0604020202020204" pitchFamily="34" charset="0"/>
              </a:rPr>
              <a:t>Definition:</a:t>
            </a:r>
            <a:r>
              <a:rPr lang="en-US" sz="1400" baseline="0" dirty="0" smtClean="0">
                <a:solidFill>
                  <a:srgbClr val="363636"/>
                </a:solidFill>
                <a:latin typeface="Arial" panose="020B0604020202020204" pitchFamily="34" charset="0"/>
                <a:cs typeface="Arial" panose="020B0604020202020204" pitchFamily="34" charset="0"/>
              </a:rPr>
              <a:t> goes here</a:t>
            </a:r>
            <a:endParaRPr lang="en-US" sz="1400" dirty="0">
              <a:solidFill>
                <a:srgbClr val="363636"/>
              </a:solidFill>
              <a:latin typeface="Arial" panose="020B0604020202020204" pitchFamily="34" charset="0"/>
              <a:cs typeface="Arial" panose="020B0604020202020204" pitchFamily="34" charset="0"/>
            </a:endParaRPr>
          </a:p>
        </p:txBody>
      </p:sp>
      <p:sp>
        <p:nvSpPr>
          <p:cNvPr id="62" name="Rectangle 61"/>
          <p:cNvSpPr/>
          <p:nvPr userDrawn="1"/>
        </p:nvSpPr>
        <p:spPr>
          <a:xfrm>
            <a:off x="617882" y="2170690"/>
            <a:ext cx="4982399" cy="608206"/>
          </a:xfrm>
          <a:prstGeom prst="rect">
            <a:avLst/>
          </a:prstGeom>
          <a:noFill/>
          <a:ln w="12700">
            <a:solidFill>
              <a:srgbClr val="DCB13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rial" panose="020B0604020202020204" pitchFamily="34" charset="0"/>
              <a:cs typeface="Arial" panose="020B0604020202020204" pitchFamily="34" charset="0"/>
            </a:endParaRPr>
          </a:p>
        </p:txBody>
      </p:sp>
      <p:sp>
        <p:nvSpPr>
          <p:cNvPr id="2" name="Hexagon 1"/>
          <p:cNvSpPr/>
          <p:nvPr userDrawn="1"/>
        </p:nvSpPr>
        <p:spPr>
          <a:xfrm rot="5400000">
            <a:off x="328151" y="2164550"/>
            <a:ext cx="462519" cy="462430"/>
          </a:xfrm>
          <a:prstGeom prst="teardrop">
            <a:avLst/>
          </a:prstGeom>
          <a:solidFill>
            <a:srgbClr val="DBB33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65" name="TextBox 64"/>
          <p:cNvSpPr txBox="1"/>
          <p:nvPr userDrawn="1"/>
        </p:nvSpPr>
        <p:spPr>
          <a:xfrm>
            <a:off x="360836" y="2049531"/>
            <a:ext cx="420582" cy="692468"/>
          </a:xfrm>
          <a:prstGeom prst="teardrop">
            <a:avLst/>
          </a:prstGeom>
          <a:noFill/>
        </p:spPr>
        <p:txBody>
          <a:bodyPr wrap="none" rtlCol="0">
            <a:spAutoFit/>
          </a:bodyPr>
          <a:lstStyle/>
          <a:p>
            <a:r>
              <a:rPr lang="en-US" sz="26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a:t>
            </a:r>
            <a:endParaRPr lang="en-US" sz="26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71" name="Text Placeholder 22"/>
          <p:cNvSpPr>
            <a:spLocks noGrp="1"/>
          </p:cNvSpPr>
          <p:nvPr>
            <p:ph type="body" sz="quarter" idx="12" hasCustomPrompt="1"/>
          </p:nvPr>
        </p:nvSpPr>
        <p:spPr>
          <a:xfrm>
            <a:off x="978729" y="2221151"/>
            <a:ext cx="4474176" cy="514203"/>
          </a:xfrm>
          <a:prstGeom prst="rect">
            <a:avLst/>
          </a:prstGeom>
        </p:spPr>
        <p:txBody>
          <a:bodyPr/>
          <a:lstStyle>
            <a:lvl1pPr>
              <a:defRPr sz="1400" b="0">
                <a:latin typeface="Arial" panose="020B0604020202020204" pitchFamily="34" charset="0"/>
                <a:ea typeface="Open Sans" panose="020B0606030504020204" pitchFamily="34" charset="0"/>
                <a:cs typeface="Arial" panose="020B0604020202020204" pitchFamily="34" charset="0"/>
              </a:defRPr>
            </a:lvl1pPr>
            <a:lvl2pPr>
              <a:defRPr sz="1400">
                <a:latin typeface="Open Sans" panose="020B0606030504020204" pitchFamily="34" charset="0"/>
                <a:ea typeface="Open Sans" panose="020B0606030504020204" pitchFamily="34" charset="0"/>
                <a:cs typeface="Open Sans" panose="020B0606030504020204" pitchFamily="34" charset="0"/>
              </a:defRPr>
            </a:lvl2pPr>
            <a:lvl3pPr>
              <a:defRPr sz="1400">
                <a:latin typeface="Open Sans" panose="020B0606030504020204" pitchFamily="34" charset="0"/>
                <a:ea typeface="Open Sans" panose="020B0606030504020204" pitchFamily="34" charset="0"/>
                <a:cs typeface="Open Sans" panose="020B0606030504020204" pitchFamily="34" charset="0"/>
              </a:defRPr>
            </a:lvl3pPr>
            <a:lvl4pPr>
              <a:defRPr sz="1400">
                <a:latin typeface="Open Sans" panose="020B0606030504020204" pitchFamily="34" charset="0"/>
                <a:ea typeface="Open Sans" panose="020B0606030504020204" pitchFamily="34" charset="0"/>
                <a:cs typeface="Open Sans" panose="020B0606030504020204" pitchFamily="34" charset="0"/>
              </a:defRPr>
            </a:lvl4pPr>
            <a:lvl5pPr>
              <a:defRPr sz="14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Consider this…</a:t>
            </a:r>
            <a:endParaRPr lang="en-US" dirty="0"/>
          </a:p>
        </p:txBody>
      </p:sp>
      <p:sp>
        <p:nvSpPr>
          <p:cNvPr id="72" name="Text Placeholder 22"/>
          <p:cNvSpPr>
            <a:spLocks noGrp="1"/>
          </p:cNvSpPr>
          <p:nvPr userDrawn="1">
            <p:ph type="body" sz="quarter" idx="13" hasCustomPrompt="1"/>
          </p:nvPr>
        </p:nvSpPr>
        <p:spPr>
          <a:xfrm>
            <a:off x="996809" y="3169649"/>
            <a:ext cx="4474176" cy="514203"/>
          </a:xfrm>
          <a:prstGeom prst="rect">
            <a:avLst/>
          </a:prstGeom>
        </p:spPr>
        <p:txBody>
          <a:bodyPr/>
          <a:lstStyle>
            <a:lvl1pPr>
              <a:defRPr sz="1400" b="0" baseline="0">
                <a:solidFill>
                  <a:srgbClr val="323334"/>
                </a:solidFill>
                <a:latin typeface="Arial" panose="020B0604020202020204" pitchFamily="34" charset="0"/>
                <a:ea typeface="Open Sans" panose="020B0606030504020204" pitchFamily="34" charset="0"/>
                <a:cs typeface="Arial" panose="020B0604020202020204" pitchFamily="34" charset="0"/>
              </a:defRPr>
            </a:lvl1pPr>
            <a:lvl2pPr>
              <a:defRPr sz="1400">
                <a:latin typeface="Open Sans" panose="020B0606030504020204" pitchFamily="34" charset="0"/>
                <a:ea typeface="Open Sans" panose="020B0606030504020204" pitchFamily="34" charset="0"/>
                <a:cs typeface="Open Sans" panose="020B0606030504020204" pitchFamily="34" charset="0"/>
              </a:defRPr>
            </a:lvl2pPr>
            <a:lvl3pPr>
              <a:defRPr sz="1400">
                <a:latin typeface="Open Sans" panose="020B0606030504020204" pitchFamily="34" charset="0"/>
                <a:ea typeface="Open Sans" panose="020B0606030504020204" pitchFamily="34" charset="0"/>
                <a:cs typeface="Open Sans" panose="020B0606030504020204" pitchFamily="34" charset="0"/>
              </a:defRPr>
            </a:lvl3pPr>
            <a:lvl4pPr>
              <a:defRPr sz="1400">
                <a:latin typeface="Open Sans" panose="020B0606030504020204" pitchFamily="34" charset="0"/>
                <a:ea typeface="Open Sans" panose="020B0606030504020204" pitchFamily="34" charset="0"/>
                <a:cs typeface="Open Sans" panose="020B0606030504020204" pitchFamily="34" charset="0"/>
              </a:defRPr>
            </a:lvl4pPr>
            <a:lvl5pPr>
              <a:defRPr sz="14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Think of this…/Formative question…</a:t>
            </a:r>
            <a:endParaRPr lang="en-US" dirty="0"/>
          </a:p>
        </p:txBody>
      </p:sp>
      <p:sp>
        <p:nvSpPr>
          <p:cNvPr id="73" name="Rectangle 72"/>
          <p:cNvSpPr/>
          <p:nvPr userDrawn="1"/>
        </p:nvSpPr>
        <p:spPr>
          <a:xfrm>
            <a:off x="522516" y="3971949"/>
            <a:ext cx="5175088" cy="644135"/>
          </a:xfrm>
          <a:prstGeom prst="rect">
            <a:avLst/>
          </a:prstGeom>
          <a:noFill/>
          <a:ln>
            <a:solidFill>
              <a:srgbClr val="54BD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rial" panose="020B0604020202020204" pitchFamily="34" charset="0"/>
              <a:cs typeface="Arial" panose="020B0604020202020204" pitchFamily="34" charset="0"/>
            </a:endParaRPr>
          </a:p>
        </p:txBody>
      </p:sp>
      <p:sp>
        <p:nvSpPr>
          <p:cNvPr id="28" name="Rectangle 27"/>
          <p:cNvSpPr/>
          <p:nvPr userDrawn="1"/>
        </p:nvSpPr>
        <p:spPr>
          <a:xfrm>
            <a:off x="610417" y="3121632"/>
            <a:ext cx="4982399" cy="608206"/>
          </a:xfrm>
          <a:prstGeom prst="rect">
            <a:avLst/>
          </a:prstGeom>
          <a:no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rial" panose="020B0604020202020204" pitchFamily="34" charset="0"/>
              <a:cs typeface="Arial" panose="020B0604020202020204" pitchFamily="34" charset="0"/>
            </a:endParaRPr>
          </a:p>
        </p:txBody>
      </p:sp>
      <p:sp>
        <p:nvSpPr>
          <p:cNvPr id="26" name="Hexagon 25"/>
          <p:cNvSpPr/>
          <p:nvPr userDrawn="1"/>
        </p:nvSpPr>
        <p:spPr>
          <a:xfrm rot="5400000">
            <a:off x="331803" y="3125328"/>
            <a:ext cx="462519" cy="455129"/>
          </a:xfrm>
          <a:prstGeom prst="teardrop">
            <a:avLst/>
          </a:prstGeom>
          <a:solidFill>
            <a:srgbClr val="293749"/>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0" name="TextBox 69"/>
          <p:cNvSpPr txBox="1"/>
          <p:nvPr userDrawn="1"/>
        </p:nvSpPr>
        <p:spPr>
          <a:xfrm>
            <a:off x="324888" y="3014822"/>
            <a:ext cx="494104" cy="692468"/>
          </a:xfrm>
          <a:prstGeom prst="teardrop">
            <a:avLst/>
          </a:prstGeom>
          <a:noFill/>
        </p:spPr>
        <p:txBody>
          <a:bodyPr wrap="none" rtlCol="0">
            <a:spAutoFit/>
          </a:bodyPr>
          <a:lstStyle/>
          <a:p>
            <a:r>
              <a:rPr lang="en-US" sz="2600" b="1"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a:t>
            </a:r>
            <a:endParaRPr lang="en-US" sz="2600" b="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0" name="Rectangle 29"/>
          <p:cNvSpPr/>
          <p:nvPr userDrawn="1"/>
        </p:nvSpPr>
        <p:spPr>
          <a:xfrm>
            <a:off x="7219202" y="1326114"/>
            <a:ext cx="4257524" cy="25328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bg2"/>
              </a:solidFill>
              <a:latin typeface="Arial" panose="020B0604020202020204" pitchFamily="34" charset="0"/>
              <a:cs typeface="Arial" panose="020B0604020202020204" pitchFamily="34" charset="0"/>
            </a:endParaRPr>
          </a:p>
        </p:txBody>
      </p:sp>
      <p:sp>
        <p:nvSpPr>
          <p:cNvPr id="5" name="Rectangle 4"/>
          <p:cNvSpPr/>
          <p:nvPr userDrawn="1"/>
        </p:nvSpPr>
        <p:spPr>
          <a:xfrm rot="5400000">
            <a:off x="9055108" y="-509796"/>
            <a:ext cx="585707" cy="4257524"/>
          </a:xfrm>
          <a:prstGeom prst="rect">
            <a:avLst/>
          </a:prstGeom>
          <a:solidFill>
            <a:srgbClr val="232F3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ffectLst/>
              <a:latin typeface="Arial" panose="020B0604020202020204" pitchFamily="34" charset="0"/>
              <a:cs typeface="Arial" panose="020B0604020202020204" pitchFamily="34" charset="0"/>
            </a:endParaRPr>
          </a:p>
        </p:txBody>
      </p:sp>
      <p:sp>
        <p:nvSpPr>
          <p:cNvPr id="53" name="Text Placeholder 22"/>
          <p:cNvSpPr>
            <a:spLocks noGrp="1"/>
          </p:cNvSpPr>
          <p:nvPr userDrawn="1">
            <p:ph type="body" sz="quarter" idx="16" hasCustomPrompt="1"/>
          </p:nvPr>
        </p:nvSpPr>
        <p:spPr>
          <a:xfrm>
            <a:off x="7312713" y="2078181"/>
            <a:ext cx="4061140" cy="1711326"/>
          </a:xfrm>
          <a:prstGeom prst="rect">
            <a:avLst/>
          </a:prstGeom>
        </p:spPr>
        <p:txBody>
          <a:bodyPr/>
          <a:lstStyle>
            <a:lvl1pPr>
              <a:defRPr sz="1400" b="0" baseline="0">
                <a:solidFill>
                  <a:srgbClr val="323334"/>
                </a:solidFill>
                <a:latin typeface="Arial" panose="020B0604020202020204" pitchFamily="34" charset="0"/>
                <a:ea typeface="Open Sans" panose="020B0606030504020204" pitchFamily="34" charset="0"/>
                <a:cs typeface="Arial" panose="020B0604020202020204" pitchFamily="34" charset="0"/>
              </a:defRPr>
            </a:lvl1pPr>
            <a:lvl2pPr>
              <a:defRPr sz="1400">
                <a:latin typeface="Open Sans" panose="020B0606030504020204" pitchFamily="34" charset="0"/>
                <a:ea typeface="Open Sans" panose="020B0606030504020204" pitchFamily="34" charset="0"/>
                <a:cs typeface="Open Sans" panose="020B0606030504020204" pitchFamily="34" charset="0"/>
              </a:defRPr>
            </a:lvl2pPr>
            <a:lvl3pPr>
              <a:defRPr sz="1400">
                <a:latin typeface="Open Sans" panose="020B0606030504020204" pitchFamily="34" charset="0"/>
                <a:ea typeface="Open Sans" panose="020B0606030504020204" pitchFamily="34" charset="0"/>
                <a:cs typeface="Open Sans" panose="020B0606030504020204" pitchFamily="34" charset="0"/>
              </a:defRPr>
            </a:lvl3pPr>
            <a:lvl4pPr>
              <a:defRPr sz="1400">
                <a:latin typeface="Open Sans" panose="020B0606030504020204" pitchFamily="34" charset="0"/>
                <a:ea typeface="Open Sans" panose="020B0606030504020204" pitchFamily="34" charset="0"/>
                <a:cs typeface="Open Sans" panose="020B0606030504020204" pitchFamily="34" charset="0"/>
              </a:defRPr>
            </a:lvl4pPr>
            <a:lvl5pPr>
              <a:defRPr sz="14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Use for quotes or small pieces of content that aren’t voiced</a:t>
            </a:r>
            <a:endParaRPr lang="en-US" dirty="0"/>
          </a:p>
        </p:txBody>
      </p:sp>
      <p:sp>
        <p:nvSpPr>
          <p:cNvPr id="33" name="Text Placeholder 22"/>
          <p:cNvSpPr>
            <a:spLocks noGrp="1"/>
          </p:cNvSpPr>
          <p:nvPr userDrawn="1">
            <p:ph type="body" sz="quarter" idx="18" hasCustomPrompt="1"/>
          </p:nvPr>
        </p:nvSpPr>
        <p:spPr>
          <a:xfrm>
            <a:off x="7187157" y="1485900"/>
            <a:ext cx="4257523" cy="346190"/>
          </a:xfrm>
          <a:prstGeom prst="rect">
            <a:avLst/>
          </a:prstGeom>
        </p:spPr>
        <p:txBody>
          <a:bodyPr/>
          <a:lstStyle>
            <a:lvl1pPr algn="ctr">
              <a:defRPr sz="1600" b="0" baseline="0">
                <a:solidFill>
                  <a:srgbClr val="DBB336"/>
                </a:solidFill>
                <a:latin typeface="Arial" panose="020B0604020202020204" pitchFamily="34" charset="0"/>
                <a:ea typeface="Open Sans" panose="020B0606030504020204" pitchFamily="34" charset="0"/>
                <a:cs typeface="Arial" panose="020B0604020202020204" pitchFamily="34" charset="0"/>
              </a:defRPr>
            </a:lvl1pPr>
            <a:lvl2pPr>
              <a:defRPr sz="1400">
                <a:latin typeface="Open Sans" panose="020B0606030504020204" pitchFamily="34" charset="0"/>
                <a:ea typeface="Open Sans" panose="020B0606030504020204" pitchFamily="34" charset="0"/>
                <a:cs typeface="Open Sans" panose="020B0606030504020204" pitchFamily="34" charset="0"/>
              </a:defRPr>
            </a:lvl2pPr>
            <a:lvl3pPr>
              <a:defRPr sz="1400">
                <a:latin typeface="Open Sans" panose="020B0606030504020204" pitchFamily="34" charset="0"/>
                <a:ea typeface="Open Sans" panose="020B0606030504020204" pitchFamily="34" charset="0"/>
                <a:cs typeface="Open Sans" panose="020B0606030504020204" pitchFamily="34" charset="0"/>
              </a:defRPr>
            </a:lvl3pPr>
            <a:lvl4pPr>
              <a:defRPr sz="1400">
                <a:latin typeface="Open Sans" panose="020B0606030504020204" pitchFamily="34" charset="0"/>
                <a:ea typeface="Open Sans" panose="020B0606030504020204" pitchFamily="34" charset="0"/>
                <a:cs typeface="Open Sans" panose="020B0606030504020204" pitchFamily="34" charset="0"/>
              </a:defRPr>
            </a:lvl4pPr>
            <a:lvl5pPr>
              <a:defRPr sz="14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Add Heading/Subheading Here</a:t>
            </a:r>
            <a:endParaRPr lang="en-US" dirty="0"/>
          </a:p>
        </p:txBody>
      </p:sp>
      <p:sp>
        <p:nvSpPr>
          <p:cNvPr id="31" name="Rectangle 30"/>
          <p:cNvSpPr/>
          <p:nvPr userDrawn="1"/>
        </p:nvSpPr>
        <p:spPr>
          <a:xfrm>
            <a:off x="7183101" y="4110536"/>
            <a:ext cx="4257524" cy="1876761"/>
          </a:xfrm>
          <a:prstGeom prst="rect">
            <a:avLst/>
          </a:prstGeom>
          <a:solidFill>
            <a:schemeClr val="bg1"/>
          </a:solidFill>
          <a:ln>
            <a:noFill/>
          </a:ln>
          <a:effectLst>
            <a:outerShdw blurRad="63500" sx="102000" sy="102000" algn="ctr" rotWithShape="0">
              <a:srgbClr val="000000">
                <a:alpha val="17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bg2"/>
              </a:solidFill>
              <a:latin typeface="Arial" panose="020B0604020202020204" pitchFamily="34" charset="0"/>
              <a:cs typeface="Arial" panose="020B0604020202020204" pitchFamily="34" charset="0"/>
            </a:endParaRPr>
          </a:p>
        </p:txBody>
      </p:sp>
      <p:sp>
        <p:nvSpPr>
          <p:cNvPr id="34" name="Text Placeholder 22"/>
          <p:cNvSpPr>
            <a:spLocks noGrp="1"/>
          </p:cNvSpPr>
          <p:nvPr userDrawn="1">
            <p:ph type="body" sz="quarter" idx="19" hasCustomPrompt="1"/>
          </p:nvPr>
        </p:nvSpPr>
        <p:spPr>
          <a:xfrm>
            <a:off x="7320381" y="4193253"/>
            <a:ext cx="3998297" cy="1711326"/>
          </a:xfrm>
          <a:prstGeom prst="rect">
            <a:avLst/>
          </a:prstGeom>
        </p:spPr>
        <p:txBody>
          <a:bodyPr/>
          <a:lstStyle>
            <a:lvl1pPr>
              <a:defRPr sz="1400" b="0" baseline="0">
                <a:solidFill>
                  <a:srgbClr val="323334"/>
                </a:solidFill>
                <a:latin typeface="Arial" panose="020B0604020202020204" pitchFamily="34" charset="0"/>
                <a:ea typeface="Open Sans" panose="020B0606030504020204" pitchFamily="34" charset="0"/>
                <a:cs typeface="Arial" panose="020B0604020202020204" pitchFamily="34" charset="0"/>
              </a:defRPr>
            </a:lvl1pPr>
            <a:lvl2pPr>
              <a:defRPr sz="1400">
                <a:latin typeface="Open Sans" panose="020B0606030504020204" pitchFamily="34" charset="0"/>
                <a:ea typeface="Open Sans" panose="020B0606030504020204" pitchFamily="34" charset="0"/>
                <a:cs typeface="Open Sans" panose="020B0606030504020204" pitchFamily="34" charset="0"/>
              </a:defRPr>
            </a:lvl2pPr>
            <a:lvl3pPr>
              <a:defRPr sz="1400">
                <a:latin typeface="Open Sans" panose="020B0606030504020204" pitchFamily="34" charset="0"/>
                <a:ea typeface="Open Sans" panose="020B0606030504020204" pitchFamily="34" charset="0"/>
                <a:cs typeface="Open Sans" panose="020B0606030504020204" pitchFamily="34" charset="0"/>
              </a:defRPr>
            </a:lvl3pPr>
            <a:lvl4pPr>
              <a:defRPr sz="1400">
                <a:latin typeface="Open Sans" panose="020B0606030504020204" pitchFamily="34" charset="0"/>
                <a:ea typeface="Open Sans" panose="020B0606030504020204" pitchFamily="34" charset="0"/>
                <a:cs typeface="Open Sans" panose="020B0606030504020204" pitchFamily="34" charset="0"/>
              </a:defRPr>
            </a:lvl4pPr>
            <a:lvl5pPr>
              <a:defRPr sz="14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Use for quotes or small pieces of content that aren’t voiced</a:t>
            </a:r>
            <a:endParaRPr lang="en-US" dirty="0"/>
          </a:p>
        </p:txBody>
      </p:sp>
    </p:spTree>
    <p:custDataLst>
      <p:tags r:id="rId1"/>
    </p:custDataLst>
    <p:extLst>
      <p:ext uri="{BB962C8B-B14F-4D97-AF65-F5344CB8AC3E}">
        <p14:creationId xmlns:p14="http://schemas.microsoft.com/office/powerpoint/2010/main" val="365503233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Assets">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1" name="TextBox 10"/>
          <p:cNvSpPr txBox="1"/>
          <p:nvPr userDrawn="1"/>
        </p:nvSpPr>
        <p:spPr>
          <a:xfrm>
            <a:off x="1320802" y="414486"/>
            <a:ext cx="9753599" cy="584775"/>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smtClean="0">
                <a:solidFill>
                  <a:schemeClr val="tx2"/>
                </a:solidFill>
                <a:effectLst>
                  <a:outerShdw blurRad="38100" dist="38100" dir="2700000" algn="tl">
                    <a:srgbClr val="000000">
                      <a:alpha val="43137"/>
                    </a:srgbClr>
                  </a:outerShdw>
                </a:effectLst>
                <a:latin typeface="Arial" panose="020B0604020202020204" pitchFamily="34" charset="0"/>
                <a:ea typeface="Open Sans" panose="020B0606030504020204" pitchFamily="34" charset="0"/>
                <a:cs typeface="Arial" panose="020B0604020202020204" pitchFamily="34" charset="0"/>
              </a:rPr>
              <a:t>Assets,</a:t>
            </a:r>
            <a:r>
              <a:rPr lang="en-US" sz="3200" b="1" baseline="0" dirty="0" smtClean="0">
                <a:solidFill>
                  <a:schemeClr val="tx2"/>
                </a:solidFill>
                <a:effectLst>
                  <a:outerShdw blurRad="38100" dist="38100" dir="2700000" algn="tl">
                    <a:srgbClr val="000000">
                      <a:alpha val="43137"/>
                    </a:srgbClr>
                  </a:outerShdw>
                </a:effectLst>
                <a:latin typeface="Arial" panose="020B0604020202020204" pitchFamily="34" charset="0"/>
                <a:ea typeface="Open Sans" panose="020B0606030504020204" pitchFamily="34" charset="0"/>
                <a:cs typeface="Arial" panose="020B0604020202020204" pitchFamily="34" charset="0"/>
              </a:rPr>
              <a:t> not a </a:t>
            </a:r>
            <a:r>
              <a:rPr lang="en-US" sz="3200" b="1" dirty="0" smtClean="0">
                <a:solidFill>
                  <a:schemeClr val="tx2"/>
                </a:solidFill>
                <a:effectLst>
                  <a:outerShdw blurRad="38100" dist="38100" dir="2700000" algn="tl">
                    <a:srgbClr val="000000">
                      <a:alpha val="43137"/>
                    </a:srgbClr>
                  </a:outerShdw>
                </a:effectLst>
                <a:latin typeface="Arial" panose="020B0604020202020204" pitchFamily="34" charset="0"/>
                <a:ea typeface="Open Sans" panose="020B0606030504020204" pitchFamily="34" charset="0"/>
                <a:cs typeface="Arial" panose="020B0604020202020204" pitchFamily="34" charset="0"/>
              </a:rPr>
              <a:t> Slide</a:t>
            </a:r>
          </a:p>
        </p:txBody>
      </p:sp>
      <p:sp>
        <p:nvSpPr>
          <p:cNvPr id="3" name="Line Callout 1 2"/>
          <p:cNvSpPr/>
          <p:nvPr userDrawn="1"/>
        </p:nvSpPr>
        <p:spPr>
          <a:xfrm>
            <a:off x="1083732" y="1371468"/>
            <a:ext cx="3928533" cy="624115"/>
          </a:xfrm>
          <a:prstGeom prst="borderCallout1">
            <a:avLst>
              <a:gd name="adj1" fmla="val 51308"/>
              <a:gd name="adj2" fmla="val -451"/>
              <a:gd name="adj3" fmla="val 103198"/>
              <a:gd name="adj4" fmla="val -22077"/>
            </a:avLst>
          </a:prstGeom>
          <a:solidFill>
            <a:srgbClr val="D2DFE5"/>
          </a:solidFill>
          <a:ln>
            <a:solidFill>
              <a:srgbClr val="D2DFE5"/>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t" anchorCtr="0"/>
          <a:lstStyle/>
          <a:p>
            <a:pPr algn="l"/>
            <a:r>
              <a:rPr lang="en-US" sz="1400" dirty="0" smtClean="0">
                <a:solidFill>
                  <a:srgbClr val="363636"/>
                </a:solidFill>
                <a:latin typeface="Arial" panose="020B0604020202020204" pitchFamily="34" charset="0"/>
                <a:cs typeface="Arial" panose="020B0604020202020204" pitchFamily="34" charset="0"/>
              </a:rPr>
              <a:t>Use as callout,</a:t>
            </a:r>
            <a:r>
              <a:rPr lang="en-US" sz="1400" baseline="0" dirty="0" smtClean="0">
                <a:solidFill>
                  <a:srgbClr val="363636"/>
                </a:solidFill>
                <a:latin typeface="Arial" panose="020B0604020202020204" pitchFamily="34" charset="0"/>
                <a:cs typeface="Arial" panose="020B0604020202020204" pitchFamily="34" charset="0"/>
              </a:rPr>
              <a:t> add content here</a:t>
            </a:r>
            <a:endParaRPr lang="en-US" sz="1400" dirty="0">
              <a:solidFill>
                <a:srgbClr val="363636"/>
              </a:solidFill>
              <a:latin typeface="Arial" panose="020B0604020202020204" pitchFamily="34" charset="0"/>
              <a:cs typeface="Arial" panose="020B0604020202020204" pitchFamily="34" charset="0"/>
            </a:endParaRPr>
          </a:p>
        </p:txBody>
      </p:sp>
      <p:cxnSp>
        <p:nvCxnSpPr>
          <p:cNvPr id="30" name="Straight Arrow Connector 29"/>
          <p:cNvCxnSpPr/>
          <p:nvPr userDrawn="1"/>
        </p:nvCxnSpPr>
        <p:spPr>
          <a:xfrm>
            <a:off x="1083732" y="2554515"/>
            <a:ext cx="3512451" cy="0"/>
          </a:xfrm>
          <a:prstGeom prst="straightConnector1">
            <a:avLst/>
          </a:prstGeom>
          <a:ln w="38100">
            <a:solidFill>
              <a:srgbClr val="54BDA3"/>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userDrawn="1"/>
        </p:nvCxnSpPr>
        <p:spPr>
          <a:xfrm>
            <a:off x="1083733" y="2799058"/>
            <a:ext cx="3551156" cy="0"/>
          </a:xfrm>
          <a:prstGeom prst="straightConnector1">
            <a:avLst/>
          </a:prstGeom>
          <a:ln w="38100">
            <a:solidFill>
              <a:srgbClr val="D9B042"/>
            </a:solidFill>
            <a:tailEnd type="triangle"/>
          </a:ln>
        </p:spPr>
        <p:style>
          <a:lnRef idx="1">
            <a:schemeClr val="accent1"/>
          </a:lnRef>
          <a:fillRef idx="0">
            <a:schemeClr val="accent1"/>
          </a:fillRef>
          <a:effectRef idx="0">
            <a:schemeClr val="accent1"/>
          </a:effectRef>
          <a:fontRef idx="minor">
            <a:schemeClr val="tx1"/>
          </a:fontRef>
        </p:style>
      </p:cxnSp>
      <p:sp>
        <p:nvSpPr>
          <p:cNvPr id="39" name="Rectangle 38"/>
          <p:cNvSpPr/>
          <p:nvPr userDrawn="1"/>
        </p:nvSpPr>
        <p:spPr>
          <a:xfrm>
            <a:off x="1640486" y="3223712"/>
            <a:ext cx="2415847" cy="404864"/>
          </a:xfrm>
          <a:prstGeom prst="rect">
            <a:avLst/>
          </a:prstGeom>
          <a:solidFill>
            <a:srgbClr val="D2DFE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a:r>
              <a:rPr lang="en-US" sz="1400" dirty="0" smtClean="0">
                <a:solidFill>
                  <a:srgbClr val="363636"/>
                </a:solidFill>
                <a:latin typeface="Arial" panose="020B0604020202020204" pitchFamily="34" charset="0"/>
                <a:cs typeface="Arial" panose="020B0604020202020204" pitchFamily="34" charset="0"/>
              </a:rPr>
              <a:t>This</a:t>
            </a:r>
            <a:r>
              <a:rPr lang="en-US" sz="1400" baseline="0" dirty="0" smtClean="0">
                <a:solidFill>
                  <a:srgbClr val="363636"/>
                </a:solidFill>
                <a:latin typeface="Arial" panose="020B0604020202020204" pitchFamily="34" charset="0"/>
                <a:cs typeface="Arial" panose="020B0604020202020204" pitchFamily="34" charset="0"/>
              </a:rPr>
              <a:t> is a tag</a:t>
            </a:r>
            <a:endParaRPr lang="en-US" sz="1400" dirty="0">
              <a:solidFill>
                <a:srgbClr val="363636"/>
              </a:solidFill>
              <a:latin typeface="Arial" panose="020B0604020202020204" pitchFamily="34" charset="0"/>
              <a:cs typeface="Arial" panose="020B0604020202020204" pitchFamily="34" charset="0"/>
            </a:endParaRPr>
          </a:p>
        </p:txBody>
      </p:sp>
      <p:sp>
        <p:nvSpPr>
          <p:cNvPr id="10" name="Oval 9"/>
          <p:cNvSpPr/>
          <p:nvPr userDrawn="1"/>
        </p:nvSpPr>
        <p:spPr>
          <a:xfrm>
            <a:off x="5959366" y="1371468"/>
            <a:ext cx="621792" cy="624115"/>
          </a:xfrm>
          <a:prstGeom prst="ellipse">
            <a:avLst/>
          </a:prstGeom>
          <a:solidFill>
            <a:srgbClr val="293749"/>
          </a:solidFill>
          <a:ln>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Open Sans" panose="020B0606030504020204" pitchFamily="34" charset="0"/>
                <a:ea typeface="Open Sans" panose="020B0606030504020204" pitchFamily="34" charset="0"/>
                <a:cs typeface="Open Sans" panose="020B0606030504020204" pitchFamily="34" charset="0"/>
              </a:rPr>
              <a:t>X</a:t>
            </a:r>
            <a:endParaRPr lang="en-US" sz="2400" b="1" dirty="0">
              <a:latin typeface="Open Sans" panose="020B0606030504020204" pitchFamily="34" charset="0"/>
              <a:ea typeface="Open Sans" panose="020B0606030504020204" pitchFamily="34" charset="0"/>
              <a:cs typeface="Open Sans" panose="020B0606030504020204" pitchFamily="34" charset="0"/>
            </a:endParaRPr>
          </a:p>
        </p:txBody>
      </p:sp>
      <p:sp>
        <p:nvSpPr>
          <p:cNvPr id="12" name="Rectangle 11"/>
          <p:cNvSpPr/>
          <p:nvPr userDrawn="1"/>
        </p:nvSpPr>
        <p:spPr>
          <a:xfrm>
            <a:off x="7464015" y="1103048"/>
            <a:ext cx="4257524" cy="2532876"/>
          </a:xfrm>
          <a:prstGeom prst="rect">
            <a:avLst/>
          </a:prstGeom>
          <a:solidFill>
            <a:srgbClr val="D2DFE5">
              <a:alpha val="8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4320" tIns="274320" rIns="274320" bIns="274320" rtlCol="0" anchor="t" anchorCtr="0"/>
          <a:lstStyle/>
          <a:p>
            <a:pPr algn="l"/>
            <a:r>
              <a:rPr lang="en-US" sz="1400" dirty="0" smtClean="0">
                <a:solidFill>
                  <a:srgbClr val="293749"/>
                </a:solidFill>
                <a:latin typeface="Arial" panose="020B0604020202020204" pitchFamily="34" charset="0"/>
                <a:cs typeface="Arial" panose="020B0604020202020204" pitchFamily="34" charset="0"/>
              </a:rPr>
              <a:t>Use this as a light box…</a:t>
            </a:r>
            <a:endParaRPr lang="en-US" sz="1400" dirty="0">
              <a:solidFill>
                <a:srgbClr val="293749"/>
              </a:solidFill>
              <a:latin typeface="Arial" panose="020B0604020202020204" pitchFamily="34" charset="0"/>
              <a:cs typeface="Arial" panose="020B0604020202020204" pitchFamily="34" charset="0"/>
            </a:endParaRPr>
          </a:p>
        </p:txBody>
      </p:sp>
      <p:sp>
        <p:nvSpPr>
          <p:cNvPr id="13" name="Rounded Rectangle 12"/>
          <p:cNvSpPr/>
          <p:nvPr userDrawn="1"/>
        </p:nvSpPr>
        <p:spPr>
          <a:xfrm>
            <a:off x="667650" y="4269394"/>
            <a:ext cx="3928533" cy="537029"/>
          </a:xfrm>
          <a:prstGeom prst="rect">
            <a:avLst/>
          </a:prstGeom>
          <a:solidFill>
            <a:srgbClr val="D9B04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55" name="Rounded Rectangle 54"/>
          <p:cNvSpPr/>
          <p:nvPr userDrawn="1"/>
        </p:nvSpPr>
        <p:spPr>
          <a:xfrm>
            <a:off x="667650" y="4910210"/>
            <a:ext cx="3928533" cy="537029"/>
          </a:xfrm>
          <a:prstGeom prst="rect">
            <a:avLst/>
          </a:prstGeom>
          <a:solidFill>
            <a:srgbClr val="E1C27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58" name="Rounded Rectangle 57"/>
          <p:cNvSpPr/>
          <p:nvPr userDrawn="1"/>
        </p:nvSpPr>
        <p:spPr>
          <a:xfrm>
            <a:off x="683692" y="5551026"/>
            <a:ext cx="3928533" cy="537029"/>
          </a:xfrm>
          <a:prstGeom prst="rect">
            <a:avLst/>
          </a:prstGeom>
          <a:solidFill>
            <a:srgbClr val="EDDBAE"/>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60" name="Rectangle 59"/>
          <p:cNvSpPr/>
          <p:nvPr userDrawn="1"/>
        </p:nvSpPr>
        <p:spPr>
          <a:xfrm>
            <a:off x="5012266" y="4246933"/>
            <a:ext cx="3928533" cy="537029"/>
          </a:xfrm>
          <a:prstGeom prst="rect">
            <a:avLst/>
          </a:prstGeom>
          <a:solidFill>
            <a:srgbClr val="54BDA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dirty="0">
              <a:latin typeface="Arial" panose="020B0604020202020204" pitchFamily="34" charset="0"/>
              <a:cs typeface="Arial" panose="020B0604020202020204" pitchFamily="34" charset="0"/>
            </a:endParaRPr>
          </a:p>
        </p:txBody>
      </p:sp>
      <p:sp>
        <p:nvSpPr>
          <p:cNvPr id="61" name="Rectangle 60"/>
          <p:cNvSpPr/>
          <p:nvPr userDrawn="1"/>
        </p:nvSpPr>
        <p:spPr>
          <a:xfrm>
            <a:off x="5012266" y="4887749"/>
            <a:ext cx="3928533" cy="537029"/>
          </a:xfrm>
          <a:prstGeom prst="rect">
            <a:avLst/>
          </a:prstGeom>
          <a:solidFill>
            <a:srgbClr val="7CCCB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62" name="Rectangle 61"/>
          <p:cNvSpPr/>
          <p:nvPr userDrawn="1"/>
        </p:nvSpPr>
        <p:spPr>
          <a:xfrm>
            <a:off x="5012266" y="5528565"/>
            <a:ext cx="3928533" cy="537029"/>
          </a:xfrm>
          <a:prstGeom prst="rect">
            <a:avLst/>
          </a:prstGeom>
          <a:solidFill>
            <a:srgbClr val="99D5C3"/>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1400">
              <a:latin typeface="Arial" panose="020B0604020202020204" pitchFamily="34" charset="0"/>
              <a:cs typeface="Arial" panose="020B0604020202020204" pitchFamily="34" charset="0"/>
            </a:endParaRPr>
          </a:p>
        </p:txBody>
      </p:sp>
      <p:sp>
        <p:nvSpPr>
          <p:cNvPr id="63" name="Text Placeholder 22"/>
          <p:cNvSpPr>
            <a:spLocks noGrp="1"/>
          </p:cNvSpPr>
          <p:nvPr userDrawn="1">
            <p:ph type="body" sz="quarter" idx="17" hasCustomPrompt="1"/>
          </p:nvPr>
        </p:nvSpPr>
        <p:spPr>
          <a:xfrm>
            <a:off x="9139160" y="4287970"/>
            <a:ext cx="2743200" cy="1924144"/>
          </a:xfrm>
          <a:prstGeom prst="rect">
            <a:avLst/>
          </a:prstGeom>
        </p:spPr>
        <p:txBody>
          <a:bodyPr/>
          <a:lstStyle>
            <a:lvl1pPr>
              <a:defRPr sz="1400" b="0" baseline="0">
                <a:latin typeface="Arial" panose="020B0604020202020204" pitchFamily="34" charset="0"/>
                <a:ea typeface="Open Sans" panose="020B0606030504020204" pitchFamily="34" charset="0"/>
                <a:cs typeface="Arial" panose="020B0604020202020204" pitchFamily="34" charset="0"/>
              </a:defRPr>
            </a:lvl1pPr>
            <a:lvl2pPr>
              <a:defRPr sz="1400">
                <a:latin typeface="Open Sans" panose="020B0606030504020204" pitchFamily="34" charset="0"/>
                <a:ea typeface="Open Sans" panose="020B0606030504020204" pitchFamily="34" charset="0"/>
                <a:cs typeface="Open Sans" panose="020B0606030504020204" pitchFamily="34" charset="0"/>
              </a:defRPr>
            </a:lvl2pPr>
            <a:lvl3pPr>
              <a:defRPr sz="1400">
                <a:latin typeface="Open Sans" panose="020B0606030504020204" pitchFamily="34" charset="0"/>
                <a:ea typeface="Open Sans" panose="020B0606030504020204" pitchFamily="34" charset="0"/>
                <a:cs typeface="Open Sans" panose="020B0606030504020204" pitchFamily="34" charset="0"/>
              </a:defRPr>
            </a:lvl3pPr>
            <a:lvl4pPr>
              <a:defRPr sz="1400">
                <a:latin typeface="Open Sans" panose="020B0606030504020204" pitchFamily="34" charset="0"/>
                <a:ea typeface="Open Sans" panose="020B0606030504020204" pitchFamily="34" charset="0"/>
                <a:cs typeface="Open Sans" panose="020B0606030504020204" pitchFamily="34" charset="0"/>
              </a:defRPr>
            </a:lvl4pPr>
            <a:lvl5pPr>
              <a:defRPr sz="14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Use this type of shapes, colors (w/guidance from color palette) and effect to build diagrams, unless content requires something different. </a:t>
            </a:r>
            <a:endParaRPr lang="en-US" dirty="0"/>
          </a:p>
        </p:txBody>
      </p:sp>
    </p:spTree>
    <p:custDataLst>
      <p:tags r:id="rId1"/>
    </p:custDataLst>
    <p:extLst>
      <p:ext uri="{BB962C8B-B14F-4D97-AF65-F5344CB8AC3E}">
        <p14:creationId xmlns:p14="http://schemas.microsoft.com/office/powerpoint/2010/main" val="63298935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81907394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53678128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in Title no Subheading">
    <p:bg>
      <p:bgPr>
        <a:solidFill>
          <a:srgbClr val="293749"/>
        </a:solidFill>
        <a:effectLst/>
      </p:bgPr>
    </p:bg>
    <p:spTree>
      <p:nvGrpSpPr>
        <p:cNvPr id="1" name=""/>
        <p:cNvGrpSpPr/>
        <p:nvPr/>
      </p:nvGrpSpPr>
      <p:grpSpPr>
        <a:xfrm>
          <a:off x="0" y="0"/>
          <a:ext cx="0" cy="0"/>
          <a:chOff x="0" y="0"/>
          <a:chExt cx="0" cy="0"/>
        </a:xfrm>
      </p:grpSpPr>
      <p:sp>
        <p:nvSpPr>
          <p:cNvPr id="7" name="heading"/>
          <p:cNvSpPr>
            <a:spLocks noGrp="1"/>
          </p:cNvSpPr>
          <p:nvPr>
            <p:ph type="body" sz="quarter" idx="11" hasCustomPrompt="1"/>
          </p:nvPr>
        </p:nvSpPr>
        <p:spPr>
          <a:xfrm>
            <a:off x="863600" y="1722218"/>
            <a:ext cx="10464800" cy="1143000"/>
          </a:xfrm>
          <a:prstGeom prst="rect">
            <a:avLst/>
          </a:prstGeom>
        </p:spPr>
        <p:txBody>
          <a:bodyPr anchor="b"/>
          <a:lstStyle>
            <a:lvl1pPr algn="ctr">
              <a:defRPr sz="4000" b="0">
                <a:solidFill>
                  <a:srgbClr val="DCB13B"/>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Click to Edit Master Heading</a:t>
            </a:r>
          </a:p>
        </p:txBody>
      </p:sp>
      <p:sp>
        <p:nvSpPr>
          <p:cNvPr id="8" name="Rectangle 7"/>
          <p:cNvSpPr/>
          <p:nvPr userDrawn="1"/>
        </p:nvSpPr>
        <p:spPr>
          <a:xfrm>
            <a:off x="0" y="3567792"/>
            <a:ext cx="12192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ustDataLst>
      <p:tags r:id="rId1"/>
    </p:custDataLst>
    <p:extLst>
      <p:ext uri="{BB962C8B-B14F-4D97-AF65-F5344CB8AC3E}">
        <p14:creationId xmlns:p14="http://schemas.microsoft.com/office/powerpoint/2010/main" val="349056739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Blank Main Title">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7784188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0" hasCustomPrompt="1"/>
          </p:nvPr>
        </p:nvSpPr>
        <p:spPr>
          <a:xfrm>
            <a:off x="304800" y="1143000"/>
            <a:ext cx="11582400" cy="53340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smtClean="0"/>
              <a:t>Content</a:t>
            </a:r>
            <a:endParaRPr lang="en-US" dirty="0"/>
          </a:p>
        </p:txBody>
      </p:sp>
      <p:sp>
        <p:nvSpPr>
          <p:cNvPr id="7" name="heading"/>
          <p:cNvSpPr>
            <a:spLocks noGrp="1"/>
          </p:cNvSpPr>
          <p:nvPr>
            <p:ph type="body" sz="quarter" idx="11" hasCustomPrompt="1"/>
          </p:nvPr>
        </p:nvSpPr>
        <p:spPr>
          <a:xfrm>
            <a:off x="152400" y="76200"/>
            <a:ext cx="11887200" cy="774405"/>
          </a:xfrm>
          <a:prstGeom prst="rect">
            <a:avLst/>
          </a:prstGeom>
        </p:spPr>
        <p:txBody>
          <a:bodyPr anchor="ctr"/>
          <a:lstStyle>
            <a:lvl1pPr algn="l">
              <a:spcBef>
                <a:spcPts val="0"/>
              </a:spcBef>
              <a:spcAft>
                <a:spcPts val="0"/>
              </a:spcAft>
              <a:defRPr sz="2800" b="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r>
              <a:rPr lang="en-US" dirty="0" smtClean="0"/>
              <a:t>Click to edit Master Slide Heading</a:t>
            </a:r>
          </a:p>
        </p:txBody>
      </p:sp>
    </p:spTree>
    <p:custDataLst>
      <p:tags r:id="rId1"/>
    </p:custDataLst>
    <p:extLst>
      <p:ext uri="{BB962C8B-B14F-4D97-AF65-F5344CB8AC3E}">
        <p14:creationId xmlns:p14="http://schemas.microsoft.com/office/powerpoint/2010/main" val="344631581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1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0" hasCustomPrompt="1"/>
          </p:nvPr>
        </p:nvSpPr>
        <p:spPr>
          <a:xfrm>
            <a:off x="304800" y="1485900"/>
            <a:ext cx="11582400" cy="49911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smtClean="0"/>
              <a:t>Content</a:t>
            </a:r>
            <a:endParaRPr lang="en-US" dirty="0"/>
          </a:p>
        </p:txBody>
      </p:sp>
      <p:sp>
        <p:nvSpPr>
          <p:cNvPr id="4" name="Content Placeholder 3"/>
          <p:cNvSpPr>
            <a:spLocks noGrp="1"/>
          </p:cNvSpPr>
          <p:nvPr>
            <p:ph sz="quarter" idx="12" hasCustomPrompt="1"/>
          </p:nvPr>
        </p:nvSpPr>
        <p:spPr>
          <a:xfrm>
            <a:off x="152400" y="923264"/>
            <a:ext cx="11887200"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Click to edit master slide subheading</a:t>
            </a:r>
          </a:p>
        </p:txBody>
      </p:sp>
      <p:sp>
        <p:nvSpPr>
          <p:cNvPr id="8" name="heading"/>
          <p:cNvSpPr>
            <a:spLocks noGrp="1"/>
          </p:cNvSpPr>
          <p:nvPr>
            <p:ph type="body" sz="quarter" idx="11" hasCustomPrompt="1"/>
          </p:nvPr>
        </p:nvSpPr>
        <p:spPr>
          <a:xfrm>
            <a:off x="152400" y="76200"/>
            <a:ext cx="11887200" cy="774405"/>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smtClean="0"/>
              <a:t>Click to edit Master Slide Heading</a:t>
            </a:r>
          </a:p>
        </p:txBody>
      </p:sp>
    </p:spTree>
    <p:custDataLst>
      <p:tags r:id="rId1"/>
    </p:custDataLst>
    <p:extLst>
      <p:ext uri="{BB962C8B-B14F-4D97-AF65-F5344CB8AC3E}">
        <p14:creationId xmlns:p14="http://schemas.microsoft.com/office/powerpoint/2010/main" val="414205849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1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in Content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laceholder 2"/>
          <p:cNvSpPr>
            <a:spLocks noGrp="1"/>
          </p:cNvSpPr>
          <p:nvPr>
            <p:ph sz="quarter" idx="10" hasCustomPrompt="1"/>
          </p:nvPr>
        </p:nvSpPr>
        <p:spPr>
          <a:xfrm>
            <a:off x="304800" y="990600"/>
            <a:ext cx="11582400" cy="54864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smtClean="0"/>
              <a:t>Content</a:t>
            </a:r>
            <a:endParaRPr lang="en-US" dirty="0"/>
          </a:p>
        </p:txBody>
      </p:sp>
      <p:sp>
        <p:nvSpPr>
          <p:cNvPr id="8" name="Content Placeholder 3"/>
          <p:cNvSpPr>
            <a:spLocks noGrp="1"/>
          </p:cNvSpPr>
          <p:nvPr>
            <p:ph sz="quarter" idx="12" hasCustomPrompt="1"/>
          </p:nvPr>
        </p:nvSpPr>
        <p:spPr>
          <a:xfrm>
            <a:off x="152400" y="457200"/>
            <a:ext cx="11887200"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Click to edit Master Slide Subheading</a:t>
            </a:r>
          </a:p>
        </p:txBody>
      </p:sp>
    </p:spTree>
    <p:custDataLst>
      <p:tags r:id="rId1"/>
    </p:custDataLst>
    <p:extLst>
      <p:ext uri="{BB962C8B-B14F-4D97-AF65-F5344CB8AC3E}">
        <p14:creationId xmlns:p14="http://schemas.microsoft.com/office/powerpoint/2010/main" val="240939273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ft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cNvSpPr>
            <a:spLocks noGrp="1"/>
          </p:cNvSpPr>
          <p:nvPr>
            <p:ph idx="1"/>
          </p:nvPr>
        </p:nvSpPr>
        <p:spPr>
          <a:xfrm>
            <a:off x="304801" y="1143000"/>
            <a:ext cx="6585097" cy="53340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vl3pPr marL="914400" indent="0">
              <a:buFont typeface="Century Gothic" panose="020B0502020202020204" pitchFamily="34" charset="0"/>
              <a:buNone/>
              <a:defRPr sz="1400"/>
            </a:lvl3pPr>
          </a:lstStyle>
          <a:p>
            <a:pPr lvl="0"/>
            <a:r>
              <a:rPr lang="en-US" altLang="zh-CN" smtClean="0"/>
              <a:t>Click to edit Master text styles</a:t>
            </a:r>
          </a:p>
          <a:p>
            <a:pPr lvl="1"/>
            <a:r>
              <a:rPr lang="en-US" altLang="zh-CN" smtClean="0"/>
              <a:t>Second level</a:t>
            </a:r>
          </a:p>
        </p:txBody>
      </p:sp>
      <p:sp>
        <p:nvSpPr>
          <p:cNvPr id="5" name="Picture Placeholder 4"/>
          <p:cNvSpPr>
            <a:spLocks noGrp="1"/>
          </p:cNvSpPr>
          <p:nvPr>
            <p:ph type="pic" sz="quarter" idx="11"/>
          </p:nvPr>
        </p:nvSpPr>
        <p:spPr>
          <a:xfrm>
            <a:off x="7364459" y="1209964"/>
            <a:ext cx="4458085" cy="5212080"/>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smtClean="0"/>
              <a:t>Drag picture to placeholder or click icon to add</a:t>
            </a:r>
            <a:endParaRPr lang="en-US"/>
          </a:p>
        </p:txBody>
      </p:sp>
      <p:sp>
        <p:nvSpPr>
          <p:cNvPr id="7"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smtClean="0"/>
              <a:t>Click to edit Master Slide Heading</a:t>
            </a:r>
          </a:p>
        </p:txBody>
      </p:sp>
    </p:spTree>
    <p:custDataLst>
      <p:tags r:id="rId1"/>
    </p:custDataLst>
    <p:extLst>
      <p:ext uri="{BB962C8B-B14F-4D97-AF65-F5344CB8AC3E}">
        <p14:creationId xmlns:p14="http://schemas.microsoft.com/office/powerpoint/2010/main" val="37724874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cNvSpPr>
            <a:spLocks noGrp="1"/>
          </p:cNvSpPr>
          <p:nvPr>
            <p:ph idx="1"/>
          </p:nvPr>
        </p:nvSpPr>
        <p:spPr>
          <a:xfrm>
            <a:off x="304801" y="1485900"/>
            <a:ext cx="6570921" cy="49911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smtClean="0"/>
              <a:t>Click to edit Master text styles</a:t>
            </a:r>
          </a:p>
          <a:p>
            <a:pPr lvl="1"/>
            <a:r>
              <a:rPr lang="en-US" altLang="zh-CN" smtClean="0"/>
              <a:t>Second level</a:t>
            </a:r>
          </a:p>
        </p:txBody>
      </p:sp>
      <p:sp>
        <p:nvSpPr>
          <p:cNvPr id="5" name="Picture Placeholder 4"/>
          <p:cNvSpPr>
            <a:spLocks noGrp="1"/>
          </p:cNvSpPr>
          <p:nvPr>
            <p:ph type="pic" sz="quarter" idx="11"/>
          </p:nvPr>
        </p:nvSpPr>
        <p:spPr>
          <a:xfrm>
            <a:off x="7364459" y="1535722"/>
            <a:ext cx="4458085" cy="4906643"/>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smtClean="0"/>
              <a:t>Drag picture to placeholder or click icon to add</a:t>
            </a:r>
            <a:endParaRPr lang="en-US"/>
          </a:p>
        </p:txBody>
      </p:sp>
      <p:sp>
        <p:nvSpPr>
          <p:cNvPr id="7"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smtClean="0"/>
              <a:t>Click to edit Master Slide Heading</a:t>
            </a:r>
          </a:p>
        </p:txBody>
      </p:sp>
      <p:sp>
        <p:nvSpPr>
          <p:cNvPr id="8" name="Content Placeholder 3"/>
          <p:cNvSpPr>
            <a:spLocks noGrp="1"/>
          </p:cNvSpPr>
          <p:nvPr>
            <p:ph sz="quarter" idx="13" hasCustomPrompt="1"/>
          </p:nvPr>
        </p:nvSpPr>
        <p:spPr>
          <a:xfrm>
            <a:off x="152400" y="920261"/>
            <a:ext cx="11887200" cy="381000"/>
          </a:xfrm>
          <a:prstGeom prst="rect">
            <a:avLst/>
          </a:prstGeom>
        </p:spPr>
        <p:txBody>
          <a:bodyPr vert="horz" lIns="91440" tIns="45720" rIns="91440" bIns="45720" rtlCol="0">
            <a:noAutofit/>
          </a:bodyPr>
          <a:lstStyle>
            <a:lvl1pPr>
              <a:defRPr lang="en-US" sz="2000" b="0" baseline="0" dirty="0" smtClean="0">
                <a:solidFill>
                  <a:schemeClr val="accent1"/>
                </a:solidFill>
              </a:defRPr>
            </a:lvl1pPr>
          </a:lstStyle>
          <a:p>
            <a:pPr lvl="0"/>
            <a:r>
              <a:rPr lang="en-US" dirty="0" smtClean="0"/>
              <a:t>Click to edit master slide subheading</a:t>
            </a:r>
          </a:p>
        </p:txBody>
      </p:sp>
    </p:spTree>
    <p:custDataLst>
      <p:tags r:id="rId1"/>
    </p:custDataLst>
    <p:extLst>
      <p:ext uri="{BB962C8B-B14F-4D97-AF65-F5344CB8AC3E}">
        <p14:creationId xmlns:p14="http://schemas.microsoft.com/office/powerpoint/2010/main" val="5713632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ight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content"/>
          <p:cNvSpPr>
            <a:spLocks noGrp="1"/>
          </p:cNvSpPr>
          <p:nvPr>
            <p:ph idx="1"/>
          </p:nvPr>
        </p:nvSpPr>
        <p:spPr>
          <a:xfrm>
            <a:off x="5273749" y="1143000"/>
            <a:ext cx="6613451" cy="53340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smtClean="0"/>
              <a:t>Click to edit Master text styles</a:t>
            </a:r>
          </a:p>
          <a:p>
            <a:pPr lvl="1"/>
            <a:r>
              <a:rPr lang="en-US" altLang="zh-CN" smtClean="0"/>
              <a:t>Second level</a:t>
            </a:r>
          </a:p>
        </p:txBody>
      </p:sp>
      <p:sp>
        <p:nvSpPr>
          <p:cNvPr id="10" name="Picture Placeholder 4"/>
          <p:cNvSpPr>
            <a:spLocks noGrp="1"/>
          </p:cNvSpPr>
          <p:nvPr>
            <p:ph type="pic" sz="quarter" idx="11"/>
          </p:nvPr>
        </p:nvSpPr>
        <p:spPr>
          <a:xfrm>
            <a:off x="381771" y="1209964"/>
            <a:ext cx="4443059" cy="5200072"/>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smtClean="0"/>
              <a:t>Drag picture to placeholder or click icon to add</a:t>
            </a:r>
            <a:endParaRPr lang="en-US"/>
          </a:p>
        </p:txBody>
      </p:sp>
      <p:sp>
        <p:nvSpPr>
          <p:cNvPr id="12"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smtClean="0"/>
              <a:t>Click to edit Master Slide Heading</a:t>
            </a:r>
          </a:p>
        </p:txBody>
      </p:sp>
    </p:spTree>
    <p:custDataLst>
      <p:tags r:id="rId1"/>
    </p:custDataLst>
    <p:extLst>
      <p:ext uri="{BB962C8B-B14F-4D97-AF65-F5344CB8AC3E}">
        <p14:creationId xmlns:p14="http://schemas.microsoft.com/office/powerpoint/2010/main" val="91695802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ight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content"/>
          <p:cNvSpPr>
            <a:spLocks noGrp="1"/>
          </p:cNvSpPr>
          <p:nvPr>
            <p:ph idx="1"/>
          </p:nvPr>
        </p:nvSpPr>
        <p:spPr>
          <a:xfrm>
            <a:off x="5302102" y="1485900"/>
            <a:ext cx="6585097" cy="49911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smtClean="0"/>
              <a:t>Click to edit Master text styles</a:t>
            </a:r>
          </a:p>
          <a:p>
            <a:pPr lvl="1"/>
            <a:r>
              <a:rPr lang="en-US" altLang="zh-CN" smtClean="0"/>
              <a:t>Second level</a:t>
            </a:r>
          </a:p>
        </p:txBody>
      </p:sp>
      <p:sp>
        <p:nvSpPr>
          <p:cNvPr id="10" name="Picture Placeholder 4"/>
          <p:cNvSpPr>
            <a:spLocks noGrp="1"/>
          </p:cNvSpPr>
          <p:nvPr>
            <p:ph type="pic" sz="quarter" idx="11"/>
          </p:nvPr>
        </p:nvSpPr>
        <p:spPr>
          <a:xfrm>
            <a:off x="394086" y="1535723"/>
            <a:ext cx="4455373" cy="4895097"/>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smtClean="0"/>
              <a:t>Drag picture to placeholder or click icon to add</a:t>
            </a:r>
            <a:endParaRPr lang="en-US"/>
          </a:p>
        </p:txBody>
      </p:sp>
      <p:sp>
        <p:nvSpPr>
          <p:cNvPr id="12"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lgn="l">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smtClean="0"/>
              <a:t>Click to edit Master Slide Heading</a:t>
            </a:r>
          </a:p>
        </p:txBody>
      </p:sp>
      <p:sp>
        <p:nvSpPr>
          <p:cNvPr id="13" name="Content Placeholder 3"/>
          <p:cNvSpPr>
            <a:spLocks noGrp="1"/>
          </p:cNvSpPr>
          <p:nvPr>
            <p:ph sz="quarter" idx="13" hasCustomPrompt="1"/>
          </p:nvPr>
        </p:nvSpPr>
        <p:spPr>
          <a:xfrm>
            <a:off x="152400" y="920261"/>
            <a:ext cx="11887200" cy="381000"/>
          </a:xfrm>
          <a:prstGeom prst="rect">
            <a:avLst/>
          </a:prstGeom>
        </p:spPr>
        <p:txBody>
          <a:bodyPr vert="horz" lIns="91440" tIns="45720" rIns="91440" bIns="45720" rtlCol="0">
            <a:noAutofit/>
          </a:bodyPr>
          <a:lstStyle>
            <a:lvl1pPr algn="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Click to edit master slide subheading</a:t>
            </a:r>
          </a:p>
        </p:txBody>
      </p:sp>
    </p:spTree>
    <p:custDataLst>
      <p:tags r:id="rId1"/>
    </p:custDataLst>
    <p:extLst>
      <p:ext uri="{BB962C8B-B14F-4D97-AF65-F5344CB8AC3E}">
        <p14:creationId xmlns:p14="http://schemas.microsoft.com/office/powerpoint/2010/main" val="1000984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tags" Target="../tags/tag2.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ustDataLst>
      <p:tags r:id="rId22"/>
    </p:custDataLst>
    <p:extLst>
      <p:ext uri="{BB962C8B-B14F-4D97-AF65-F5344CB8AC3E}">
        <p14:creationId xmlns:p14="http://schemas.microsoft.com/office/powerpoint/2010/main" val="1224614605"/>
      </p:ext>
    </p:extLst>
  </p:cSld>
  <p:clrMap bg1="lt1" tx1="dk1" bg2="lt2" tx2="dk2" accent1="accent1" accent2="accent2" accent3="accent3" accent4="accent4" accent5="accent5" accent6="accent6" hlink="hlink" folHlink="folHlink"/>
  <p:sldLayoutIdLst>
    <p:sldLayoutId id="2147483687" r:id="rId1"/>
    <p:sldLayoutId id="2147483715" r:id="rId2"/>
    <p:sldLayoutId id="2147483708" r:id="rId3"/>
    <p:sldLayoutId id="2147483664" r:id="rId4"/>
    <p:sldLayoutId id="2147483703" r:id="rId5"/>
    <p:sldLayoutId id="2147483689" r:id="rId6"/>
    <p:sldLayoutId id="2147483709" r:id="rId7"/>
    <p:sldLayoutId id="2147483663" r:id="rId8"/>
    <p:sldLayoutId id="2147483710" r:id="rId9"/>
    <p:sldLayoutId id="2147483699" r:id="rId10"/>
    <p:sldLayoutId id="2147483712" r:id="rId11"/>
    <p:sldLayoutId id="2147483713" r:id="rId12"/>
    <p:sldLayoutId id="2147483682" r:id="rId13"/>
    <p:sldLayoutId id="2147483683" r:id="rId14"/>
    <p:sldLayoutId id="2147483659" r:id="rId15"/>
    <p:sldLayoutId id="2147483695" r:id="rId16"/>
    <p:sldLayoutId id="2147483714" r:id="rId17"/>
    <p:sldLayoutId id="2147483700" r:id="rId18"/>
    <p:sldLayoutId id="2147483706" r:id="rId19"/>
    <p:sldLayoutId id="2147483717" r:id="rId20"/>
  </p:sldLayoutIdLst>
  <p:timing>
    <p:tnLst>
      <p:par>
        <p:cTn id="1" dur="indefinite" restart="never" nodeType="tmRoot"/>
      </p:par>
    </p:tnLst>
  </p:timing>
  <p:txStyles>
    <p:titleStyle>
      <a:lvl1pPr algn="ctr" defTabSz="914400" rtl="0" eaLnBrk="1" latinLnBrk="0" hangingPunct="1">
        <a:lnSpc>
          <a:spcPct val="100000"/>
        </a:lnSpc>
        <a:spcBef>
          <a:spcPct val="0"/>
        </a:spcBef>
        <a:buNone/>
        <a:defRPr sz="2800" b="1" kern="1200">
          <a:solidFill>
            <a:schemeClr val="tx1"/>
          </a:solidFill>
          <a:effectLst>
            <a:outerShdw blurRad="38100" dist="38100" dir="2700000" algn="tl">
              <a:srgbClr val="000000">
                <a:alpha val="43137"/>
              </a:srgbClr>
            </a:outerShdw>
          </a:effectLst>
          <a:latin typeface="+mj-lt"/>
          <a:ea typeface="Open Sans" panose="020B0606030504020204" pitchFamily="34" charset="0"/>
          <a:cs typeface="Arial" panose="020B0604020202020204" pitchFamily="34" charset="0"/>
        </a:defRPr>
      </a:lvl1pPr>
    </p:titleStyle>
    <p:bodyStyle>
      <a:lvl1pPr marL="0" indent="0" algn="l" defTabSz="914400" rtl="0" eaLnBrk="1" latinLnBrk="0" hangingPunct="1">
        <a:spcBef>
          <a:spcPts val="1200"/>
        </a:spcBef>
        <a:spcAft>
          <a:spcPts val="1200"/>
        </a:spcAft>
        <a:buFont typeface="Arial" pitchFamily="34" charset="0"/>
        <a:buNone/>
        <a:defRPr sz="1800" kern="1200">
          <a:solidFill>
            <a:schemeClr val="tx1"/>
          </a:solidFill>
          <a:latin typeface="+mj-lt"/>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800" kern="1200">
          <a:solidFill>
            <a:schemeClr val="tx1"/>
          </a:solidFill>
          <a:latin typeface="+mj-lt"/>
          <a:ea typeface="Open Sans" panose="020B0606030504020204" pitchFamily="34" charset="0"/>
          <a:cs typeface="Arial" panose="020B0604020202020204" pitchFamily="34" charset="0"/>
        </a:defRPr>
      </a:lvl2pPr>
      <a:lvl3pPr marL="9144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080" userDrawn="1">
          <p15:clr>
            <a:srgbClr val="F26B43"/>
          </p15:clr>
        </p15:guide>
        <p15:guide id="2" pos="3840" userDrawn="1">
          <p15:clr>
            <a:srgbClr val="F26B43"/>
          </p15:clr>
        </p15:guide>
        <p15:guide id="3" pos="192" userDrawn="1">
          <p15:clr>
            <a:srgbClr val="F26B43"/>
          </p15:clr>
        </p15:guide>
        <p15:guide id="4" pos="7488" userDrawn="1">
          <p15:clr>
            <a:srgbClr val="F26B43"/>
          </p15:clr>
        </p15:guide>
        <p15:guide id="5" orient="horz" pos="432" userDrawn="1">
          <p15:clr>
            <a:srgbClr val="F26B43"/>
          </p15:clr>
        </p15:guide>
        <p15:guide id="6" orient="horz" pos="720" userDrawn="1">
          <p15:clr>
            <a:srgbClr val="F26B43"/>
          </p15:clr>
        </p15:guide>
        <p15:guide id="7" orient="horz" pos="936" userDrawn="1">
          <p15:clr>
            <a:srgbClr val="F26B43"/>
          </p15:clr>
        </p15:guide>
        <p15:guide id="8" orient="horz" pos="2160" userDrawn="1">
          <p15:clr>
            <a:srgbClr val="F26B43"/>
          </p15:clr>
        </p15:guide>
        <p15:guide id="9" orient="horz" pos="288" userDrawn="1">
          <p15:clr>
            <a:srgbClr val="F26B43"/>
          </p15:clr>
        </p15:guide>
        <p15:guide id="10" orient="horz" pos="528" userDrawn="1">
          <p15:clr>
            <a:srgbClr val="F26B43"/>
          </p15:clr>
        </p15:guide>
        <p15:guide id="11" orient="horz" pos="6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7.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7.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Kenneth J. Malmberg, PhD</a:t>
            </a:r>
            <a:endParaRPr lang="en-US" dirty="0"/>
          </a:p>
        </p:txBody>
      </p:sp>
      <p:sp>
        <p:nvSpPr>
          <p:cNvPr id="3" name="Text Placeholder 2"/>
          <p:cNvSpPr>
            <a:spLocks noGrp="1"/>
          </p:cNvSpPr>
          <p:nvPr>
            <p:ph type="body" sz="quarter" idx="11"/>
          </p:nvPr>
        </p:nvSpPr>
        <p:spPr/>
        <p:txBody>
          <a:bodyPr/>
          <a:lstStyle/>
          <a:p>
            <a:r>
              <a:rPr lang="en-US" dirty="0" smtClean="0"/>
              <a:t>COGNITIVE PSYCHOLOGY</a:t>
            </a:r>
            <a:endParaRPr lang="en-US" dirty="0"/>
          </a:p>
        </p:txBody>
      </p:sp>
    </p:spTree>
    <p:extLst>
      <p:ext uri="{BB962C8B-B14F-4D97-AF65-F5344CB8AC3E}">
        <p14:creationId xmlns:p14="http://schemas.microsoft.com/office/powerpoint/2010/main" val="7454383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1</a:t>
            </a:r>
            <a:endParaRPr lang="en-US" dirty="0"/>
          </a:p>
        </p:txBody>
      </p:sp>
      <p:sp>
        <p:nvSpPr>
          <p:cNvPr id="4" name="Content Placeholder 1"/>
          <p:cNvSpPr>
            <a:spLocks noGrp="1"/>
          </p:cNvSpPr>
          <p:nvPr>
            <p:ph sz="quarter" idx="10"/>
          </p:nvPr>
        </p:nvSpPr>
        <p:spPr>
          <a:xfrm>
            <a:off x="304800" y="1137257"/>
            <a:ext cx="11582400" cy="1290765"/>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dirty="0" smtClean="0">
                <a:latin typeface="Arial"/>
                <a:cs typeface="Arial"/>
              </a:rPr>
              <a:t/>
            </a:r>
            <a:br>
              <a:rPr lang="en-US" sz="2000" dirty="0" smtClean="0">
                <a:latin typeface="Arial"/>
                <a:cs typeface="Arial"/>
              </a:rPr>
            </a:br>
            <a:r>
              <a:rPr lang="en-US" sz="2000">
                <a:latin typeface="Arial"/>
                <a:cs typeface="Arial"/>
              </a:rPr>
              <a:t>From the perspective of Schneider and Shiffrin, driving a car is like riding a bicycle.</a:t>
            </a:r>
            <a:endParaRPr lang="en-US" sz="2000" dirty="0">
              <a:latin typeface="Arial"/>
              <a:cs typeface="Arial"/>
            </a:endParaRPr>
          </a:p>
        </p:txBody>
      </p:sp>
      <p:grpSp>
        <p:nvGrpSpPr>
          <p:cNvPr id="11" name="Group 10"/>
          <p:cNvGrpSpPr/>
          <p:nvPr/>
        </p:nvGrpSpPr>
        <p:grpSpPr>
          <a:xfrm>
            <a:off x="596900" y="2613249"/>
            <a:ext cx="1078924" cy="877944"/>
            <a:chOff x="596900" y="2613249"/>
            <a:chExt cx="1078924" cy="877944"/>
          </a:xfrm>
        </p:grpSpPr>
        <p:sp>
          <p:nvSpPr>
            <p:cNvPr id="17" name="Oval 16"/>
            <p:cNvSpPr/>
            <p:nvPr/>
          </p:nvSpPr>
          <p:spPr>
            <a:xfrm>
              <a:off x="596900" y="2667000"/>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20" name="Oval 19"/>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6626691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a:t>
            </a:r>
            <a:r>
              <a:rPr lang="en-US" dirty="0" smtClean="0"/>
              <a:t>2</a:t>
            </a:r>
            <a:endParaRPr lang="en-US" dirty="0"/>
          </a:p>
        </p:txBody>
      </p:sp>
      <p:sp>
        <p:nvSpPr>
          <p:cNvPr id="4" name="Content Placeholder 1"/>
          <p:cNvSpPr>
            <a:spLocks noGrp="1"/>
          </p:cNvSpPr>
          <p:nvPr>
            <p:ph sz="quarter" idx="10"/>
          </p:nvPr>
        </p:nvSpPr>
        <p:spPr>
          <a:xfrm>
            <a:off x="304800" y="1137257"/>
            <a:ext cx="11582400" cy="1290765"/>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dirty="0" smtClean="0">
                <a:latin typeface="Arial"/>
                <a:cs typeface="Arial"/>
              </a:rPr>
              <a:t/>
            </a:r>
            <a:br>
              <a:rPr lang="en-US" sz="2000" dirty="0" smtClean="0">
                <a:latin typeface="Arial"/>
                <a:cs typeface="Arial"/>
              </a:rPr>
            </a:br>
            <a:r>
              <a:rPr lang="en-US" sz="2000" dirty="0" smtClean="0">
                <a:latin typeface="Arial"/>
                <a:cs typeface="Arial"/>
              </a:rPr>
              <a:t>RSVP </a:t>
            </a:r>
            <a:r>
              <a:rPr lang="en-US" sz="2000" dirty="0">
                <a:latin typeface="Arial"/>
                <a:cs typeface="Arial"/>
              </a:rPr>
              <a:t>stands for rapid serial visual presentation.</a:t>
            </a:r>
            <a:endParaRPr lang="en-US" sz="2000" dirty="0">
              <a:latin typeface="Arial"/>
              <a:cs typeface="Arial"/>
            </a:endParaRPr>
          </a:p>
        </p:txBody>
      </p:sp>
      <p:grpSp>
        <p:nvGrpSpPr>
          <p:cNvPr id="16" name="Group 15"/>
          <p:cNvGrpSpPr/>
          <p:nvPr/>
        </p:nvGrpSpPr>
        <p:grpSpPr>
          <a:xfrm>
            <a:off x="596900" y="2613249"/>
            <a:ext cx="1078924" cy="877944"/>
            <a:chOff x="596900" y="2613249"/>
            <a:chExt cx="1078924"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17536451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a:t>
            </a:r>
            <a:r>
              <a:rPr lang="en-US" dirty="0" smtClean="0"/>
              <a:t>2</a:t>
            </a:r>
            <a:endParaRPr lang="en-US" dirty="0"/>
          </a:p>
        </p:txBody>
      </p:sp>
      <p:sp>
        <p:nvSpPr>
          <p:cNvPr id="4" name="Content Placeholder 1"/>
          <p:cNvSpPr>
            <a:spLocks noGrp="1"/>
          </p:cNvSpPr>
          <p:nvPr>
            <p:ph sz="quarter" idx="10"/>
          </p:nvPr>
        </p:nvSpPr>
        <p:spPr>
          <a:xfrm>
            <a:off x="304800" y="1137257"/>
            <a:ext cx="11582400" cy="1290765"/>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smtClean="0">
                <a:latin typeface="Arial"/>
                <a:cs typeface="Arial"/>
              </a:rPr>
              <a:t/>
            </a:r>
            <a:br>
              <a:rPr lang="en-US" sz="2000" smtClean="0">
                <a:latin typeface="Arial"/>
                <a:cs typeface="Arial"/>
              </a:rPr>
            </a:br>
            <a:r>
              <a:rPr lang="en-US" sz="2000" smtClean="0">
                <a:latin typeface="Arial"/>
                <a:cs typeface="Arial"/>
              </a:rPr>
              <a:t>RSVP </a:t>
            </a:r>
            <a:r>
              <a:rPr lang="en-US" sz="2000">
                <a:latin typeface="Arial"/>
                <a:cs typeface="Arial"/>
              </a:rPr>
              <a:t>stands for rapid serial visual presentation.</a:t>
            </a:r>
            <a:endParaRPr lang="en-US" sz="2000" dirty="0">
              <a:latin typeface="Arial"/>
              <a:cs typeface="Arial"/>
            </a:endParaRPr>
          </a:p>
        </p:txBody>
      </p:sp>
      <p:grpSp>
        <p:nvGrpSpPr>
          <p:cNvPr id="11" name="Group 10"/>
          <p:cNvGrpSpPr/>
          <p:nvPr/>
        </p:nvGrpSpPr>
        <p:grpSpPr>
          <a:xfrm>
            <a:off x="596900" y="2613249"/>
            <a:ext cx="1078924" cy="877944"/>
            <a:chOff x="596900" y="2613249"/>
            <a:chExt cx="1078924" cy="877944"/>
          </a:xfrm>
        </p:grpSpPr>
        <p:sp>
          <p:nvSpPr>
            <p:cNvPr id="17" name="Oval 16"/>
            <p:cNvSpPr/>
            <p:nvPr/>
          </p:nvSpPr>
          <p:spPr>
            <a:xfrm>
              <a:off x="596900" y="2667000"/>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20" name="Oval 19"/>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1553569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a:t>
            </a:r>
            <a:r>
              <a:rPr lang="en-US" dirty="0" smtClean="0"/>
              <a:t>3</a:t>
            </a:r>
            <a:endParaRPr lang="en-US" dirty="0"/>
          </a:p>
        </p:txBody>
      </p:sp>
      <p:sp>
        <p:nvSpPr>
          <p:cNvPr id="4" name="Content Placeholder 1"/>
          <p:cNvSpPr>
            <a:spLocks noGrp="1"/>
          </p:cNvSpPr>
          <p:nvPr>
            <p:ph sz="quarter" idx="10"/>
          </p:nvPr>
        </p:nvSpPr>
        <p:spPr>
          <a:xfrm>
            <a:off x="304800" y="1137257"/>
            <a:ext cx="11582400" cy="1290765"/>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dirty="0" smtClean="0">
                <a:latin typeface="Arial"/>
                <a:cs typeface="Arial"/>
              </a:rPr>
              <a:t/>
            </a:r>
            <a:br>
              <a:rPr lang="en-US" sz="2000" dirty="0" smtClean="0">
                <a:latin typeface="Arial"/>
                <a:cs typeface="Arial"/>
              </a:rPr>
            </a:br>
            <a:r>
              <a:rPr lang="en-US" sz="2000" dirty="0">
                <a:latin typeface="Arial"/>
                <a:cs typeface="Arial"/>
              </a:rPr>
              <a:t>In Schneider and Shiffrin's experiment the subjects introspections were wrong as usual.</a:t>
            </a:r>
            <a:endParaRPr lang="en-US" sz="2000" dirty="0">
              <a:latin typeface="Arial"/>
              <a:cs typeface="Arial"/>
            </a:endParaRPr>
          </a:p>
        </p:txBody>
      </p:sp>
      <p:grpSp>
        <p:nvGrpSpPr>
          <p:cNvPr id="16" name="Group 15"/>
          <p:cNvGrpSpPr/>
          <p:nvPr/>
        </p:nvGrpSpPr>
        <p:grpSpPr>
          <a:xfrm>
            <a:off x="596900" y="2613249"/>
            <a:ext cx="1078924" cy="877944"/>
            <a:chOff x="596900" y="2613249"/>
            <a:chExt cx="1078924"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21402208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a:t>
            </a:r>
            <a:r>
              <a:rPr lang="en-US" dirty="0" smtClean="0"/>
              <a:t>3</a:t>
            </a:r>
            <a:endParaRPr lang="en-US" dirty="0"/>
          </a:p>
        </p:txBody>
      </p:sp>
      <p:sp>
        <p:nvSpPr>
          <p:cNvPr id="4" name="Content Placeholder 1"/>
          <p:cNvSpPr>
            <a:spLocks noGrp="1"/>
          </p:cNvSpPr>
          <p:nvPr>
            <p:ph sz="quarter" idx="10"/>
          </p:nvPr>
        </p:nvSpPr>
        <p:spPr>
          <a:xfrm>
            <a:off x="304800" y="1137257"/>
            <a:ext cx="11582400" cy="1290765"/>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dirty="0" smtClean="0">
                <a:latin typeface="Arial"/>
                <a:cs typeface="Arial"/>
              </a:rPr>
              <a:t/>
            </a:r>
            <a:br>
              <a:rPr lang="en-US" sz="2000" dirty="0" smtClean="0">
                <a:latin typeface="Arial"/>
                <a:cs typeface="Arial"/>
              </a:rPr>
            </a:br>
            <a:r>
              <a:rPr lang="en-US" sz="2000">
                <a:latin typeface="Arial"/>
                <a:cs typeface="Arial"/>
              </a:rPr>
              <a:t>In Schneider and Shiffrin's experiment the subjects introspections were wrong as usual.</a:t>
            </a:r>
            <a:endParaRPr lang="en-US" sz="2000" dirty="0">
              <a:latin typeface="Arial"/>
              <a:cs typeface="Arial"/>
            </a:endParaRPr>
          </a:p>
        </p:txBody>
      </p:sp>
      <p:grpSp>
        <p:nvGrpSpPr>
          <p:cNvPr id="11" name="Group 10"/>
          <p:cNvGrpSpPr/>
          <p:nvPr/>
        </p:nvGrpSpPr>
        <p:grpSpPr>
          <a:xfrm>
            <a:off x="596900" y="2613249"/>
            <a:ext cx="1078924" cy="877944"/>
            <a:chOff x="596900" y="2613249"/>
            <a:chExt cx="1078924" cy="877944"/>
          </a:xfrm>
        </p:grpSpPr>
        <p:sp>
          <p:nvSpPr>
            <p:cNvPr id="17" name="Oval 1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20" name="Oval 19"/>
            <p:cNvSpPr/>
            <p:nvPr/>
          </p:nvSpPr>
          <p:spPr>
            <a:xfrm>
              <a:off x="596900" y="3144834"/>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13868022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a:t>
            </a:r>
            <a:r>
              <a:rPr lang="en-US" dirty="0" smtClean="0"/>
              <a:t>4</a:t>
            </a:r>
            <a:endParaRPr lang="en-US" dirty="0"/>
          </a:p>
        </p:txBody>
      </p:sp>
      <p:sp>
        <p:nvSpPr>
          <p:cNvPr id="4" name="Content Placeholder 1"/>
          <p:cNvSpPr>
            <a:spLocks noGrp="1"/>
          </p:cNvSpPr>
          <p:nvPr>
            <p:ph sz="quarter" idx="10"/>
          </p:nvPr>
        </p:nvSpPr>
        <p:spPr>
          <a:xfrm>
            <a:off x="304800" y="1137257"/>
            <a:ext cx="11582400" cy="1290765"/>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dirty="0" smtClean="0">
                <a:latin typeface="Arial"/>
                <a:cs typeface="Arial"/>
              </a:rPr>
              <a:t/>
            </a:r>
            <a:br>
              <a:rPr lang="en-US" sz="2000" dirty="0" smtClean="0">
                <a:latin typeface="Arial"/>
                <a:cs typeface="Arial"/>
              </a:rPr>
            </a:br>
            <a:r>
              <a:rPr lang="en-US" sz="2000" dirty="0" smtClean="0">
                <a:latin typeface="Arial"/>
                <a:cs typeface="Arial"/>
              </a:rPr>
              <a:t>Task </a:t>
            </a:r>
            <a:r>
              <a:rPr lang="en-US" sz="2000" dirty="0">
                <a:latin typeface="Arial"/>
                <a:cs typeface="Arial"/>
              </a:rPr>
              <a:t>performance evolves with practice from requiring attention to being automatic as long as the task demands do not change.</a:t>
            </a:r>
            <a:endParaRPr lang="en-US" sz="2000" dirty="0">
              <a:latin typeface="Arial"/>
              <a:cs typeface="Arial"/>
            </a:endParaRPr>
          </a:p>
        </p:txBody>
      </p:sp>
      <p:grpSp>
        <p:nvGrpSpPr>
          <p:cNvPr id="16" name="Group 15"/>
          <p:cNvGrpSpPr/>
          <p:nvPr/>
        </p:nvGrpSpPr>
        <p:grpSpPr>
          <a:xfrm>
            <a:off x="596900" y="2613249"/>
            <a:ext cx="1078924" cy="877944"/>
            <a:chOff x="596900" y="2613249"/>
            <a:chExt cx="1078924"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19646092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a:t>
            </a:r>
            <a:r>
              <a:rPr lang="en-US" dirty="0" smtClean="0"/>
              <a:t>4</a:t>
            </a:r>
            <a:endParaRPr lang="en-US" dirty="0"/>
          </a:p>
        </p:txBody>
      </p:sp>
      <p:sp>
        <p:nvSpPr>
          <p:cNvPr id="4" name="Content Placeholder 1"/>
          <p:cNvSpPr>
            <a:spLocks noGrp="1"/>
          </p:cNvSpPr>
          <p:nvPr>
            <p:ph sz="quarter" idx="10"/>
          </p:nvPr>
        </p:nvSpPr>
        <p:spPr>
          <a:xfrm>
            <a:off x="304800" y="1137257"/>
            <a:ext cx="11582400" cy="1290765"/>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smtClean="0">
                <a:latin typeface="Arial"/>
                <a:cs typeface="Arial"/>
              </a:rPr>
              <a:t/>
            </a:r>
            <a:br>
              <a:rPr lang="en-US" sz="2000" smtClean="0">
                <a:latin typeface="Arial"/>
                <a:cs typeface="Arial"/>
              </a:rPr>
            </a:br>
            <a:r>
              <a:rPr lang="en-US" sz="2000" smtClean="0">
                <a:latin typeface="Arial"/>
                <a:cs typeface="Arial"/>
              </a:rPr>
              <a:t>Task </a:t>
            </a:r>
            <a:r>
              <a:rPr lang="en-US" sz="2000" dirty="0">
                <a:latin typeface="Arial"/>
                <a:cs typeface="Arial"/>
              </a:rPr>
              <a:t>performance evolves with practice from requiring attention to being automatic as long as the task demands do not change.</a:t>
            </a:r>
            <a:endParaRPr lang="en-US" sz="2000" dirty="0">
              <a:latin typeface="Arial"/>
              <a:cs typeface="Arial"/>
            </a:endParaRPr>
          </a:p>
        </p:txBody>
      </p:sp>
      <p:grpSp>
        <p:nvGrpSpPr>
          <p:cNvPr id="11" name="Group 10"/>
          <p:cNvGrpSpPr/>
          <p:nvPr/>
        </p:nvGrpSpPr>
        <p:grpSpPr>
          <a:xfrm>
            <a:off x="596900" y="2613249"/>
            <a:ext cx="1078924" cy="877944"/>
            <a:chOff x="596900" y="2613249"/>
            <a:chExt cx="1078924" cy="877944"/>
          </a:xfrm>
        </p:grpSpPr>
        <p:sp>
          <p:nvSpPr>
            <p:cNvPr id="17" name="Oval 16"/>
            <p:cNvSpPr/>
            <p:nvPr/>
          </p:nvSpPr>
          <p:spPr>
            <a:xfrm>
              <a:off x="596900" y="2667000"/>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20" name="Oval 19"/>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1999687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a:t>
            </a:r>
            <a:r>
              <a:rPr lang="en-US" dirty="0" smtClean="0"/>
              <a:t>5</a:t>
            </a:r>
            <a:endParaRPr lang="en-US" dirty="0"/>
          </a:p>
        </p:txBody>
      </p:sp>
      <p:sp>
        <p:nvSpPr>
          <p:cNvPr id="4" name="Content Placeholder 1"/>
          <p:cNvSpPr>
            <a:spLocks noGrp="1"/>
          </p:cNvSpPr>
          <p:nvPr>
            <p:ph sz="quarter" idx="10"/>
          </p:nvPr>
        </p:nvSpPr>
        <p:spPr>
          <a:xfrm>
            <a:off x="304800" y="1137257"/>
            <a:ext cx="11582400" cy="1290765"/>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dirty="0" smtClean="0">
                <a:latin typeface="Arial"/>
                <a:cs typeface="Arial"/>
              </a:rPr>
              <a:t/>
            </a:r>
            <a:br>
              <a:rPr lang="en-US" sz="2000" dirty="0" smtClean="0">
                <a:latin typeface="Arial"/>
                <a:cs typeface="Arial"/>
              </a:rPr>
            </a:br>
            <a:r>
              <a:rPr lang="en-US" sz="2000" dirty="0" smtClean="0">
                <a:latin typeface="Arial"/>
                <a:cs typeface="Arial"/>
              </a:rPr>
              <a:t>When </a:t>
            </a:r>
            <a:r>
              <a:rPr lang="en-US" sz="2000" dirty="0">
                <a:latin typeface="Arial"/>
                <a:cs typeface="Arial"/>
              </a:rPr>
              <a:t>search set size increases in a visual search task, a decrease in RTs indicates that performance has become automatic.</a:t>
            </a:r>
            <a:endParaRPr lang="en-US" sz="2000" dirty="0">
              <a:latin typeface="Arial"/>
              <a:cs typeface="Arial"/>
            </a:endParaRPr>
          </a:p>
        </p:txBody>
      </p:sp>
      <p:grpSp>
        <p:nvGrpSpPr>
          <p:cNvPr id="16" name="Group 15"/>
          <p:cNvGrpSpPr/>
          <p:nvPr/>
        </p:nvGrpSpPr>
        <p:grpSpPr>
          <a:xfrm>
            <a:off x="596900" y="2613249"/>
            <a:ext cx="1078924" cy="877944"/>
            <a:chOff x="596900" y="2613249"/>
            <a:chExt cx="1078924"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6492903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a:t>
            </a:r>
            <a:r>
              <a:rPr lang="en-US" dirty="0" smtClean="0"/>
              <a:t>5</a:t>
            </a:r>
            <a:endParaRPr lang="en-US" dirty="0"/>
          </a:p>
        </p:txBody>
      </p:sp>
      <p:sp>
        <p:nvSpPr>
          <p:cNvPr id="4" name="Content Placeholder 1"/>
          <p:cNvSpPr>
            <a:spLocks noGrp="1"/>
          </p:cNvSpPr>
          <p:nvPr>
            <p:ph sz="quarter" idx="10"/>
          </p:nvPr>
        </p:nvSpPr>
        <p:spPr>
          <a:xfrm>
            <a:off x="304800" y="1137257"/>
            <a:ext cx="11582400" cy="1290765"/>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smtClean="0">
                <a:latin typeface="Arial"/>
                <a:cs typeface="Arial"/>
              </a:rPr>
              <a:t/>
            </a:r>
            <a:br>
              <a:rPr lang="en-US" sz="2000" smtClean="0">
                <a:latin typeface="Arial"/>
                <a:cs typeface="Arial"/>
              </a:rPr>
            </a:br>
            <a:r>
              <a:rPr lang="en-US" sz="2000" smtClean="0">
                <a:latin typeface="Arial"/>
                <a:cs typeface="Arial"/>
              </a:rPr>
              <a:t>When </a:t>
            </a:r>
            <a:r>
              <a:rPr lang="en-US" sz="2000" dirty="0">
                <a:latin typeface="Arial"/>
                <a:cs typeface="Arial"/>
              </a:rPr>
              <a:t>search set size increases in a visual search task, a decrease in RTs indicates that performance has become automatic.</a:t>
            </a:r>
            <a:endParaRPr lang="en-US" sz="2000" dirty="0">
              <a:latin typeface="Arial"/>
              <a:cs typeface="Arial"/>
            </a:endParaRPr>
          </a:p>
        </p:txBody>
      </p:sp>
      <p:grpSp>
        <p:nvGrpSpPr>
          <p:cNvPr id="11" name="Group 10"/>
          <p:cNvGrpSpPr/>
          <p:nvPr/>
        </p:nvGrpSpPr>
        <p:grpSpPr>
          <a:xfrm>
            <a:off x="596900" y="2613249"/>
            <a:ext cx="1078924" cy="877944"/>
            <a:chOff x="596900" y="2613249"/>
            <a:chExt cx="1078924" cy="877944"/>
          </a:xfrm>
        </p:grpSpPr>
        <p:sp>
          <p:nvSpPr>
            <p:cNvPr id="17" name="Oval 1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20" name="Oval 19"/>
            <p:cNvSpPr/>
            <p:nvPr/>
          </p:nvSpPr>
          <p:spPr>
            <a:xfrm>
              <a:off x="596900" y="3144834"/>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3478204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804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Kenneth J. Malmberg, PhD</a:t>
            </a:r>
            <a:endParaRPr lang="en-US" dirty="0"/>
          </a:p>
        </p:txBody>
      </p:sp>
      <p:sp>
        <p:nvSpPr>
          <p:cNvPr id="3" name="Text Placeholder 2"/>
          <p:cNvSpPr>
            <a:spLocks noGrp="1"/>
          </p:cNvSpPr>
          <p:nvPr>
            <p:ph type="body" sz="quarter" idx="11"/>
          </p:nvPr>
        </p:nvSpPr>
        <p:spPr/>
        <p:txBody>
          <a:bodyPr/>
          <a:lstStyle/>
          <a:p>
            <a:r>
              <a:rPr lang="en-US" dirty="0" smtClean="0"/>
              <a:t>AUTOMATICITY</a:t>
            </a:r>
            <a:endParaRPr lang="en-US" dirty="0"/>
          </a:p>
        </p:txBody>
      </p:sp>
    </p:spTree>
    <p:extLst>
      <p:ext uri="{BB962C8B-B14F-4D97-AF65-F5344CB8AC3E}">
        <p14:creationId xmlns:p14="http://schemas.microsoft.com/office/powerpoint/2010/main" val="2033298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9048"/>
            <a:ext cx="11887200" cy="774405"/>
          </a:xfrm>
        </p:spPr>
        <p:txBody>
          <a:bodyPr/>
          <a:lstStyle/>
          <a:p>
            <a:r>
              <a:rPr lang="en-US" dirty="0"/>
              <a:t>Attention and Visual Search</a:t>
            </a:r>
          </a:p>
        </p:txBody>
      </p:sp>
      <p:sp>
        <p:nvSpPr>
          <p:cNvPr id="52" name="Content Placeholder 7"/>
          <p:cNvSpPr txBox="1">
            <a:spLocks/>
          </p:cNvSpPr>
          <p:nvPr/>
        </p:nvSpPr>
        <p:spPr>
          <a:xfrm>
            <a:off x="844061" y="2262809"/>
            <a:ext cx="5359730" cy="2862425"/>
          </a:xfrm>
          <a:prstGeom prst="rect">
            <a:avLst/>
          </a:prstGeom>
        </p:spPr>
        <p:txBody>
          <a:bodyPr/>
          <a:lstStyle>
            <a:lvl1pPr marL="0" indent="0" algn="l" defTabSz="914400" rtl="0" eaLnBrk="1" latinLnBrk="0" hangingPunct="1">
              <a:spcBef>
                <a:spcPts val="1200"/>
              </a:spcBef>
              <a:spcAft>
                <a:spcPts val="1200"/>
              </a:spcAft>
              <a:buFont typeface="Arial" pitchFamily="34" charset="0"/>
              <a:buNone/>
              <a:defRPr sz="1400" kern="1200">
                <a:solidFill>
                  <a:schemeClr val="tx1"/>
                </a:solidFill>
                <a:latin typeface="Arial" panose="020B0604020202020204" pitchFamily="34" charset="0"/>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800" kern="1200">
                <a:solidFill>
                  <a:schemeClr val="tx1"/>
                </a:solidFill>
                <a:latin typeface="+mj-lt"/>
                <a:ea typeface="Open Sans" panose="020B0606030504020204" pitchFamily="34" charset="0"/>
                <a:cs typeface="Arial" panose="020B0604020202020204" pitchFamily="34" charset="0"/>
              </a:defRPr>
            </a:lvl2pPr>
            <a:lvl3pPr marL="9144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b="1" dirty="0" smtClean="0"/>
              <a:t>Visual Search and Automaticity</a:t>
            </a:r>
          </a:p>
          <a:p>
            <a:r>
              <a:rPr lang="en-US" sz="2000" dirty="0" smtClean="0"/>
              <a:t>Target memory set</a:t>
            </a:r>
          </a:p>
          <a:p>
            <a:r>
              <a:rPr lang="en-US" sz="2000" dirty="0" smtClean="0"/>
              <a:t>RSVP procedure (Rapid Serial Visual Presentation)</a:t>
            </a:r>
          </a:p>
          <a:p>
            <a:r>
              <a:rPr lang="en-US" sz="2000" dirty="0" smtClean="0"/>
              <a:t>Task: Target Present or Target Absent?</a:t>
            </a:r>
          </a:p>
          <a:p>
            <a:endParaRPr lang="en-US" dirty="0"/>
          </a:p>
        </p:txBody>
      </p:sp>
      <p:grpSp>
        <p:nvGrpSpPr>
          <p:cNvPr id="56" name="Group 55"/>
          <p:cNvGrpSpPr/>
          <p:nvPr/>
        </p:nvGrpSpPr>
        <p:grpSpPr>
          <a:xfrm>
            <a:off x="7272646" y="1650959"/>
            <a:ext cx="3808568" cy="3824926"/>
            <a:chOff x="6659583" y="1788065"/>
            <a:chExt cx="4766954" cy="4787428"/>
          </a:xfrm>
        </p:grpSpPr>
        <p:sp>
          <p:nvSpPr>
            <p:cNvPr id="54" name="object 4"/>
            <p:cNvSpPr/>
            <p:nvPr/>
          </p:nvSpPr>
          <p:spPr>
            <a:xfrm>
              <a:off x="6659583" y="1788065"/>
              <a:ext cx="4766954" cy="4348539"/>
            </a:xfrm>
            <a:prstGeom prst="rect">
              <a:avLst/>
            </a:prstGeom>
            <a:blipFill>
              <a:blip r:embed="rId3" cstate="print"/>
              <a:stretch>
                <a:fillRect/>
              </a:stretch>
            </a:blipFill>
          </p:spPr>
          <p:txBody>
            <a:bodyPr wrap="square" lIns="0" tIns="0" rIns="0" bIns="0" rtlCol="0"/>
            <a:lstStyle/>
            <a:p>
              <a:endParaRPr/>
            </a:p>
          </p:txBody>
        </p:sp>
        <p:sp>
          <p:nvSpPr>
            <p:cNvPr id="55" name="Rectangle 54"/>
            <p:cNvSpPr/>
            <p:nvPr/>
          </p:nvSpPr>
          <p:spPr>
            <a:xfrm>
              <a:off x="6659583" y="6136604"/>
              <a:ext cx="4766954" cy="438889"/>
            </a:xfrm>
            <a:prstGeom prst="rect">
              <a:avLst/>
            </a:prstGeom>
            <a:solidFill>
              <a:srgbClr val="232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algn="ctr">
                <a:lnSpc>
                  <a:spcPct val="100000"/>
                </a:lnSpc>
                <a:spcBef>
                  <a:spcPts val="100"/>
                </a:spcBef>
              </a:pPr>
              <a:r>
                <a:rPr lang="en-US" sz="1400" spc="-5" dirty="0">
                  <a:solidFill>
                    <a:schemeClr val="bg1"/>
                  </a:solidFill>
                  <a:latin typeface="Arial"/>
                  <a:cs typeface="Arial"/>
                </a:rPr>
                <a:t>Schneider </a:t>
              </a:r>
              <a:r>
                <a:rPr lang="en-US" sz="1400" dirty="0">
                  <a:solidFill>
                    <a:schemeClr val="bg1"/>
                  </a:solidFill>
                  <a:latin typeface="Arial"/>
                  <a:cs typeface="Arial"/>
                </a:rPr>
                <a:t>&amp; </a:t>
              </a:r>
              <a:r>
                <a:rPr lang="en-US" sz="1400" spc="-10" dirty="0">
                  <a:solidFill>
                    <a:schemeClr val="bg1"/>
                  </a:solidFill>
                  <a:latin typeface="Arial"/>
                  <a:cs typeface="Arial"/>
                </a:rPr>
                <a:t>Shiffrin</a:t>
              </a:r>
              <a:r>
                <a:rPr lang="en-US" sz="1400" spc="-15" dirty="0">
                  <a:solidFill>
                    <a:schemeClr val="bg1"/>
                  </a:solidFill>
                  <a:latin typeface="Arial"/>
                  <a:cs typeface="Arial"/>
                </a:rPr>
                <a:t> </a:t>
              </a:r>
              <a:r>
                <a:rPr lang="en-US" sz="1400" spc="-5" dirty="0">
                  <a:solidFill>
                    <a:schemeClr val="bg1"/>
                  </a:solidFill>
                  <a:latin typeface="Arial"/>
                  <a:cs typeface="Arial"/>
                </a:rPr>
                <a:t>(1977</a:t>
              </a:r>
              <a:r>
                <a:rPr lang="en-US" sz="1400" spc="-5" dirty="0" smtClean="0">
                  <a:solidFill>
                    <a:schemeClr val="bg1"/>
                  </a:solidFill>
                  <a:latin typeface="Arial"/>
                  <a:cs typeface="Arial"/>
                </a:rPr>
                <a:t>)</a:t>
              </a:r>
              <a:endParaRPr lang="en-US" sz="1400" dirty="0">
                <a:solidFill>
                  <a:schemeClr val="bg1"/>
                </a:solidFill>
                <a:latin typeface="Arial"/>
                <a:cs typeface="Arial"/>
              </a:endParaRPr>
            </a:p>
          </p:txBody>
        </p:sp>
      </p:grpSp>
    </p:spTree>
    <p:extLst>
      <p:ext uri="{BB962C8B-B14F-4D97-AF65-F5344CB8AC3E}">
        <p14:creationId xmlns:p14="http://schemas.microsoft.com/office/powerpoint/2010/main" val="1927145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9048"/>
            <a:ext cx="11887200" cy="774405"/>
          </a:xfrm>
        </p:spPr>
        <p:txBody>
          <a:bodyPr/>
          <a:lstStyle/>
          <a:p>
            <a:r>
              <a:rPr lang="en-US" dirty="0" smtClean="0"/>
              <a:t>Visual Search Training</a:t>
            </a:r>
            <a:endParaRPr lang="en-US" dirty="0"/>
          </a:p>
        </p:txBody>
      </p:sp>
      <p:sp>
        <p:nvSpPr>
          <p:cNvPr id="38" name="Text Placeholder 22"/>
          <p:cNvSpPr txBox="1">
            <a:spLocks/>
          </p:cNvSpPr>
          <p:nvPr/>
        </p:nvSpPr>
        <p:spPr>
          <a:xfrm>
            <a:off x="908863" y="1398095"/>
            <a:ext cx="5693817" cy="514203"/>
          </a:xfrm>
          <a:prstGeom prst="rect">
            <a:avLst/>
          </a:prstGeom>
        </p:spPr>
        <p:txBody>
          <a:bodyPr/>
          <a:lstStyle>
            <a:lvl1pPr marL="0" indent="0" algn="l" defTabSz="914400" rtl="0" eaLnBrk="1" latinLnBrk="0" hangingPunct="1">
              <a:spcBef>
                <a:spcPts val="1200"/>
              </a:spcBef>
              <a:spcAft>
                <a:spcPts val="1200"/>
              </a:spcAft>
              <a:buFont typeface="Arial" pitchFamily="34" charset="0"/>
              <a:buNone/>
              <a:defRPr sz="1400" b="0" kern="1200">
                <a:solidFill>
                  <a:schemeClr val="tx1"/>
                </a:solidFill>
                <a:latin typeface="Arial" panose="020B0604020202020204" pitchFamily="34" charset="0"/>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spcBef>
                <a:spcPct val="20000"/>
              </a:spcBef>
              <a:buFont typeface="Arial" pitchFamily="34" charset="0"/>
              <a:buNone/>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2700" marR="1176020">
              <a:lnSpc>
                <a:spcPct val="100000"/>
              </a:lnSpc>
              <a:spcBef>
                <a:spcPts val="105"/>
              </a:spcBef>
            </a:pPr>
            <a:endParaRPr lang="en-US" dirty="0"/>
          </a:p>
        </p:txBody>
      </p:sp>
      <p:sp>
        <p:nvSpPr>
          <p:cNvPr id="42" name="Text Placeholder 22"/>
          <p:cNvSpPr txBox="1">
            <a:spLocks/>
          </p:cNvSpPr>
          <p:nvPr/>
        </p:nvSpPr>
        <p:spPr>
          <a:xfrm>
            <a:off x="941318" y="2530190"/>
            <a:ext cx="5338252" cy="514203"/>
          </a:xfrm>
          <a:prstGeom prst="rect">
            <a:avLst/>
          </a:prstGeom>
        </p:spPr>
        <p:txBody>
          <a:bodyPr/>
          <a:lstStyle>
            <a:lvl1pPr marL="0" indent="0" algn="l" defTabSz="914400" rtl="0" eaLnBrk="1" latinLnBrk="0" hangingPunct="1">
              <a:spcBef>
                <a:spcPts val="1200"/>
              </a:spcBef>
              <a:spcAft>
                <a:spcPts val="1200"/>
              </a:spcAft>
              <a:buFont typeface="Arial" pitchFamily="34" charset="0"/>
              <a:buNone/>
              <a:defRPr sz="1400" b="0" kern="1200">
                <a:solidFill>
                  <a:schemeClr val="tx1"/>
                </a:solidFill>
                <a:latin typeface="Arial" panose="020B0604020202020204" pitchFamily="34" charset="0"/>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spcBef>
                <a:spcPct val="20000"/>
              </a:spcBef>
              <a:buFont typeface="Arial" pitchFamily="34" charset="0"/>
              <a:buNone/>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2700" marR="1176020">
              <a:lnSpc>
                <a:spcPct val="100000"/>
              </a:lnSpc>
              <a:spcBef>
                <a:spcPts val="105"/>
              </a:spcBef>
            </a:pPr>
            <a:endParaRPr lang="en-US" dirty="0"/>
          </a:p>
        </p:txBody>
      </p:sp>
      <p:sp>
        <p:nvSpPr>
          <p:cNvPr id="46" name="Text Placeholder 22"/>
          <p:cNvSpPr txBox="1">
            <a:spLocks/>
          </p:cNvSpPr>
          <p:nvPr/>
        </p:nvSpPr>
        <p:spPr>
          <a:xfrm>
            <a:off x="941318" y="3629990"/>
            <a:ext cx="6718266" cy="514203"/>
          </a:xfrm>
          <a:prstGeom prst="rect">
            <a:avLst/>
          </a:prstGeom>
        </p:spPr>
        <p:txBody>
          <a:bodyPr/>
          <a:lstStyle>
            <a:lvl1pPr marL="0" indent="0" algn="l" defTabSz="914400" rtl="0" eaLnBrk="1" latinLnBrk="0" hangingPunct="1">
              <a:spcBef>
                <a:spcPts val="1200"/>
              </a:spcBef>
              <a:spcAft>
                <a:spcPts val="1200"/>
              </a:spcAft>
              <a:buFont typeface="Arial" pitchFamily="34" charset="0"/>
              <a:buNone/>
              <a:defRPr sz="1400" b="0" kern="1200">
                <a:solidFill>
                  <a:schemeClr val="tx1"/>
                </a:solidFill>
                <a:latin typeface="Arial" panose="020B0604020202020204" pitchFamily="34" charset="0"/>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spcBef>
                <a:spcPct val="20000"/>
              </a:spcBef>
              <a:buFont typeface="Arial" pitchFamily="34" charset="0"/>
              <a:buNone/>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2700" marR="511175">
              <a:lnSpc>
                <a:spcPct val="156900"/>
              </a:lnSpc>
              <a:spcBef>
                <a:spcPts val="1440"/>
              </a:spcBef>
            </a:pPr>
            <a:endParaRPr lang="en-US" dirty="0"/>
          </a:p>
        </p:txBody>
      </p:sp>
      <p:grpSp>
        <p:nvGrpSpPr>
          <p:cNvPr id="26" name="Group 25"/>
          <p:cNvGrpSpPr/>
          <p:nvPr/>
        </p:nvGrpSpPr>
        <p:grpSpPr>
          <a:xfrm>
            <a:off x="6734477" y="4809765"/>
            <a:ext cx="4330546" cy="1364893"/>
            <a:chOff x="4036668" y="1656655"/>
            <a:chExt cx="4193041" cy="6952682"/>
          </a:xfrm>
        </p:grpSpPr>
        <p:sp>
          <p:nvSpPr>
            <p:cNvPr id="27" name="Rectangle 26"/>
            <p:cNvSpPr/>
            <p:nvPr userDrawn="1"/>
          </p:nvSpPr>
          <p:spPr>
            <a:xfrm>
              <a:off x="4036668" y="1656655"/>
              <a:ext cx="4193041" cy="6952682"/>
            </a:xfrm>
            <a:prstGeom prst="rect">
              <a:avLst/>
            </a:prstGeom>
            <a:noFill/>
            <a:ln w="12700">
              <a:solidFill>
                <a:srgbClr val="D9B0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8" name="TextBox 27"/>
            <p:cNvSpPr txBox="1"/>
            <p:nvPr userDrawn="1"/>
          </p:nvSpPr>
          <p:spPr>
            <a:xfrm>
              <a:off x="4036668" y="2154180"/>
              <a:ext cx="4193040" cy="5957622"/>
            </a:xfrm>
            <a:prstGeom prst="rect">
              <a:avLst/>
            </a:prstGeom>
            <a:noFill/>
          </p:spPr>
          <p:txBody>
            <a:bodyPr wrap="square" rtlCol="0">
              <a:spAutoFit/>
            </a:bodyPr>
            <a:lstStyle/>
            <a:p>
              <a:pPr marL="12700" marR="5080">
                <a:lnSpc>
                  <a:spcPct val="100000"/>
                </a:lnSpc>
                <a:spcBef>
                  <a:spcPts val="100"/>
                </a:spcBef>
              </a:pPr>
              <a:r>
                <a:rPr lang="en-US" sz="1400" dirty="0">
                  <a:latin typeface="Arial"/>
                  <a:cs typeface="Arial"/>
                </a:rPr>
                <a:t>After </a:t>
              </a:r>
              <a:r>
                <a:rPr lang="en-US" sz="1400" spc="-5" dirty="0">
                  <a:latin typeface="Arial"/>
                  <a:cs typeface="Arial"/>
                </a:rPr>
                <a:t>600 or so trials, subjects reported  that </a:t>
              </a:r>
              <a:r>
                <a:rPr lang="en-US" sz="1400" dirty="0">
                  <a:latin typeface="Arial"/>
                  <a:cs typeface="Arial"/>
                </a:rPr>
                <a:t>the task </a:t>
              </a:r>
              <a:r>
                <a:rPr lang="en-US" sz="1400" spc="-5" dirty="0">
                  <a:latin typeface="Arial"/>
                  <a:cs typeface="Arial"/>
                </a:rPr>
                <a:t>became automatic and  performance no longer</a:t>
              </a:r>
              <a:r>
                <a:rPr lang="en-US" sz="1400" spc="10" dirty="0">
                  <a:latin typeface="Arial"/>
                  <a:cs typeface="Arial"/>
                </a:rPr>
                <a:t> </a:t>
              </a:r>
              <a:r>
                <a:rPr lang="en-US" sz="1400" spc="-5" dirty="0">
                  <a:latin typeface="Arial"/>
                  <a:cs typeface="Arial"/>
                </a:rPr>
                <a:t>increased.</a:t>
              </a:r>
              <a:endParaRPr lang="en-US" sz="1400" dirty="0">
                <a:latin typeface="Arial"/>
                <a:cs typeface="Arial"/>
              </a:endParaRPr>
            </a:p>
            <a:p>
              <a:pPr>
                <a:lnSpc>
                  <a:spcPct val="100000"/>
                </a:lnSpc>
                <a:spcBef>
                  <a:spcPts val="10"/>
                </a:spcBef>
              </a:pPr>
              <a:endParaRPr lang="en-US" sz="1400" dirty="0">
                <a:latin typeface="Times New Roman"/>
                <a:cs typeface="Times New Roman"/>
              </a:endParaRPr>
            </a:p>
            <a:p>
              <a:pPr marL="12700">
                <a:lnSpc>
                  <a:spcPct val="100000"/>
                </a:lnSpc>
              </a:pPr>
              <a:r>
                <a:rPr lang="en-US" sz="1400" i="1" spc="-5" dirty="0">
                  <a:solidFill>
                    <a:srgbClr val="0D0D0D"/>
                  </a:solidFill>
                  <a:latin typeface="Arial"/>
                  <a:cs typeface="Arial"/>
                </a:rPr>
                <a:t>Should </a:t>
              </a:r>
              <a:r>
                <a:rPr lang="en-US" sz="1400" i="1" dirty="0">
                  <a:solidFill>
                    <a:srgbClr val="0D0D0D"/>
                  </a:solidFill>
                  <a:latin typeface="Arial"/>
                  <a:cs typeface="Arial"/>
                </a:rPr>
                <a:t>we </a:t>
              </a:r>
              <a:r>
                <a:rPr lang="en-US" sz="1400" i="1" spc="-5" dirty="0">
                  <a:solidFill>
                    <a:srgbClr val="0D0D0D"/>
                  </a:solidFill>
                  <a:latin typeface="Arial"/>
                  <a:cs typeface="Arial"/>
                </a:rPr>
                <a:t>trust</a:t>
              </a:r>
              <a:r>
                <a:rPr lang="en-US" sz="1400" i="1" spc="-20" dirty="0">
                  <a:solidFill>
                    <a:srgbClr val="0D0D0D"/>
                  </a:solidFill>
                  <a:latin typeface="Arial"/>
                  <a:cs typeface="Arial"/>
                </a:rPr>
                <a:t> </a:t>
              </a:r>
              <a:r>
                <a:rPr lang="en-US" sz="1400" i="1" spc="-5" dirty="0">
                  <a:solidFill>
                    <a:srgbClr val="0D0D0D"/>
                  </a:solidFill>
                  <a:latin typeface="Arial"/>
                  <a:cs typeface="Arial"/>
                </a:rPr>
                <a:t>introspections?</a:t>
              </a:r>
              <a:endParaRPr lang="en-US" sz="1400" dirty="0">
                <a:latin typeface="Arial"/>
                <a:cs typeface="Arial"/>
              </a:endParaRPr>
            </a:p>
          </p:txBody>
        </p:sp>
      </p:grpSp>
      <p:grpSp>
        <p:nvGrpSpPr>
          <p:cNvPr id="2" name="Group 1"/>
          <p:cNvGrpSpPr/>
          <p:nvPr/>
        </p:nvGrpSpPr>
        <p:grpSpPr>
          <a:xfrm>
            <a:off x="6734478" y="1750142"/>
            <a:ext cx="4330549" cy="2788636"/>
            <a:chOff x="6468709" y="1644060"/>
            <a:chExt cx="5121638" cy="3298054"/>
          </a:xfrm>
        </p:grpSpPr>
        <p:sp>
          <p:nvSpPr>
            <p:cNvPr id="22" name="object 5"/>
            <p:cNvSpPr/>
            <p:nvPr/>
          </p:nvSpPr>
          <p:spPr>
            <a:xfrm>
              <a:off x="6468709" y="1644060"/>
              <a:ext cx="5121632" cy="2925972"/>
            </a:xfrm>
            <a:prstGeom prst="rect">
              <a:avLst/>
            </a:prstGeom>
            <a:blipFill>
              <a:blip r:embed="rId3" cstate="print"/>
              <a:stretch>
                <a:fillRect/>
              </a:stretch>
            </a:blipFill>
          </p:spPr>
          <p:txBody>
            <a:bodyPr wrap="square" lIns="0" tIns="0" rIns="0" bIns="0" rtlCol="0"/>
            <a:lstStyle/>
            <a:p>
              <a:endParaRPr/>
            </a:p>
          </p:txBody>
        </p:sp>
        <p:sp>
          <p:nvSpPr>
            <p:cNvPr id="25" name="Rectangle 24"/>
            <p:cNvSpPr/>
            <p:nvPr/>
          </p:nvSpPr>
          <p:spPr>
            <a:xfrm>
              <a:off x="6468709" y="4570032"/>
              <a:ext cx="5121638" cy="372082"/>
            </a:xfrm>
            <a:prstGeom prst="rect">
              <a:avLst/>
            </a:prstGeom>
            <a:solidFill>
              <a:srgbClr val="232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algn="ctr">
                <a:lnSpc>
                  <a:spcPct val="100000"/>
                </a:lnSpc>
                <a:spcBef>
                  <a:spcPts val="100"/>
                </a:spcBef>
              </a:pPr>
              <a:r>
                <a:rPr lang="en-US" sz="1400" spc="-5" dirty="0">
                  <a:solidFill>
                    <a:schemeClr val="bg1"/>
                  </a:solidFill>
                  <a:latin typeface="Arial"/>
                  <a:cs typeface="Arial"/>
                </a:rPr>
                <a:t>Schneider </a:t>
              </a:r>
              <a:r>
                <a:rPr lang="en-US" sz="1400" dirty="0">
                  <a:solidFill>
                    <a:schemeClr val="bg1"/>
                  </a:solidFill>
                  <a:latin typeface="Arial"/>
                  <a:cs typeface="Arial"/>
                </a:rPr>
                <a:t>&amp; </a:t>
              </a:r>
              <a:r>
                <a:rPr lang="en-US" sz="1400" spc="-10" dirty="0">
                  <a:solidFill>
                    <a:schemeClr val="bg1"/>
                  </a:solidFill>
                  <a:latin typeface="Arial"/>
                  <a:cs typeface="Arial"/>
                </a:rPr>
                <a:t>Shiffrin</a:t>
              </a:r>
              <a:r>
                <a:rPr lang="en-US" sz="1400" spc="-15" dirty="0">
                  <a:solidFill>
                    <a:schemeClr val="bg1"/>
                  </a:solidFill>
                  <a:latin typeface="Arial"/>
                  <a:cs typeface="Arial"/>
                </a:rPr>
                <a:t> </a:t>
              </a:r>
              <a:r>
                <a:rPr lang="en-US" sz="1400" spc="-5" dirty="0">
                  <a:solidFill>
                    <a:schemeClr val="bg1"/>
                  </a:solidFill>
                  <a:latin typeface="Arial"/>
                  <a:cs typeface="Arial"/>
                </a:rPr>
                <a:t>(1977</a:t>
              </a:r>
              <a:r>
                <a:rPr lang="en-US" sz="1400" spc="-5" dirty="0" smtClean="0">
                  <a:solidFill>
                    <a:schemeClr val="bg1"/>
                  </a:solidFill>
                  <a:latin typeface="Arial"/>
                  <a:cs typeface="Arial"/>
                </a:rPr>
                <a:t>)</a:t>
              </a:r>
              <a:endParaRPr lang="en-US" sz="1400" dirty="0">
                <a:solidFill>
                  <a:schemeClr val="bg1"/>
                </a:solidFill>
                <a:latin typeface="Arial"/>
                <a:cs typeface="Arial"/>
              </a:endParaRPr>
            </a:p>
          </p:txBody>
        </p:sp>
      </p:grpSp>
      <p:sp>
        <p:nvSpPr>
          <p:cNvPr id="15" name="Content Placeholder 7"/>
          <p:cNvSpPr txBox="1">
            <a:spLocks/>
          </p:cNvSpPr>
          <p:nvPr/>
        </p:nvSpPr>
        <p:spPr>
          <a:xfrm>
            <a:off x="844061" y="2262809"/>
            <a:ext cx="5359730" cy="2862425"/>
          </a:xfrm>
          <a:prstGeom prst="rect">
            <a:avLst/>
          </a:prstGeom>
        </p:spPr>
        <p:txBody>
          <a:bodyPr/>
          <a:lstStyle>
            <a:lvl1pPr marL="0" indent="0" algn="l" defTabSz="914400" rtl="0" eaLnBrk="1" latinLnBrk="0" hangingPunct="1">
              <a:spcBef>
                <a:spcPts val="1200"/>
              </a:spcBef>
              <a:spcAft>
                <a:spcPts val="1200"/>
              </a:spcAft>
              <a:buFont typeface="Arial" pitchFamily="34" charset="0"/>
              <a:buNone/>
              <a:defRPr sz="1400" kern="1200">
                <a:solidFill>
                  <a:schemeClr val="tx1"/>
                </a:solidFill>
                <a:latin typeface="Arial" panose="020B0604020202020204" pitchFamily="34" charset="0"/>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800" kern="1200">
                <a:solidFill>
                  <a:schemeClr val="tx1"/>
                </a:solidFill>
                <a:latin typeface="+mj-lt"/>
                <a:ea typeface="Open Sans" panose="020B0606030504020204" pitchFamily="34" charset="0"/>
                <a:cs typeface="Arial" panose="020B0604020202020204" pitchFamily="34" charset="0"/>
              </a:defRPr>
            </a:lvl2pPr>
            <a:lvl3pPr marL="9144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b="1" dirty="0" smtClean="0"/>
              <a:t>Visual Search and Automaticity</a:t>
            </a:r>
          </a:p>
          <a:p>
            <a:r>
              <a:rPr lang="en-US" sz="2000" dirty="0" smtClean="0"/>
              <a:t>Target memory set</a:t>
            </a:r>
          </a:p>
          <a:p>
            <a:r>
              <a:rPr lang="en-US" sz="2000" dirty="0" smtClean="0"/>
              <a:t>RSVP procedure (Rapid Serial Visual Presentation)</a:t>
            </a:r>
          </a:p>
          <a:p>
            <a:r>
              <a:rPr lang="en-US" sz="2000" dirty="0" smtClean="0"/>
              <a:t>Task: Target Present or Target Absent?</a:t>
            </a:r>
          </a:p>
          <a:p>
            <a:endParaRPr lang="en-US" dirty="0"/>
          </a:p>
        </p:txBody>
      </p:sp>
    </p:spTree>
    <p:extLst>
      <p:ext uri="{BB962C8B-B14F-4D97-AF65-F5344CB8AC3E}">
        <p14:creationId xmlns:p14="http://schemas.microsoft.com/office/powerpoint/2010/main" val="807303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9048"/>
            <a:ext cx="11887200" cy="774405"/>
          </a:xfrm>
        </p:spPr>
        <p:txBody>
          <a:bodyPr/>
          <a:lstStyle/>
          <a:p>
            <a:r>
              <a:rPr lang="en-US" dirty="0" smtClean="0"/>
              <a:t>Visual Search Task</a:t>
            </a:r>
            <a:endParaRPr lang="en-US" dirty="0"/>
          </a:p>
        </p:txBody>
      </p:sp>
      <p:grpSp>
        <p:nvGrpSpPr>
          <p:cNvPr id="30" name="Group 29"/>
          <p:cNvGrpSpPr/>
          <p:nvPr/>
        </p:nvGrpSpPr>
        <p:grpSpPr>
          <a:xfrm>
            <a:off x="6730172" y="4260280"/>
            <a:ext cx="4629903" cy="924906"/>
            <a:chOff x="3944459" y="1774130"/>
            <a:chExt cx="4195966" cy="3455963"/>
          </a:xfrm>
        </p:grpSpPr>
        <p:sp>
          <p:nvSpPr>
            <p:cNvPr id="31" name="Rectangle 30"/>
            <p:cNvSpPr/>
            <p:nvPr userDrawn="1"/>
          </p:nvSpPr>
          <p:spPr>
            <a:xfrm>
              <a:off x="3944459" y="1774130"/>
              <a:ext cx="4195965" cy="3455963"/>
            </a:xfrm>
            <a:prstGeom prst="rect">
              <a:avLst/>
            </a:prstGeom>
            <a:noFill/>
            <a:ln w="12700">
              <a:solidFill>
                <a:srgbClr val="D9B0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TextBox 31"/>
            <p:cNvSpPr txBox="1"/>
            <p:nvPr userDrawn="1"/>
          </p:nvSpPr>
          <p:spPr>
            <a:xfrm>
              <a:off x="3944460" y="2164244"/>
              <a:ext cx="4195965" cy="2728325"/>
            </a:xfrm>
            <a:prstGeom prst="rect">
              <a:avLst/>
            </a:prstGeom>
            <a:noFill/>
          </p:spPr>
          <p:txBody>
            <a:bodyPr wrap="square" rtlCol="0">
              <a:spAutoFit/>
            </a:bodyPr>
            <a:lstStyle/>
            <a:p>
              <a:pPr marL="12700" marR="5080">
                <a:lnSpc>
                  <a:spcPct val="100000"/>
                </a:lnSpc>
                <a:spcBef>
                  <a:spcPts val="95"/>
                </a:spcBef>
              </a:pPr>
              <a:r>
                <a:rPr lang="en-US" sz="1400" spc="-5" dirty="0">
                  <a:latin typeface="Arial"/>
                  <a:cs typeface="Arial"/>
                </a:rPr>
                <a:t>Subjects in the varied mapping  condition did not improve very  much and they never reported  that the task became  </a:t>
              </a:r>
              <a:r>
                <a:rPr lang="en-US" sz="1400" spc="-5" dirty="0" smtClean="0">
                  <a:latin typeface="Arial"/>
                  <a:cs typeface="Arial"/>
                </a:rPr>
                <a:t>automatic.</a:t>
              </a:r>
              <a:endParaRPr lang="en-US" sz="1400" dirty="0">
                <a:latin typeface="Arial"/>
                <a:cs typeface="Arial"/>
              </a:endParaRPr>
            </a:p>
          </p:txBody>
        </p:sp>
      </p:grpSp>
      <p:grpSp>
        <p:nvGrpSpPr>
          <p:cNvPr id="4" name="Group 3"/>
          <p:cNvGrpSpPr/>
          <p:nvPr/>
        </p:nvGrpSpPr>
        <p:grpSpPr>
          <a:xfrm>
            <a:off x="6730172" y="1977804"/>
            <a:ext cx="4629902" cy="2033638"/>
            <a:chOff x="6525778" y="2141360"/>
            <a:chExt cx="5531104" cy="2429482"/>
          </a:xfrm>
        </p:grpSpPr>
        <p:sp>
          <p:nvSpPr>
            <p:cNvPr id="25" name="object 4"/>
            <p:cNvSpPr/>
            <p:nvPr/>
          </p:nvSpPr>
          <p:spPr>
            <a:xfrm>
              <a:off x="6525778" y="2141360"/>
              <a:ext cx="5531104" cy="2057400"/>
            </a:xfrm>
            <a:prstGeom prst="rect">
              <a:avLst/>
            </a:prstGeom>
            <a:blipFill>
              <a:blip r:embed="rId3" cstate="print"/>
              <a:stretch>
                <a:fillRect/>
              </a:stretch>
            </a:blipFill>
          </p:spPr>
          <p:txBody>
            <a:bodyPr wrap="square" lIns="0" tIns="0" rIns="0" bIns="0" rtlCol="0"/>
            <a:lstStyle/>
            <a:p>
              <a:endParaRPr/>
            </a:p>
          </p:txBody>
        </p:sp>
        <p:sp>
          <p:nvSpPr>
            <p:cNvPr id="34" name="Rectangle 33"/>
            <p:cNvSpPr/>
            <p:nvPr/>
          </p:nvSpPr>
          <p:spPr>
            <a:xfrm>
              <a:off x="6525778" y="4198760"/>
              <a:ext cx="5531104" cy="372082"/>
            </a:xfrm>
            <a:prstGeom prst="rect">
              <a:avLst/>
            </a:prstGeom>
            <a:solidFill>
              <a:srgbClr val="232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algn="ctr">
                <a:lnSpc>
                  <a:spcPct val="100000"/>
                </a:lnSpc>
                <a:spcBef>
                  <a:spcPts val="100"/>
                </a:spcBef>
              </a:pPr>
              <a:r>
                <a:rPr lang="en-US" sz="1400" spc="-5" dirty="0">
                  <a:solidFill>
                    <a:schemeClr val="bg1"/>
                  </a:solidFill>
                  <a:latin typeface="Arial"/>
                  <a:cs typeface="Arial"/>
                </a:rPr>
                <a:t>Schneider </a:t>
              </a:r>
              <a:r>
                <a:rPr lang="en-US" sz="1400" dirty="0">
                  <a:solidFill>
                    <a:schemeClr val="bg1"/>
                  </a:solidFill>
                  <a:latin typeface="Arial"/>
                  <a:cs typeface="Arial"/>
                </a:rPr>
                <a:t>&amp; </a:t>
              </a:r>
              <a:r>
                <a:rPr lang="en-US" sz="1400" spc="-10" dirty="0">
                  <a:solidFill>
                    <a:schemeClr val="bg1"/>
                  </a:solidFill>
                  <a:latin typeface="Arial"/>
                  <a:cs typeface="Arial"/>
                </a:rPr>
                <a:t>Shiffrin</a:t>
              </a:r>
              <a:r>
                <a:rPr lang="en-US" sz="1400" spc="-15" dirty="0">
                  <a:solidFill>
                    <a:schemeClr val="bg1"/>
                  </a:solidFill>
                  <a:latin typeface="Arial"/>
                  <a:cs typeface="Arial"/>
                </a:rPr>
                <a:t> </a:t>
              </a:r>
              <a:r>
                <a:rPr lang="en-US" sz="1400" spc="-5" dirty="0">
                  <a:solidFill>
                    <a:schemeClr val="bg1"/>
                  </a:solidFill>
                  <a:latin typeface="Arial"/>
                  <a:cs typeface="Arial"/>
                </a:rPr>
                <a:t>(1977</a:t>
              </a:r>
              <a:r>
                <a:rPr lang="en-US" sz="1400" spc="-5" dirty="0" smtClean="0">
                  <a:solidFill>
                    <a:schemeClr val="bg1"/>
                  </a:solidFill>
                  <a:latin typeface="Arial"/>
                  <a:cs typeface="Arial"/>
                </a:rPr>
                <a:t>)</a:t>
              </a:r>
              <a:endParaRPr lang="en-US" sz="1400" dirty="0">
                <a:solidFill>
                  <a:schemeClr val="bg1"/>
                </a:solidFill>
                <a:latin typeface="Arial"/>
                <a:cs typeface="Arial"/>
              </a:endParaRPr>
            </a:p>
          </p:txBody>
        </p:sp>
      </p:grpSp>
      <p:sp>
        <p:nvSpPr>
          <p:cNvPr id="10" name="Content Placeholder 7"/>
          <p:cNvSpPr txBox="1">
            <a:spLocks/>
          </p:cNvSpPr>
          <p:nvPr/>
        </p:nvSpPr>
        <p:spPr>
          <a:xfrm>
            <a:off x="639342" y="2177413"/>
            <a:ext cx="5359730" cy="2926713"/>
          </a:xfrm>
          <a:prstGeom prst="rect">
            <a:avLst/>
          </a:prstGeom>
        </p:spPr>
        <p:txBody>
          <a:bodyPr/>
          <a:lstStyle>
            <a:lvl1pPr marL="0" indent="0" algn="l" defTabSz="914400" rtl="0" eaLnBrk="1" latinLnBrk="0" hangingPunct="1">
              <a:spcBef>
                <a:spcPts val="1200"/>
              </a:spcBef>
              <a:spcAft>
                <a:spcPts val="1200"/>
              </a:spcAft>
              <a:buFont typeface="Arial" pitchFamily="34" charset="0"/>
              <a:buNone/>
              <a:defRPr sz="1400" kern="1200">
                <a:solidFill>
                  <a:schemeClr val="tx1"/>
                </a:solidFill>
                <a:latin typeface="Arial" panose="020B0604020202020204" pitchFamily="34" charset="0"/>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800" kern="1200">
                <a:solidFill>
                  <a:schemeClr val="tx1"/>
                </a:solidFill>
                <a:latin typeface="+mj-lt"/>
                <a:ea typeface="Open Sans" panose="020B0606030504020204" pitchFamily="34" charset="0"/>
                <a:cs typeface="Arial" panose="020B0604020202020204" pitchFamily="34" charset="0"/>
              </a:defRPr>
            </a:lvl2pPr>
            <a:lvl3pPr marL="9144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b="1" dirty="0" smtClean="0"/>
              <a:t>Visual Search and Automaticity</a:t>
            </a:r>
          </a:p>
          <a:p>
            <a:r>
              <a:rPr lang="en-US" sz="2000" dirty="0"/>
              <a:t>Target memory set</a:t>
            </a:r>
            <a:br>
              <a:rPr lang="en-US" sz="2000" dirty="0"/>
            </a:br>
            <a:r>
              <a:rPr lang="en-US" sz="1600" dirty="0"/>
              <a:t>varied mapping versus consistent mapping</a:t>
            </a:r>
          </a:p>
          <a:p>
            <a:r>
              <a:rPr lang="en-US" sz="2000" dirty="0" smtClean="0"/>
              <a:t>RSVP procedure</a:t>
            </a:r>
          </a:p>
          <a:p>
            <a:r>
              <a:rPr lang="en-US" sz="2000" dirty="0" smtClean="0"/>
              <a:t>Task: Target Present or Target Absent?</a:t>
            </a:r>
          </a:p>
          <a:p>
            <a:endParaRPr lang="en-US" dirty="0"/>
          </a:p>
        </p:txBody>
      </p:sp>
    </p:spTree>
    <p:extLst>
      <p:ext uri="{BB962C8B-B14F-4D97-AF65-F5344CB8AC3E}">
        <p14:creationId xmlns:p14="http://schemas.microsoft.com/office/powerpoint/2010/main" val="1750360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9048"/>
            <a:ext cx="11887200" cy="774405"/>
          </a:xfrm>
        </p:spPr>
        <p:txBody>
          <a:bodyPr/>
          <a:lstStyle/>
          <a:p>
            <a:r>
              <a:rPr lang="en-US" dirty="0" smtClean="0"/>
              <a:t>Target Set and Visual Search</a:t>
            </a:r>
            <a:endParaRPr lang="en-US" dirty="0"/>
          </a:p>
        </p:txBody>
      </p:sp>
      <p:grpSp>
        <p:nvGrpSpPr>
          <p:cNvPr id="31" name="Group 30"/>
          <p:cNvGrpSpPr/>
          <p:nvPr/>
        </p:nvGrpSpPr>
        <p:grpSpPr>
          <a:xfrm>
            <a:off x="6785292" y="4783015"/>
            <a:ext cx="4584624" cy="821720"/>
            <a:chOff x="4113850" y="1656658"/>
            <a:chExt cx="4146696" cy="2285587"/>
          </a:xfrm>
        </p:grpSpPr>
        <p:sp>
          <p:nvSpPr>
            <p:cNvPr id="32" name="Rectangle 31"/>
            <p:cNvSpPr/>
            <p:nvPr userDrawn="1"/>
          </p:nvSpPr>
          <p:spPr>
            <a:xfrm>
              <a:off x="4113850" y="1656658"/>
              <a:ext cx="4146696" cy="2285587"/>
            </a:xfrm>
            <a:prstGeom prst="rect">
              <a:avLst/>
            </a:prstGeom>
            <a:noFill/>
            <a:ln w="12700">
              <a:solidFill>
                <a:srgbClr val="D9B0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3" name="TextBox 32"/>
            <p:cNvSpPr txBox="1"/>
            <p:nvPr userDrawn="1"/>
          </p:nvSpPr>
          <p:spPr>
            <a:xfrm>
              <a:off x="4113850" y="2079124"/>
              <a:ext cx="4146696" cy="1455319"/>
            </a:xfrm>
            <a:prstGeom prst="rect">
              <a:avLst/>
            </a:prstGeom>
            <a:noFill/>
          </p:spPr>
          <p:txBody>
            <a:bodyPr wrap="square" rtlCol="0">
              <a:spAutoFit/>
            </a:bodyPr>
            <a:lstStyle/>
            <a:p>
              <a:pPr marL="12700" marR="5080">
                <a:lnSpc>
                  <a:spcPct val="100000"/>
                </a:lnSpc>
                <a:spcBef>
                  <a:spcPts val="100"/>
                </a:spcBef>
              </a:pPr>
              <a:r>
                <a:rPr lang="en-US" sz="1400" dirty="0">
                  <a:latin typeface="Arial" charset="0"/>
                  <a:ea typeface="Arial" charset="0"/>
                  <a:cs typeface="Arial" charset="0"/>
                </a:rPr>
                <a:t>If the task is performed automatically, then increasing the load to should not affect performance.</a:t>
              </a:r>
            </a:p>
          </p:txBody>
        </p:sp>
      </p:grpSp>
      <p:grpSp>
        <p:nvGrpSpPr>
          <p:cNvPr id="5" name="Group 4"/>
          <p:cNvGrpSpPr/>
          <p:nvPr/>
        </p:nvGrpSpPr>
        <p:grpSpPr>
          <a:xfrm>
            <a:off x="6785292" y="2107136"/>
            <a:ext cx="4584622" cy="2614139"/>
            <a:chOff x="6875118" y="1877309"/>
            <a:chExt cx="4584622" cy="2614139"/>
          </a:xfrm>
        </p:grpSpPr>
        <p:grpSp>
          <p:nvGrpSpPr>
            <p:cNvPr id="4" name="Group 3"/>
            <p:cNvGrpSpPr/>
            <p:nvPr/>
          </p:nvGrpSpPr>
          <p:grpSpPr>
            <a:xfrm>
              <a:off x="6875118" y="1877309"/>
              <a:ext cx="4584622" cy="2291320"/>
              <a:chOff x="6270195" y="1288022"/>
              <a:chExt cx="5531104" cy="2764356"/>
            </a:xfrm>
          </p:grpSpPr>
          <p:sp>
            <p:nvSpPr>
              <p:cNvPr id="25" name="object 4"/>
              <p:cNvSpPr/>
              <p:nvPr/>
            </p:nvSpPr>
            <p:spPr>
              <a:xfrm>
                <a:off x="6270195" y="1673033"/>
                <a:ext cx="5531104" cy="2057400"/>
              </a:xfrm>
              <a:prstGeom prst="rect">
                <a:avLst/>
              </a:prstGeom>
              <a:blipFill>
                <a:blip r:embed="rId3" cstate="print"/>
                <a:stretch>
                  <a:fillRect/>
                </a:stretch>
              </a:blipFill>
            </p:spPr>
            <p:txBody>
              <a:bodyPr wrap="square" lIns="0" tIns="0" rIns="0" bIns="0" rtlCol="0"/>
              <a:lstStyle/>
              <a:p>
                <a:endParaRPr/>
              </a:p>
            </p:txBody>
          </p:sp>
          <p:sp>
            <p:nvSpPr>
              <p:cNvPr id="27" name="object 6"/>
              <p:cNvSpPr/>
              <p:nvPr/>
            </p:nvSpPr>
            <p:spPr>
              <a:xfrm>
                <a:off x="8448499" y="3273233"/>
                <a:ext cx="773430" cy="779145"/>
              </a:xfrm>
              <a:custGeom>
                <a:avLst/>
                <a:gdLst/>
                <a:ahLst/>
                <a:cxnLst/>
                <a:rect l="l" t="t" r="r" b="b"/>
                <a:pathLst>
                  <a:path w="773429" h="779145">
                    <a:moveTo>
                      <a:pt x="78402" y="56387"/>
                    </a:moveTo>
                    <a:lnTo>
                      <a:pt x="55817" y="78759"/>
                    </a:lnTo>
                    <a:lnTo>
                      <a:pt x="750697" y="778763"/>
                    </a:lnTo>
                    <a:lnTo>
                      <a:pt x="773302" y="756412"/>
                    </a:lnTo>
                    <a:lnTo>
                      <a:pt x="78402" y="56387"/>
                    </a:lnTo>
                    <a:close/>
                  </a:path>
                  <a:path w="773429" h="779145">
                    <a:moveTo>
                      <a:pt x="0" y="0"/>
                    </a:moveTo>
                    <a:lnTo>
                      <a:pt x="33274" y="101092"/>
                    </a:lnTo>
                    <a:lnTo>
                      <a:pt x="55817" y="78759"/>
                    </a:lnTo>
                    <a:lnTo>
                      <a:pt x="44703" y="67563"/>
                    </a:lnTo>
                    <a:lnTo>
                      <a:pt x="67183" y="45085"/>
                    </a:lnTo>
                    <a:lnTo>
                      <a:pt x="89811" y="45085"/>
                    </a:lnTo>
                    <a:lnTo>
                      <a:pt x="100964" y="34036"/>
                    </a:lnTo>
                    <a:lnTo>
                      <a:pt x="0" y="0"/>
                    </a:lnTo>
                    <a:close/>
                  </a:path>
                  <a:path w="773429" h="779145">
                    <a:moveTo>
                      <a:pt x="67183" y="45085"/>
                    </a:moveTo>
                    <a:lnTo>
                      <a:pt x="44703" y="67563"/>
                    </a:lnTo>
                    <a:lnTo>
                      <a:pt x="55817" y="78759"/>
                    </a:lnTo>
                    <a:lnTo>
                      <a:pt x="78402" y="56387"/>
                    </a:lnTo>
                    <a:lnTo>
                      <a:pt x="67183" y="45085"/>
                    </a:lnTo>
                    <a:close/>
                  </a:path>
                  <a:path w="773429" h="779145">
                    <a:moveTo>
                      <a:pt x="89811" y="45085"/>
                    </a:moveTo>
                    <a:lnTo>
                      <a:pt x="67183" y="45085"/>
                    </a:lnTo>
                    <a:lnTo>
                      <a:pt x="78402" y="56387"/>
                    </a:lnTo>
                    <a:lnTo>
                      <a:pt x="89811" y="45085"/>
                    </a:lnTo>
                    <a:close/>
                  </a:path>
                </a:pathLst>
              </a:custGeom>
              <a:solidFill>
                <a:srgbClr val="000000"/>
              </a:solidFill>
            </p:spPr>
            <p:txBody>
              <a:bodyPr wrap="square" lIns="0" tIns="0" rIns="0" bIns="0" rtlCol="0"/>
              <a:lstStyle/>
              <a:p>
                <a:endParaRPr/>
              </a:p>
            </p:txBody>
          </p:sp>
          <p:sp>
            <p:nvSpPr>
              <p:cNvPr id="28" name="object 7"/>
              <p:cNvSpPr/>
              <p:nvPr/>
            </p:nvSpPr>
            <p:spPr>
              <a:xfrm>
                <a:off x="9554415" y="3273233"/>
                <a:ext cx="95250" cy="768350"/>
              </a:xfrm>
              <a:custGeom>
                <a:avLst/>
                <a:gdLst/>
                <a:ahLst/>
                <a:cxnLst/>
                <a:rect l="l" t="t" r="r" b="b"/>
                <a:pathLst>
                  <a:path w="95250" h="768350">
                    <a:moveTo>
                      <a:pt x="63435" y="94870"/>
                    </a:moveTo>
                    <a:lnTo>
                      <a:pt x="31685" y="95505"/>
                    </a:lnTo>
                    <a:lnTo>
                      <a:pt x="45084" y="767842"/>
                    </a:lnTo>
                    <a:lnTo>
                      <a:pt x="76834" y="767207"/>
                    </a:lnTo>
                    <a:lnTo>
                      <a:pt x="63435" y="94870"/>
                    </a:lnTo>
                    <a:close/>
                  </a:path>
                  <a:path w="95250" h="768350">
                    <a:moveTo>
                      <a:pt x="45719" y="0"/>
                    </a:moveTo>
                    <a:lnTo>
                      <a:pt x="0" y="96138"/>
                    </a:lnTo>
                    <a:lnTo>
                      <a:pt x="31685" y="95505"/>
                    </a:lnTo>
                    <a:lnTo>
                      <a:pt x="31368" y="79629"/>
                    </a:lnTo>
                    <a:lnTo>
                      <a:pt x="63118" y="78993"/>
                    </a:lnTo>
                    <a:lnTo>
                      <a:pt x="87239" y="78993"/>
                    </a:lnTo>
                    <a:lnTo>
                      <a:pt x="45719" y="0"/>
                    </a:lnTo>
                    <a:close/>
                  </a:path>
                  <a:path w="95250" h="768350">
                    <a:moveTo>
                      <a:pt x="63118" y="78993"/>
                    </a:moveTo>
                    <a:lnTo>
                      <a:pt x="31368" y="79629"/>
                    </a:lnTo>
                    <a:lnTo>
                      <a:pt x="31685" y="95505"/>
                    </a:lnTo>
                    <a:lnTo>
                      <a:pt x="63435" y="94870"/>
                    </a:lnTo>
                    <a:lnTo>
                      <a:pt x="63118" y="78993"/>
                    </a:lnTo>
                    <a:close/>
                  </a:path>
                  <a:path w="95250" h="768350">
                    <a:moveTo>
                      <a:pt x="87239" y="78993"/>
                    </a:moveTo>
                    <a:lnTo>
                      <a:pt x="63118" y="78993"/>
                    </a:lnTo>
                    <a:lnTo>
                      <a:pt x="63435" y="94870"/>
                    </a:lnTo>
                    <a:lnTo>
                      <a:pt x="95250" y="94233"/>
                    </a:lnTo>
                    <a:lnTo>
                      <a:pt x="87239" y="78993"/>
                    </a:lnTo>
                    <a:close/>
                  </a:path>
                </a:pathLst>
              </a:custGeom>
              <a:solidFill>
                <a:srgbClr val="000000"/>
              </a:solidFill>
            </p:spPr>
            <p:txBody>
              <a:bodyPr wrap="square" lIns="0" tIns="0" rIns="0" bIns="0" rtlCol="0"/>
              <a:lstStyle/>
              <a:p>
                <a:endParaRPr/>
              </a:p>
            </p:txBody>
          </p:sp>
          <p:sp>
            <p:nvSpPr>
              <p:cNvPr id="29" name="object 8"/>
              <p:cNvSpPr/>
              <p:nvPr/>
            </p:nvSpPr>
            <p:spPr>
              <a:xfrm>
                <a:off x="10037015" y="3294315"/>
                <a:ext cx="697865" cy="757555"/>
              </a:xfrm>
              <a:custGeom>
                <a:avLst/>
                <a:gdLst/>
                <a:ahLst/>
                <a:cxnLst/>
                <a:rect l="l" t="t" r="r" b="b"/>
                <a:pathLst>
                  <a:path w="697865" h="757554">
                    <a:moveTo>
                      <a:pt x="621378" y="59398"/>
                    </a:moveTo>
                    <a:lnTo>
                      <a:pt x="0" y="735710"/>
                    </a:lnTo>
                    <a:lnTo>
                      <a:pt x="23367" y="757173"/>
                    </a:lnTo>
                    <a:lnTo>
                      <a:pt x="644744" y="80863"/>
                    </a:lnTo>
                    <a:lnTo>
                      <a:pt x="621378" y="59398"/>
                    </a:lnTo>
                    <a:close/>
                  </a:path>
                  <a:path w="697865" h="757554">
                    <a:moveTo>
                      <a:pt x="683798" y="47751"/>
                    </a:moveTo>
                    <a:lnTo>
                      <a:pt x="632078" y="47751"/>
                    </a:lnTo>
                    <a:lnTo>
                      <a:pt x="655447" y="69214"/>
                    </a:lnTo>
                    <a:lnTo>
                      <a:pt x="644744" y="80863"/>
                    </a:lnTo>
                    <a:lnTo>
                      <a:pt x="668147" y="102361"/>
                    </a:lnTo>
                    <a:lnTo>
                      <a:pt x="683798" y="47751"/>
                    </a:lnTo>
                    <a:close/>
                  </a:path>
                  <a:path w="697865" h="757554">
                    <a:moveTo>
                      <a:pt x="632078" y="47751"/>
                    </a:moveTo>
                    <a:lnTo>
                      <a:pt x="621378" y="59398"/>
                    </a:lnTo>
                    <a:lnTo>
                      <a:pt x="644744" y="80863"/>
                    </a:lnTo>
                    <a:lnTo>
                      <a:pt x="655447" y="69214"/>
                    </a:lnTo>
                    <a:lnTo>
                      <a:pt x="632078" y="47751"/>
                    </a:lnTo>
                    <a:close/>
                  </a:path>
                  <a:path w="697865" h="757554">
                    <a:moveTo>
                      <a:pt x="697483" y="0"/>
                    </a:moveTo>
                    <a:lnTo>
                      <a:pt x="597915" y="37845"/>
                    </a:lnTo>
                    <a:lnTo>
                      <a:pt x="621378" y="59398"/>
                    </a:lnTo>
                    <a:lnTo>
                      <a:pt x="632078" y="47751"/>
                    </a:lnTo>
                    <a:lnTo>
                      <a:pt x="683798" y="47751"/>
                    </a:lnTo>
                    <a:lnTo>
                      <a:pt x="697483" y="0"/>
                    </a:lnTo>
                    <a:close/>
                  </a:path>
                </a:pathLst>
              </a:custGeom>
              <a:solidFill>
                <a:srgbClr val="000000"/>
              </a:solidFill>
            </p:spPr>
            <p:txBody>
              <a:bodyPr wrap="square" lIns="0" tIns="0" rIns="0" bIns="0" rtlCol="0"/>
              <a:lstStyle/>
              <a:p>
                <a:endParaRPr/>
              </a:p>
            </p:txBody>
          </p:sp>
          <p:sp>
            <p:nvSpPr>
              <p:cNvPr id="53" name="Rectangle 52"/>
              <p:cNvSpPr/>
              <p:nvPr/>
            </p:nvSpPr>
            <p:spPr>
              <a:xfrm>
                <a:off x="6270195" y="1288022"/>
                <a:ext cx="5531104" cy="372082"/>
              </a:xfrm>
              <a:prstGeom prst="rect">
                <a:avLst/>
              </a:prstGeom>
              <a:solidFill>
                <a:srgbClr val="232F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700" algn="ctr">
                  <a:lnSpc>
                    <a:spcPct val="100000"/>
                  </a:lnSpc>
                  <a:spcBef>
                    <a:spcPts val="100"/>
                  </a:spcBef>
                </a:pPr>
                <a:r>
                  <a:rPr lang="en-US" sz="1400" spc="-5" dirty="0">
                    <a:solidFill>
                      <a:schemeClr val="bg1"/>
                    </a:solidFill>
                    <a:latin typeface="Arial"/>
                    <a:cs typeface="Arial"/>
                  </a:rPr>
                  <a:t>Schneider </a:t>
                </a:r>
                <a:r>
                  <a:rPr lang="en-US" sz="1400" dirty="0">
                    <a:solidFill>
                      <a:schemeClr val="bg1"/>
                    </a:solidFill>
                    <a:latin typeface="Arial"/>
                    <a:cs typeface="Arial"/>
                  </a:rPr>
                  <a:t>&amp; </a:t>
                </a:r>
                <a:r>
                  <a:rPr lang="en-US" sz="1400" spc="-10" dirty="0">
                    <a:solidFill>
                      <a:schemeClr val="bg1"/>
                    </a:solidFill>
                    <a:latin typeface="Arial"/>
                    <a:cs typeface="Arial"/>
                  </a:rPr>
                  <a:t>Shiffrin</a:t>
                </a:r>
                <a:r>
                  <a:rPr lang="en-US" sz="1400" spc="-15" dirty="0">
                    <a:solidFill>
                      <a:schemeClr val="bg1"/>
                    </a:solidFill>
                    <a:latin typeface="Arial"/>
                    <a:cs typeface="Arial"/>
                  </a:rPr>
                  <a:t> </a:t>
                </a:r>
                <a:r>
                  <a:rPr lang="en-US" sz="1400" spc="-5" dirty="0">
                    <a:solidFill>
                      <a:schemeClr val="bg1"/>
                    </a:solidFill>
                    <a:latin typeface="Arial"/>
                    <a:cs typeface="Arial"/>
                  </a:rPr>
                  <a:t>(1977</a:t>
                </a:r>
                <a:r>
                  <a:rPr lang="en-US" sz="1400" spc="-5" dirty="0" smtClean="0">
                    <a:solidFill>
                      <a:schemeClr val="bg1"/>
                    </a:solidFill>
                    <a:latin typeface="Arial"/>
                    <a:cs typeface="Arial"/>
                  </a:rPr>
                  <a:t>)</a:t>
                </a:r>
                <a:endParaRPr lang="en-US" sz="1400" dirty="0">
                  <a:solidFill>
                    <a:schemeClr val="bg1"/>
                  </a:solidFill>
                  <a:latin typeface="Arial"/>
                  <a:cs typeface="Arial"/>
                </a:endParaRPr>
              </a:p>
            </p:txBody>
          </p:sp>
        </p:grpSp>
        <p:sp>
          <p:nvSpPr>
            <p:cNvPr id="54" name="Text Placeholder 22"/>
            <p:cNvSpPr txBox="1">
              <a:spLocks/>
            </p:cNvSpPr>
            <p:nvPr/>
          </p:nvSpPr>
          <p:spPr>
            <a:xfrm>
              <a:off x="8932001" y="4152339"/>
              <a:ext cx="1630085" cy="339109"/>
            </a:xfrm>
            <a:prstGeom prst="rect">
              <a:avLst/>
            </a:prstGeom>
          </p:spPr>
          <p:txBody>
            <a:bodyPr/>
            <a:lstStyle>
              <a:lvl1pPr marL="0" indent="0" algn="l" defTabSz="914400" rtl="0" eaLnBrk="1" latinLnBrk="0" hangingPunct="1">
                <a:spcBef>
                  <a:spcPts val="1200"/>
                </a:spcBef>
                <a:spcAft>
                  <a:spcPts val="1200"/>
                </a:spcAft>
                <a:buFont typeface="Arial" pitchFamily="34" charset="0"/>
                <a:buNone/>
                <a:defRPr sz="1400" b="0" kern="1200" baseline="0">
                  <a:solidFill>
                    <a:srgbClr val="323334"/>
                  </a:solidFill>
                  <a:latin typeface="Arial" panose="020B0604020202020204" pitchFamily="34" charset="0"/>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spcBef>
                  <a:spcPct val="20000"/>
                </a:spcBef>
                <a:buFont typeface="Arial" pitchFamily="34" charset="0"/>
                <a:buNone/>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Search Set = 2</a:t>
              </a:r>
              <a:endParaRPr lang="en-US" dirty="0"/>
            </a:p>
          </p:txBody>
        </p:sp>
      </p:grpSp>
      <p:sp>
        <p:nvSpPr>
          <p:cNvPr id="16" name="Content Placeholder 7"/>
          <p:cNvSpPr txBox="1">
            <a:spLocks/>
          </p:cNvSpPr>
          <p:nvPr/>
        </p:nvSpPr>
        <p:spPr>
          <a:xfrm>
            <a:off x="639342" y="2177413"/>
            <a:ext cx="5359730" cy="3653232"/>
          </a:xfrm>
          <a:prstGeom prst="rect">
            <a:avLst/>
          </a:prstGeom>
        </p:spPr>
        <p:txBody>
          <a:bodyPr/>
          <a:lstStyle>
            <a:lvl1pPr marL="0" indent="0" algn="l" defTabSz="914400" rtl="0" eaLnBrk="1" latinLnBrk="0" hangingPunct="1">
              <a:spcBef>
                <a:spcPts val="1200"/>
              </a:spcBef>
              <a:spcAft>
                <a:spcPts val="1200"/>
              </a:spcAft>
              <a:buFont typeface="Arial" pitchFamily="34" charset="0"/>
              <a:buNone/>
              <a:defRPr sz="1400" kern="1200">
                <a:solidFill>
                  <a:schemeClr val="tx1"/>
                </a:solidFill>
                <a:latin typeface="Arial" panose="020B0604020202020204" pitchFamily="34" charset="0"/>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800" kern="1200">
                <a:solidFill>
                  <a:schemeClr val="tx1"/>
                </a:solidFill>
                <a:latin typeface="+mj-lt"/>
                <a:ea typeface="Open Sans" panose="020B0606030504020204" pitchFamily="34" charset="0"/>
                <a:cs typeface="Arial" panose="020B0604020202020204" pitchFamily="34" charset="0"/>
              </a:defRPr>
            </a:lvl2pPr>
            <a:lvl3pPr marL="9144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b="1" dirty="0" smtClean="0"/>
              <a:t>Visual Search and Automaticity</a:t>
            </a:r>
          </a:p>
          <a:p>
            <a:r>
              <a:rPr lang="en-US" sz="2000" dirty="0"/>
              <a:t>Target memory set</a:t>
            </a:r>
            <a:br>
              <a:rPr lang="en-US" sz="2000" dirty="0"/>
            </a:br>
            <a:r>
              <a:rPr lang="en-US" sz="1600" dirty="0"/>
              <a:t>varied mapping versus consistent mapping</a:t>
            </a:r>
          </a:p>
          <a:p>
            <a:r>
              <a:rPr lang="en-US" sz="2000" dirty="0" smtClean="0"/>
              <a:t>RSVP procedure</a:t>
            </a:r>
          </a:p>
          <a:p>
            <a:r>
              <a:rPr lang="en-US" sz="2000" dirty="0" smtClean="0"/>
              <a:t>Task: Target Present or Target Absent?</a:t>
            </a:r>
          </a:p>
          <a:p>
            <a:r>
              <a:rPr lang="en-US" sz="2000" dirty="0" smtClean="0"/>
              <a:t>Vary </a:t>
            </a:r>
            <a:r>
              <a:rPr lang="en-US" sz="2000" dirty="0"/>
              <a:t>the search set size from 1 to 4 to increase load.</a:t>
            </a:r>
            <a:endParaRPr lang="en-US" sz="2000" dirty="0" smtClean="0"/>
          </a:p>
          <a:p>
            <a:endParaRPr lang="en-US" dirty="0"/>
          </a:p>
        </p:txBody>
      </p:sp>
    </p:spTree>
    <p:extLst>
      <p:ext uri="{BB962C8B-B14F-4D97-AF65-F5344CB8AC3E}">
        <p14:creationId xmlns:p14="http://schemas.microsoft.com/office/powerpoint/2010/main" val="1199017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9048"/>
            <a:ext cx="11887200" cy="774405"/>
          </a:xfrm>
        </p:spPr>
        <p:txBody>
          <a:bodyPr/>
          <a:lstStyle/>
          <a:p>
            <a:r>
              <a:rPr lang="en-US" dirty="0" smtClean="0"/>
              <a:t>Visual Search Slopes</a:t>
            </a:r>
            <a:endParaRPr lang="en-US" dirty="0"/>
          </a:p>
        </p:txBody>
      </p:sp>
      <p:grpSp>
        <p:nvGrpSpPr>
          <p:cNvPr id="6" name="Group 5"/>
          <p:cNvGrpSpPr/>
          <p:nvPr/>
        </p:nvGrpSpPr>
        <p:grpSpPr>
          <a:xfrm>
            <a:off x="6895936" y="1561441"/>
            <a:ext cx="4531760" cy="4815499"/>
            <a:chOff x="6895936" y="1561441"/>
            <a:chExt cx="4531760" cy="4815499"/>
          </a:xfrm>
        </p:grpSpPr>
        <p:grpSp>
          <p:nvGrpSpPr>
            <p:cNvPr id="31" name="Group 30"/>
            <p:cNvGrpSpPr/>
            <p:nvPr/>
          </p:nvGrpSpPr>
          <p:grpSpPr>
            <a:xfrm>
              <a:off x="7017347" y="5537996"/>
              <a:ext cx="4410349" cy="838944"/>
              <a:chOff x="4214854" y="1656659"/>
              <a:chExt cx="4539084" cy="3434517"/>
            </a:xfrm>
          </p:grpSpPr>
          <p:sp>
            <p:nvSpPr>
              <p:cNvPr id="32" name="Rectangle 31"/>
              <p:cNvSpPr/>
              <p:nvPr userDrawn="1"/>
            </p:nvSpPr>
            <p:spPr>
              <a:xfrm>
                <a:off x="4225926" y="1656659"/>
                <a:ext cx="4528012" cy="3434517"/>
              </a:xfrm>
              <a:prstGeom prst="rect">
                <a:avLst/>
              </a:prstGeom>
              <a:noFill/>
              <a:ln w="12700">
                <a:solidFill>
                  <a:srgbClr val="D9B0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3" name="TextBox 32"/>
              <p:cNvSpPr txBox="1"/>
              <p:nvPr userDrawn="1"/>
            </p:nvSpPr>
            <p:spPr>
              <a:xfrm>
                <a:off x="4214854" y="2278541"/>
                <a:ext cx="4528013" cy="2141988"/>
              </a:xfrm>
              <a:prstGeom prst="rect">
                <a:avLst/>
              </a:prstGeom>
              <a:noFill/>
            </p:spPr>
            <p:txBody>
              <a:bodyPr wrap="square" rtlCol="0">
                <a:spAutoFit/>
              </a:bodyPr>
              <a:lstStyle/>
              <a:p>
                <a:pPr marL="12700"/>
                <a:r>
                  <a:rPr lang="en-US" sz="1400" spc="-5" dirty="0">
                    <a:solidFill>
                      <a:srgbClr val="0D0D0D"/>
                    </a:solidFill>
                    <a:latin typeface="Arial"/>
                    <a:cs typeface="Arial"/>
                  </a:rPr>
                  <a:t>If the task is </a:t>
                </a:r>
                <a:r>
                  <a:rPr lang="en-US" sz="1400" spc="-5" dirty="0" smtClean="0">
                    <a:solidFill>
                      <a:srgbClr val="0D0D0D"/>
                    </a:solidFill>
                    <a:latin typeface="Arial"/>
                    <a:cs typeface="Arial"/>
                  </a:rPr>
                  <a:t>performed</a:t>
                </a:r>
                <a:r>
                  <a:rPr lang="en-US" sz="1400" dirty="0" smtClean="0">
                    <a:latin typeface="Arial"/>
                    <a:cs typeface="Arial"/>
                  </a:rPr>
                  <a:t> </a:t>
                </a:r>
                <a:r>
                  <a:rPr lang="en-US" sz="1400" spc="-15" dirty="0" smtClean="0">
                    <a:solidFill>
                      <a:srgbClr val="0D0D0D"/>
                    </a:solidFill>
                    <a:latin typeface="Arial"/>
                    <a:cs typeface="Arial"/>
                  </a:rPr>
                  <a:t>automatically</a:t>
                </a:r>
                <a:r>
                  <a:rPr lang="en-US" sz="1400" spc="-15" dirty="0">
                    <a:solidFill>
                      <a:srgbClr val="0D0D0D"/>
                    </a:solidFill>
                    <a:latin typeface="Arial"/>
                    <a:cs typeface="Arial"/>
                  </a:rPr>
                  <a:t>, </a:t>
                </a:r>
                <a:r>
                  <a:rPr lang="en-US" sz="1400" spc="-5" dirty="0">
                    <a:solidFill>
                      <a:srgbClr val="0D0D0D"/>
                    </a:solidFill>
                    <a:latin typeface="Arial"/>
                    <a:cs typeface="Arial"/>
                  </a:rPr>
                  <a:t>then increasing  the load to should not </a:t>
                </a:r>
                <a:r>
                  <a:rPr lang="en-US" sz="1400" spc="-10" dirty="0" smtClean="0">
                    <a:solidFill>
                      <a:srgbClr val="0D0D0D"/>
                    </a:solidFill>
                    <a:latin typeface="Arial"/>
                    <a:cs typeface="Arial"/>
                  </a:rPr>
                  <a:t>affect </a:t>
                </a:r>
                <a:r>
                  <a:rPr lang="en-US" sz="1400" spc="-5" dirty="0">
                    <a:solidFill>
                      <a:srgbClr val="0D0D0D"/>
                    </a:solidFill>
                    <a:latin typeface="Arial"/>
                    <a:cs typeface="Arial"/>
                  </a:rPr>
                  <a:t>performance</a:t>
                </a:r>
                <a:r>
                  <a:rPr lang="en-US" sz="1400" spc="-5" dirty="0">
                    <a:solidFill>
                      <a:srgbClr val="0033CC"/>
                    </a:solidFill>
                    <a:latin typeface="Arial"/>
                    <a:cs typeface="Arial"/>
                  </a:rPr>
                  <a:t>.</a:t>
                </a:r>
                <a:endParaRPr lang="en-US" sz="1400" dirty="0">
                  <a:latin typeface="Arial"/>
                  <a:cs typeface="Arial"/>
                </a:endParaRPr>
              </a:p>
            </p:txBody>
          </p:sp>
        </p:grpSp>
        <p:grpSp>
          <p:nvGrpSpPr>
            <p:cNvPr id="2" name="Group 1"/>
            <p:cNvGrpSpPr/>
            <p:nvPr/>
          </p:nvGrpSpPr>
          <p:grpSpPr>
            <a:xfrm>
              <a:off x="6895936" y="1561441"/>
              <a:ext cx="4310062" cy="3663655"/>
              <a:chOff x="7358516" y="1281741"/>
              <a:chExt cx="4310062" cy="3663655"/>
            </a:xfrm>
          </p:grpSpPr>
          <p:sp>
            <p:nvSpPr>
              <p:cNvPr id="53" name="object 4"/>
              <p:cNvSpPr/>
              <p:nvPr/>
            </p:nvSpPr>
            <p:spPr>
              <a:xfrm>
                <a:off x="7766503" y="1936822"/>
                <a:ext cx="0" cy="2590800"/>
              </a:xfrm>
              <a:custGeom>
                <a:avLst/>
                <a:gdLst/>
                <a:ahLst/>
                <a:cxnLst/>
                <a:rect l="l" t="t" r="r" b="b"/>
                <a:pathLst>
                  <a:path h="2590800">
                    <a:moveTo>
                      <a:pt x="0" y="0"/>
                    </a:moveTo>
                    <a:lnTo>
                      <a:pt x="0" y="2590672"/>
                    </a:lnTo>
                  </a:path>
                </a:pathLst>
              </a:custGeom>
              <a:ln w="9525">
                <a:solidFill>
                  <a:srgbClr val="000000"/>
                </a:solidFill>
              </a:ln>
            </p:spPr>
            <p:txBody>
              <a:bodyPr wrap="square" lIns="0" tIns="0" rIns="0" bIns="0" rtlCol="0"/>
              <a:lstStyle/>
              <a:p>
                <a:endParaRPr/>
              </a:p>
            </p:txBody>
          </p:sp>
          <p:sp>
            <p:nvSpPr>
              <p:cNvPr id="54" name="object 5"/>
              <p:cNvSpPr/>
              <p:nvPr/>
            </p:nvSpPr>
            <p:spPr>
              <a:xfrm>
                <a:off x="7766503" y="4527494"/>
                <a:ext cx="3505200" cy="635"/>
              </a:xfrm>
              <a:custGeom>
                <a:avLst/>
                <a:gdLst/>
                <a:ahLst/>
                <a:cxnLst/>
                <a:rect l="l" t="t" r="r" b="b"/>
                <a:pathLst>
                  <a:path w="3505200" h="635">
                    <a:moveTo>
                      <a:pt x="0" y="0"/>
                    </a:moveTo>
                    <a:lnTo>
                      <a:pt x="3505200" y="126"/>
                    </a:lnTo>
                  </a:path>
                </a:pathLst>
              </a:custGeom>
              <a:ln w="9525">
                <a:solidFill>
                  <a:srgbClr val="000000"/>
                </a:solidFill>
              </a:ln>
            </p:spPr>
            <p:txBody>
              <a:bodyPr wrap="square" lIns="0" tIns="0" rIns="0" bIns="0" rtlCol="0"/>
              <a:lstStyle/>
              <a:p>
                <a:endParaRPr/>
              </a:p>
            </p:txBody>
          </p:sp>
          <p:sp>
            <p:nvSpPr>
              <p:cNvPr id="55" name="object 6"/>
              <p:cNvSpPr txBox="1"/>
              <p:nvPr/>
            </p:nvSpPr>
            <p:spPr>
              <a:xfrm>
                <a:off x="7358516" y="2485411"/>
                <a:ext cx="242823" cy="1488440"/>
              </a:xfrm>
              <a:prstGeom prst="rect">
                <a:avLst/>
              </a:prstGeom>
            </p:spPr>
            <p:txBody>
              <a:bodyPr vert="vert270" wrap="square" lIns="0" tIns="0" rIns="0" bIns="0" rtlCol="0">
                <a:spAutoFit/>
              </a:bodyPr>
              <a:lstStyle/>
              <a:p>
                <a:pPr marL="12700">
                  <a:lnSpc>
                    <a:spcPts val="2090"/>
                  </a:lnSpc>
                </a:pPr>
                <a:r>
                  <a:rPr sz="1400" spc="-5" dirty="0">
                    <a:latin typeface="Arial"/>
                    <a:cs typeface="Arial"/>
                  </a:rPr>
                  <a:t>Reaction</a:t>
                </a:r>
                <a:r>
                  <a:rPr sz="1400" spc="-65" dirty="0">
                    <a:latin typeface="Arial"/>
                    <a:cs typeface="Arial"/>
                  </a:rPr>
                  <a:t> </a:t>
                </a:r>
                <a:r>
                  <a:rPr sz="1400" spc="-20" dirty="0">
                    <a:latin typeface="Arial"/>
                    <a:cs typeface="Arial"/>
                  </a:rPr>
                  <a:t>Time</a:t>
                </a:r>
                <a:endParaRPr sz="1400" dirty="0">
                  <a:latin typeface="Arial"/>
                  <a:cs typeface="Arial"/>
                </a:endParaRPr>
              </a:p>
            </p:txBody>
          </p:sp>
          <p:sp>
            <p:nvSpPr>
              <p:cNvPr id="56" name="object 7"/>
              <p:cNvSpPr/>
              <p:nvPr/>
            </p:nvSpPr>
            <p:spPr>
              <a:xfrm>
                <a:off x="8147503" y="2698694"/>
                <a:ext cx="2743200" cy="1295400"/>
              </a:xfrm>
              <a:custGeom>
                <a:avLst/>
                <a:gdLst/>
                <a:ahLst/>
                <a:cxnLst/>
                <a:rect l="l" t="t" r="r" b="b"/>
                <a:pathLst>
                  <a:path w="2743200" h="1295400">
                    <a:moveTo>
                      <a:pt x="0" y="1295400"/>
                    </a:moveTo>
                    <a:lnTo>
                      <a:pt x="2743200" y="0"/>
                    </a:lnTo>
                  </a:path>
                </a:pathLst>
              </a:custGeom>
              <a:ln w="31749">
                <a:solidFill>
                  <a:srgbClr val="339966"/>
                </a:solidFill>
                <a:prstDash val="lgDash"/>
              </a:ln>
            </p:spPr>
            <p:txBody>
              <a:bodyPr wrap="square" lIns="0" tIns="0" rIns="0" bIns="0" rtlCol="0"/>
              <a:lstStyle/>
              <a:p>
                <a:endParaRPr/>
              </a:p>
            </p:txBody>
          </p:sp>
          <p:sp>
            <p:nvSpPr>
              <p:cNvPr id="57" name="object 8"/>
              <p:cNvSpPr/>
              <p:nvPr/>
            </p:nvSpPr>
            <p:spPr>
              <a:xfrm>
                <a:off x="8147503" y="1936694"/>
                <a:ext cx="2743200" cy="2057400"/>
              </a:xfrm>
              <a:custGeom>
                <a:avLst/>
                <a:gdLst/>
                <a:ahLst/>
                <a:cxnLst/>
                <a:rect l="l" t="t" r="r" b="b"/>
                <a:pathLst>
                  <a:path w="2743200" h="2057400">
                    <a:moveTo>
                      <a:pt x="0" y="2057400"/>
                    </a:moveTo>
                    <a:lnTo>
                      <a:pt x="2743200" y="0"/>
                    </a:lnTo>
                  </a:path>
                </a:pathLst>
              </a:custGeom>
              <a:ln w="31750">
                <a:solidFill>
                  <a:srgbClr val="FF6600"/>
                </a:solidFill>
                <a:prstDash val="lgDash"/>
              </a:ln>
            </p:spPr>
            <p:txBody>
              <a:bodyPr wrap="square" lIns="0" tIns="0" rIns="0" bIns="0" rtlCol="0"/>
              <a:lstStyle/>
              <a:p>
                <a:endParaRPr/>
              </a:p>
            </p:txBody>
          </p:sp>
          <p:sp>
            <p:nvSpPr>
              <p:cNvPr id="58" name="object 9"/>
              <p:cNvSpPr txBox="1"/>
              <p:nvPr/>
            </p:nvSpPr>
            <p:spPr>
              <a:xfrm>
                <a:off x="8303331" y="2116476"/>
                <a:ext cx="899794" cy="443711"/>
              </a:xfrm>
              <a:prstGeom prst="rect">
                <a:avLst/>
              </a:prstGeom>
            </p:spPr>
            <p:txBody>
              <a:bodyPr vert="horz" wrap="square" lIns="0" tIns="12700" rIns="0" bIns="0" rtlCol="0">
                <a:spAutoFit/>
              </a:bodyPr>
              <a:lstStyle/>
              <a:p>
                <a:pPr marL="12700">
                  <a:lnSpc>
                    <a:spcPct val="100000"/>
                  </a:lnSpc>
                  <a:spcBef>
                    <a:spcPts val="100"/>
                  </a:spcBef>
                </a:pPr>
                <a:r>
                  <a:rPr sz="1400" spc="-30" dirty="0">
                    <a:solidFill>
                      <a:srgbClr val="0033CC"/>
                    </a:solidFill>
                    <a:latin typeface="Arial"/>
                    <a:cs typeface="Arial"/>
                  </a:rPr>
                  <a:t>Varied</a:t>
                </a:r>
                <a:endParaRPr sz="1400" dirty="0">
                  <a:latin typeface="Arial"/>
                  <a:cs typeface="Arial"/>
                </a:endParaRPr>
              </a:p>
              <a:p>
                <a:pPr marL="12700">
                  <a:lnSpc>
                    <a:spcPct val="100000"/>
                  </a:lnSpc>
                </a:pPr>
                <a:r>
                  <a:rPr sz="1400" spc="-5" dirty="0">
                    <a:solidFill>
                      <a:srgbClr val="0033CC"/>
                    </a:solidFill>
                    <a:latin typeface="Arial"/>
                    <a:cs typeface="Arial"/>
                  </a:rPr>
                  <a:t>Ma</a:t>
                </a:r>
                <a:r>
                  <a:rPr sz="1400" spc="-15" dirty="0">
                    <a:solidFill>
                      <a:srgbClr val="0033CC"/>
                    </a:solidFill>
                    <a:latin typeface="Arial"/>
                    <a:cs typeface="Arial"/>
                  </a:rPr>
                  <a:t>p</a:t>
                </a:r>
                <a:r>
                  <a:rPr sz="1400" spc="-5" dirty="0">
                    <a:solidFill>
                      <a:srgbClr val="0033CC"/>
                    </a:solidFill>
                    <a:latin typeface="Arial"/>
                    <a:cs typeface="Arial"/>
                  </a:rPr>
                  <a:t>p</a:t>
                </a:r>
                <a:r>
                  <a:rPr sz="1400" spc="-15" dirty="0">
                    <a:solidFill>
                      <a:srgbClr val="0033CC"/>
                    </a:solidFill>
                    <a:latin typeface="Arial"/>
                    <a:cs typeface="Arial"/>
                  </a:rPr>
                  <a:t>i</a:t>
                </a:r>
                <a:r>
                  <a:rPr sz="1400" spc="-5" dirty="0">
                    <a:solidFill>
                      <a:srgbClr val="0033CC"/>
                    </a:solidFill>
                    <a:latin typeface="Arial"/>
                    <a:cs typeface="Arial"/>
                  </a:rPr>
                  <a:t>ng</a:t>
                </a:r>
                <a:endParaRPr sz="1400" dirty="0">
                  <a:latin typeface="Arial"/>
                  <a:cs typeface="Arial"/>
                </a:endParaRPr>
              </a:p>
            </p:txBody>
          </p:sp>
          <p:sp>
            <p:nvSpPr>
              <p:cNvPr id="59" name="object 10"/>
              <p:cNvSpPr txBox="1"/>
              <p:nvPr/>
            </p:nvSpPr>
            <p:spPr>
              <a:xfrm>
                <a:off x="7828479" y="3829706"/>
                <a:ext cx="3543300" cy="1115690"/>
              </a:xfrm>
              <a:prstGeom prst="rect">
                <a:avLst/>
              </a:prstGeom>
            </p:spPr>
            <p:txBody>
              <a:bodyPr vert="horz" wrap="square" lIns="0" tIns="12700" rIns="0" bIns="0" rtlCol="0">
                <a:spAutoFit/>
              </a:bodyPr>
              <a:lstStyle/>
              <a:p>
                <a:pPr marL="1309370">
                  <a:lnSpc>
                    <a:spcPct val="100000"/>
                  </a:lnSpc>
                  <a:spcBef>
                    <a:spcPts val="100"/>
                  </a:spcBef>
                </a:pPr>
                <a:r>
                  <a:rPr sz="1400" dirty="0">
                    <a:solidFill>
                      <a:srgbClr val="CC0000"/>
                    </a:solidFill>
                    <a:latin typeface="Arial"/>
                    <a:cs typeface="Arial"/>
                  </a:rPr>
                  <a:t>Why </a:t>
                </a:r>
                <a:r>
                  <a:rPr sz="1400" spc="-5" dirty="0">
                    <a:solidFill>
                      <a:srgbClr val="CC0000"/>
                    </a:solidFill>
                    <a:latin typeface="Arial"/>
                    <a:cs typeface="Arial"/>
                  </a:rPr>
                  <a:t>2:1 </a:t>
                </a:r>
                <a:r>
                  <a:rPr sz="1400" spc="-10" dirty="0">
                    <a:solidFill>
                      <a:srgbClr val="CC0000"/>
                    </a:solidFill>
                    <a:latin typeface="Arial"/>
                    <a:cs typeface="Arial"/>
                  </a:rPr>
                  <a:t>slope</a:t>
                </a:r>
                <a:r>
                  <a:rPr sz="1400" spc="-25" dirty="0">
                    <a:solidFill>
                      <a:srgbClr val="CC0000"/>
                    </a:solidFill>
                    <a:latin typeface="Arial"/>
                    <a:cs typeface="Arial"/>
                  </a:rPr>
                  <a:t> </a:t>
                </a:r>
                <a:r>
                  <a:rPr sz="1400" spc="-5" dirty="0">
                    <a:solidFill>
                      <a:srgbClr val="CC0000"/>
                    </a:solidFill>
                    <a:latin typeface="Arial"/>
                    <a:cs typeface="Arial"/>
                  </a:rPr>
                  <a:t>ratio?</a:t>
                </a:r>
                <a:endParaRPr sz="1400" dirty="0">
                  <a:latin typeface="Arial"/>
                  <a:cs typeface="Arial"/>
                </a:endParaRPr>
              </a:p>
              <a:p>
                <a:pPr>
                  <a:lnSpc>
                    <a:spcPct val="100000"/>
                  </a:lnSpc>
                  <a:spcBef>
                    <a:spcPts val="20"/>
                  </a:spcBef>
                </a:pPr>
                <a:endParaRPr sz="2800" dirty="0">
                  <a:latin typeface="Times New Roman"/>
                  <a:cs typeface="Times New Roman"/>
                </a:endParaRPr>
              </a:p>
              <a:p>
                <a:pPr marL="318770">
                  <a:lnSpc>
                    <a:spcPct val="100000"/>
                  </a:lnSpc>
                  <a:tabLst>
                    <a:tab pos="775970" algn="l"/>
                    <a:tab pos="1690370" algn="l"/>
                  </a:tabLst>
                </a:pPr>
                <a:r>
                  <a:rPr sz="1400" spc="-5" dirty="0">
                    <a:latin typeface="Arial"/>
                    <a:cs typeface="Arial"/>
                  </a:rPr>
                  <a:t>1	2	4</a:t>
                </a:r>
                <a:endParaRPr sz="1400" dirty="0">
                  <a:latin typeface="Arial"/>
                  <a:cs typeface="Arial"/>
                </a:endParaRPr>
              </a:p>
              <a:p>
                <a:pPr marL="12700">
                  <a:lnSpc>
                    <a:spcPct val="100000"/>
                  </a:lnSpc>
                  <a:spcBef>
                    <a:spcPts val="180"/>
                  </a:spcBef>
                </a:pPr>
                <a:r>
                  <a:rPr lang="en-US" sz="1400" spc="-5" dirty="0" smtClean="0">
                    <a:latin typeface="Arial"/>
                    <a:cs typeface="Arial"/>
                  </a:rPr>
                  <a:t> </a:t>
                </a:r>
                <a:r>
                  <a:rPr sz="1400" spc="-5" dirty="0" smtClean="0">
                    <a:latin typeface="Arial"/>
                    <a:cs typeface="Arial"/>
                  </a:rPr>
                  <a:t>Performance </a:t>
                </a:r>
                <a:r>
                  <a:rPr sz="1400" dirty="0">
                    <a:latin typeface="Arial"/>
                    <a:cs typeface="Arial"/>
                  </a:rPr>
                  <a:t>after </a:t>
                </a:r>
                <a:r>
                  <a:rPr sz="1400" spc="-5" dirty="0">
                    <a:latin typeface="Arial"/>
                    <a:cs typeface="Arial"/>
                  </a:rPr>
                  <a:t>about 600</a:t>
                </a:r>
                <a:r>
                  <a:rPr sz="1400" spc="-45" dirty="0">
                    <a:latin typeface="Arial"/>
                    <a:cs typeface="Arial"/>
                  </a:rPr>
                  <a:t> </a:t>
                </a:r>
                <a:r>
                  <a:rPr sz="1400" spc="-15" dirty="0">
                    <a:latin typeface="Arial"/>
                    <a:cs typeface="Arial"/>
                  </a:rPr>
                  <a:t>Trials</a:t>
                </a:r>
                <a:endParaRPr sz="1400" dirty="0">
                  <a:latin typeface="Arial"/>
                  <a:cs typeface="Arial"/>
                </a:endParaRPr>
              </a:p>
            </p:txBody>
          </p:sp>
          <p:sp>
            <p:nvSpPr>
              <p:cNvPr id="60" name="object 11"/>
              <p:cNvSpPr txBox="1"/>
              <p:nvPr/>
            </p:nvSpPr>
            <p:spPr>
              <a:xfrm>
                <a:off x="7766503" y="1281741"/>
                <a:ext cx="3902075" cy="1397819"/>
              </a:xfrm>
              <a:prstGeom prst="rect">
                <a:avLst/>
              </a:prstGeom>
            </p:spPr>
            <p:txBody>
              <a:bodyPr vert="horz" wrap="square" lIns="0" tIns="12700" rIns="0" bIns="0" rtlCol="0">
                <a:spAutoFit/>
              </a:bodyPr>
              <a:lstStyle/>
              <a:p>
                <a:pPr marL="12700">
                  <a:lnSpc>
                    <a:spcPct val="100000"/>
                  </a:lnSpc>
                  <a:spcBef>
                    <a:spcPts val="100"/>
                  </a:spcBef>
                </a:pPr>
                <a:r>
                  <a:rPr sz="1400" spc="-5" dirty="0" smtClean="0">
                    <a:latin typeface="Arial"/>
                    <a:cs typeface="Arial"/>
                  </a:rPr>
                  <a:t>Performance </a:t>
                </a:r>
                <a:r>
                  <a:rPr sz="1400" dirty="0" smtClean="0">
                    <a:latin typeface="Arial"/>
                    <a:cs typeface="Arial"/>
                  </a:rPr>
                  <a:t>after </a:t>
                </a:r>
                <a:r>
                  <a:rPr sz="1400" spc="-5" dirty="0" smtClean="0">
                    <a:latin typeface="Arial"/>
                    <a:cs typeface="Arial"/>
                  </a:rPr>
                  <a:t>about 600</a:t>
                </a:r>
                <a:r>
                  <a:rPr sz="1400" spc="-25" dirty="0" smtClean="0">
                    <a:latin typeface="Arial"/>
                    <a:cs typeface="Arial"/>
                  </a:rPr>
                  <a:t> </a:t>
                </a:r>
                <a:r>
                  <a:rPr sz="1400" spc="-15" dirty="0" smtClean="0">
                    <a:latin typeface="Arial"/>
                    <a:cs typeface="Arial"/>
                  </a:rPr>
                  <a:t>Trials</a:t>
                </a:r>
                <a:endParaRPr sz="1400" dirty="0">
                  <a:latin typeface="Arial"/>
                  <a:cs typeface="Arial"/>
                </a:endParaRPr>
              </a:p>
              <a:p>
                <a:pPr>
                  <a:lnSpc>
                    <a:spcPct val="100000"/>
                  </a:lnSpc>
                  <a:spcBef>
                    <a:spcPts val="25"/>
                  </a:spcBef>
                </a:pPr>
                <a:endParaRPr sz="1900" dirty="0">
                  <a:latin typeface="Times New Roman"/>
                  <a:cs typeface="Times New Roman"/>
                </a:endParaRPr>
              </a:p>
              <a:p>
                <a:pPr marR="81280" algn="r">
                  <a:lnSpc>
                    <a:spcPct val="100000"/>
                  </a:lnSpc>
                </a:pPr>
                <a:r>
                  <a:rPr sz="1400" spc="-5" dirty="0">
                    <a:latin typeface="Arial"/>
                    <a:cs typeface="Arial"/>
                  </a:rPr>
                  <a:t>A</a:t>
                </a:r>
                <a:r>
                  <a:rPr sz="1400" spc="-15" dirty="0">
                    <a:latin typeface="Arial"/>
                    <a:cs typeface="Arial"/>
                  </a:rPr>
                  <a:t>b</a:t>
                </a:r>
                <a:r>
                  <a:rPr sz="1400" spc="-5" dirty="0">
                    <a:latin typeface="Arial"/>
                    <a:cs typeface="Arial"/>
                  </a:rPr>
                  <a:t>se</a:t>
                </a:r>
                <a:r>
                  <a:rPr sz="1400" spc="-15" dirty="0">
                    <a:latin typeface="Arial"/>
                    <a:cs typeface="Arial"/>
                  </a:rPr>
                  <a:t>n</a:t>
                </a:r>
                <a:r>
                  <a:rPr sz="1400" dirty="0">
                    <a:latin typeface="Arial"/>
                    <a:cs typeface="Arial"/>
                  </a:rPr>
                  <a:t>t</a:t>
                </a:r>
              </a:p>
              <a:p>
                <a:pPr>
                  <a:lnSpc>
                    <a:spcPct val="100000"/>
                  </a:lnSpc>
                  <a:spcBef>
                    <a:spcPts val="30"/>
                  </a:spcBef>
                </a:pPr>
                <a:endParaRPr sz="2900" dirty="0">
                  <a:latin typeface="Times New Roman"/>
                  <a:cs typeface="Times New Roman"/>
                </a:endParaRPr>
              </a:p>
              <a:p>
                <a:pPr marR="5080" algn="r">
                  <a:lnSpc>
                    <a:spcPct val="100000"/>
                  </a:lnSpc>
                </a:pPr>
                <a:r>
                  <a:rPr sz="1400" spc="-5" dirty="0">
                    <a:latin typeface="Arial"/>
                    <a:cs typeface="Arial"/>
                  </a:rPr>
                  <a:t>Pres</a:t>
                </a:r>
                <a:r>
                  <a:rPr sz="1400" spc="-15" dirty="0">
                    <a:latin typeface="Arial"/>
                    <a:cs typeface="Arial"/>
                  </a:rPr>
                  <a:t>e</a:t>
                </a:r>
                <a:r>
                  <a:rPr sz="1400" dirty="0">
                    <a:latin typeface="Arial"/>
                    <a:cs typeface="Arial"/>
                  </a:rPr>
                  <a:t>nt</a:t>
                </a:r>
              </a:p>
            </p:txBody>
          </p:sp>
        </p:grpSp>
      </p:grpSp>
      <p:sp>
        <p:nvSpPr>
          <p:cNvPr id="17" name="Content Placeholder 7"/>
          <p:cNvSpPr txBox="1">
            <a:spLocks/>
          </p:cNvSpPr>
          <p:nvPr/>
        </p:nvSpPr>
        <p:spPr>
          <a:xfrm>
            <a:off x="639342" y="2177413"/>
            <a:ext cx="5359730" cy="3653232"/>
          </a:xfrm>
          <a:prstGeom prst="rect">
            <a:avLst/>
          </a:prstGeom>
        </p:spPr>
        <p:txBody>
          <a:bodyPr/>
          <a:lstStyle>
            <a:lvl1pPr marL="0" indent="0" algn="l" defTabSz="914400" rtl="0" eaLnBrk="1" latinLnBrk="0" hangingPunct="1">
              <a:spcBef>
                <a:spcPts val="1200"/>
              </a:spcBef>
              <a:spcAft>
                <a:spcPts val="1200"/>
              </a:spcAft>
              <a:buFont typeface="Arial" pitchFamily="34" charset="0"/>
              <a:buNone/>
              <a:defRPr sz="1400" kern="1200">
                <a:solidFill>
                  <a:schemeClr val="tx1"/>
                </a:solidFill>
                <a:latin typeface="Arial" panose="020B0604020202020204" pitchFamily="34" charset="0"/>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800" kern="1200">
                <a:solidFill>
                  <a:schemeClr val="tx1"/>
                </a:solidFill>
                <a:latin typeface="+mj-lt"/>
                <a:ea typeface="Open Sans" panose="020B0606030504020204" pitchFamily="34" charset="0"/>
                <a:cs typeface="Arial" panose="020B0604020202020204" pitchFamily="34" charset="0"/>
              </a:defRPr>
            </a:lvl2pPr>
            <a:lvl3pPr marL="9144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b="1" dirty="0" smtClean="0"/>
              <a:t>Visual Search and Automaticity</a:t>
            </a:r>
          </a:p>
          <a:p>
            <a:r>
              <a:rPr lang="en-US" sz="2000" dirty="0"/>
              <a:t>Target memory set</a:t>
            </a:r>
            <a:br>
              <a:rPr lang="en-US" sz="2000" dirty="0"/>
            </a:br>
            <a:r>
              <a:rPr lang="en-US" sz="1600" dirty="0"/>
              <a:t>varied mapping versus consistent mapping</a:t>
            </a:r>
          </a:p>
          <a:p>
            <a:r>
              <a:rPr lang="en-US" sz="2000" dirty="0" smtClean="0"/>
              <a:t>RSVP procedure</a:t>
            </a:r>
          </a:p>
          <a:p>
            <a:r>
              <a:rPr lang="en-US" sz="2000" dirty="0" smtClean="0"/>
              <a:t>Task: Target Present or Target Absent?</a:t>
            </a:r>
          </a:p>
          <a:p>
            <a:r>
              <a:rPr lang="en-US" sz="2000" dirty="0" smtClean="0"/>
              <a:t>Vary </a:t>
            </a:r>
            <a:r>
              <a:rPr lang="en-US" sz="2000" dirty="0"/>
              <a:t>the search set size from 1 to 4 to increase load.</a:t>
            </a:r>
            <a:endParaRPr lang="en-US" sz="2000" dirty="0" smtClean="0"/>
          </a:p>
          <a:p>
            <a:endParaRPr lang="en-US" dirty="0"/>
          </a:p>
        </p:txBody>
      </p:sp>
    </p:spTree>
    <p:extLst>
      <p:ext uri="{BB962C8B-B14F-4D97-AF65-F5344CB8AC3E}">
        <p14:creationId xmlns:p14="http://schemas.microsoft.com/office/powerpoint/2010/main" val="3034672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9048"/>
            <a:ext cx="11887200" cy="774405"/>
          </a:xfrm>
        </p:spPr>
        <p:txBody>
          <a:bodyPr/>
          <a:lstStyle/>
          <a:p>
            <a:r>
              <a:rPr lang="en-US" dirty="0" smtClean="0"/>
              <a:t>Automaticity and Search Slopes</a:t>
            </a:r>
            <a:endParaRPr lang="en-US" dirty="0"/>
          </a:p>
        </p:txBody>
      </p:sp>
      <p:grpSp>
        <p:nvGrpSpPr>
          <p:cNvPr id="2" name="Group 1"/>
          <p:cNvGrpSpPr/>
          <p:nvPr/>
        </p:nvGrpSpPr>
        <p:grpSpPr>
          <a:xfrm>
            <a:off x="6764112" y="1547208"/>
            <a:ext cx="4652962" cy="4878605"/>
            <a:chOff x="6764112" y="1547208"/>
            <a:chExt cx="4652962" cy="4878605"/>
          </a:xfrm>
        </p:grpSpPr>
        <p:grpSp>
          <p:nvGrpSpPr>
            <p:cNvPr id="31" name="Group 30"/>
            <p:cNvGrpSpPr/>
            <p:nvPr/>
          </p:nvGrpSpPr>
          <p:grpSpPr>
            <a:xfrm>
              <a:off x="7006935" y="5439564"/>
              <a:ext cx="4277840" cy="986249"/>
              <a:chOff x="4181277" y="1656655"/>
              <a:chExt cx="4034358" cy="4037563"/>
            </a:xfrm>
          </p:grpSpPr>
          <p:sp>
            <p:nvSpPr>
              <p:cNvPr id="32" name="Rectangle 31"/>
              <p:cNvSpPr/>
              <p:nvPr userDrawn="1"/>
            </p:nvSpPr>
            <p:spPr>
              <a:xfrm>
                <a:off x="4181277" y="1656655"/>
                <a:ext cx="4034357" cy="4037563"/>
              </a:xfrm>
              <a:prstGeom prst="rect">
                <a:avLst/>
              </a:prstGeom>
              <a:noFill/>
              <a:ln>
                <a:solidFill>
                  <a:srgbClr val="D9B0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3" name="TextBox 32"/>
              <p:cNvSpPr txBox="1"/>
              <p:nvPr userDrawn="1"/>
            </p:nvSpPr>
            <p:spPr>
              <a:xfrm>
                <a:off x="4181277" y="2278541"/>
                <a:ext cx="4034358" cy="3023985"/>
              </a:xfrm>
              <a:prstGeom prst="rect">
                <a:avLst/>
              </a:prstGeom>
              <a:noFill/>
            </p:spPr>
            <p:txBody>
              <a:bodyPr wrap="square" rtlCol="0">
                <a:spAutoFit/>
              </a:bodyPr>
              <a:lstStyle/>
              <a:p>
                <a:pPr marL="12700"/>
                <a:r>
                  <a:rPr lang="en-US" sz="1400" spc="-5" dirty="0">
                    <a:solidFill>
                      <a:srgbClr val="0D0D0D"/>
                    </a:solidFill>
                    <a:latin typeface="Arial"/>
                    <a:cs typeface="Arial"/>
                  </a:rPr>
                  <a:t>If the task is </a:t>
                </a:r>
                <a:r>
                  <a:rPr lang="en-US" sz="1400" spc="-5" dirty="0" smtClean="0">
                    <a:solidFill>
                      <a:srgbClr val="0D0D0D"/>
                    </a:solidFill>
                    <a:latin typeface="Arial"/>
                    <a:cs typeface="Arial"/>
                  </a:rPr>
                  <a:t>performed</a:t>
                </a:r>
                <a:r>
                  <a:rPr lang="en-US" sz="1400" dirty="0" smtClean="0">
                    <a:latin typeface="Arial"/>
                    <a:cs typeface="Arial"/>
                  </a:rPr>
                  <a:t> </a:t>
                </a:r>
                <a:r>
                  <a:rPr lang="en-US" sz="1400" spc="-15" dirty="0" smtClean="0">
                    <a:solidFill>
                      <a:srgbClr val="0D0D0D"/>
                    </a:solidFill>
                    <a:latin typeface="Arial"/>
                    <a:cs typeface="Arial"/>
                  </a:rPr>
                  <a:t>automatically</a:t>
                </a:r>
                <a:r>
                  <a:rPr lang="en-US" sz="1400" spc="-15" dirty="0">
                    <a:solidFill>
                      <a:srgbClr val="0D0D0D"/>
                    </a:solidFill>
                    <a:latin typeface="Arial"/>
                    <a:cs typeface="Arial"/>
                  </a:rPr>
                  <a:t>, </a:t>
                </a:r>
                <a:r>
                  <a:rPr lang="en-US" sz="1400" spc="-5" dirty="0">
                    <a:solidFill>
                      <a:srgbClr val="0D0D0D"/>
                    </a:solidFill>
                    <a:latin typeface="Arial"/>
                    <a:cs typeface="Arial"/>
                  </a:rPr>
                  <a:t>then increasing  the load to should not </a:t>
                </a:r>
                <a:r>
                  <a:rPr lang="en-US" sz="1400" spc="-10" dirty="0">
                    <a:solidFill>
                      <a:srgbClr val="0D0D0D"/>
                    </a:solidFill>
                    <a:latin typeface="Arial"/>
                    <a:cs typeface="Arial"/>
                  </a:rPr>
                  <a:t>affect </a:t>
                </a:r>
                <a:r>
                  <a:rPr lang="en-US" sz="1400" spc="-5" dirty="0" smtClean="0">
                    <a:solidFill>
                      <a:srgbClr val="0D0D0D"/>
                    </a:solidFill>
                    <a:latin typeface="Arial"/>
                    <a:cs typeface="Arial"/>
                  </a:rPr>
                  <a:t>performance</a:t>
                </a:r>
                <a:r>
                  <a:rPr lang="en-US" sz="1400" spc="-5" dirty="0">
                    <a:solidFill>
                      <a:srgbClr val="0033CC"/>
                    </a:solidFill>
                    <a:latin typeface="Arial"/>
                    <a:cs typeface="Arial"/>
                  </a:rPr>
                  <a:t>.</a:t>
                </a:r>
                <a:endParaRPr lang="en-US" sz="1400" dirty="0">
                  <a:latin typeface="Arial"/>
                  <a:cs typeface="Arial"/>
                </a:endParaRPr>
              </a:p>
            </p:txBody>
          </p:sp>
        </p:grpSp>
        <p:grpSp>
          <p:nvGrpSpPr>
            <p:cNvPr id="30" name="Group 29"/>
            <p:cNvGrpSpPr/>
            <p:nvPr/>
          </p:nvGrpSpPr>
          <p:grpSpPr>
            <a:xfrm>
              <a:off x="6764112" y="1547208"/>
              <a:ext cx="4652962" cy="3617464"/>
              <a:chOff x="4030790" y="1322578"/>
              <a:chExt cx="4652962" cy="3617464"/>
            </a:xfrm>
          </p:grpSpPr>
          <p:sp>
            <p:nvSpPr>
              <p:cNvPr id="34" name="object 4"/>
              <p:cNvSpPr/>
              <p:nvPr/>
            </p:nvSpPr>
            <p:spPr>
              <a:xfrm>
                <a:off x="4438650" y="1828800"/>
                <a:ext cx="0" cy="2590800"/>
              </a:xfrm>
              <a:custGeom>
                <a:avLst/>
                <a:gdLst/>
                <a:ahLst/>
                <a:cxnLst/>
                <a:rect l="l" t="t" r="r" b="b"/>
                <a:pathLst>
                  <a:path h="2590800">
                    <a:moveTo>
                      <a:pt x="0" y="0"/>
                    </a:moveTo>
                    <a:lnTo>
                      <a:pt x="0" y="2590800"/>
                    </a:lnTo>
                  </a:path>
                </a:pathLst>
              </a:custGeom>
              <a:ln w="9525">
                <a:solidFill>
                  <a:srgbClr val="000000"/>
                </a:solidFill>
              </a:ln>
            </p:spPr>
            <p:txBody>
              <a:bodyPr wrap="square" lIns="0" tIns="0" rIns="0" bIns="0" rtlCol="0"/>
              <a:lstStyle/>
              <a:p>
                <a:endParaRPr/>
              </a:p>
            </p:txBody>
          </p:sp>
          <p:sp>
            <p:nvSpPr>
              <p:cNvPr id="37" name="object 5"/>
              <p:cNvSpPr/>
              <p:nvPr/>
            </p:nvSpPr>
            <p:spPr>
              <a:xfrm>
                <a:off x="4438650" y="4419600"/>
                <a:ext cx="3505200" cy="0"/>
              </a:xfrm>
              <a:custGeom>
                <a:avLst/>
                <a:gdLst/>
                <a:ahLst/>
                <a:cxnLst/>
                <a:rect l="l" t="t" r="r" b="b"/>
                <a:pathLst>
                  <a:path w="3505200">
                    <a:moveTo>
                      <a:pt x="0" y="0"/>
                    </a:moveTo>
                    <a:lnTo>
                      <a:pt x="3505200" y="0"/>
                    </a:lnTo>
                  </a:path>
                </a:pathLst>
              </a:custGeom>
              <a:ln w="9525">
                <a:solidFill>
                  <a:srgbClr val="000000"/>
                </a:solidFill>
              </a:ln>
            </p:spPr>
            <p:txBody>
              <a:bodyPr wrap="square" lIns="0" tIns="0" rIns="0" bIns="0" rtlCol="0"/>
              <a:lstStyle/>
              <a:p>
                <a:endParaRPr/>
              </a:p>
            </p:txBody>
          </p:sp>
          <p:sp>
            <p:nvSpPr>
              <p:cNvPr id="51" name="object 6"/>
              <p:cNvSpPr txBox="1"/>
              <p:nvPr/>
            </p:nvSpPr>
            <p:spPr>
              <a:xfrm>
                <a:off x="4030790" y="2377389"/>
                <a:ext cx="242823" cy="1488440"/>
              </a:xfrm>
              <a:prstGeom prst="rect">
                <a:avLst/>
              </a:prstGeom>
            </p:spPr>
            <p:txBody>
              <a:bodyPr vert="vert270" wrap="square" lIns="0" tIns="0" rIns="0" bIns="0" rtlCol="0">
                <a:spAutoFit/>
              </a:bodyPr>
              <a:lstStyle/>
              <a:p>
                <a:pPr marL="12700">
                  <a:lnSpc>
                    <a:spcPts val="2090"/>
                  </a:lnSpc>
                </a:pPr>
                <a:r>
                  <a:rPr sz="1400" spc="-5" dirty="0">
                    <a:latin typeface="Arial"/>
                    <a:cs typeface="Arial"/>
                  </a:rPr>
                  <a:t>Reaction</a:t>
                </a:r>
                <a:r>
                  <a:rPr sz="1400" spc="-65" dirty="0">
                    <a:latin typeface="Arial"/>
                    <a:cs typeface="Arial"/>
                  </a:rPr>
                  <a:t> </a:t>
                </a:r>
                <a:r>
                  <a:rPr sz="1400" spc="-20" dirty="0">
                    <a:latin typeface="Arial"/>
                    <a:cs typeface="Arial"/>
                  </a:rPr>
                  <a:t>Time</a:t>
                </a:r>
                <a:endParaRPr sz="1400" dirty="0">
                  <a:latin typeface="Arial"/>
                  <a:cs typeface="Arial"/>
                </a:endParaRPr>
              </a:p>
            </p:txBody>
          </p:sp>
          <p:sp>
            <p:nvSpPr>
              <p:cNvPr id="52" name="object 7"/>
              <p:cNvSpPr txBox="1"/>
              <p:nvPr/>
            </p:nvSpPr>
            <p:spPr>
              <a:xfrm>
                <a:off x="4807077" y="4407789"/>
                <a:ext cx="1607174" cy="228268"/>
              </a:xfrm>
              <a:prstGeom prst="rect">
                <a:avLst/>
              </a:prstGeom>
            </p:spPr>
            <p:txBody>
              <a:bodyPr vert="horz" wrap="square" lIns="0" tIns="12700" rIns="0" bIns="0" rtlCol="0">
                <a:spAutoFit/>
              </a:bodyPr>
              <a:lstStyle/>
              <a:p>
                <a:pPr marL="12700">
                  <a:lnSpc>
                    <a:spcPct val="100000"/>
                  </a:lnSpc>
                  <a:spcBef>
                    <a:spcPts val="100"/>
                  </a:spcBef>
                  <a:tabLst>
                    <a:tab pos="469265" algn="l"/>
                  </a:tabLst>
                </a:pPr>
                <a:r>
                  <a:rPr sz="1400" spc="-5" dirty="0">
                    <a:latin typeface="Arial"/>
                    <a:cs typeface="Arial"/>
                  </a:rPr>
                  <a:t>1	</a:t>
                </a:r>
                <a:r>
                  <a:rPr lang="en-US" sz="1400" spc="-5" dirty="0" smtClean="0">
                    <a:latin typeface="Arial"/>
                    <a:cs typeface="Arial"/>
                  </a:rPr>
                  <a:t>    </a:t>
                </a:r>
                <a:r>
                  <a:rPr sz="1400" spc="-5" dirty="0" smtClean="0">
                    <a:latin typeface="Arial"/>
                    <a:cs typeface="Arial"/>
                  </a:rPr>
                  <a:t>2</a:t>
                </a:r>
                <a:r>
                  <a:rPr lang="en-US" sz="1400" spc="-5" dirty="0" smtClean="0">
                    <a:latin typeface="Arial"/>
                    <a:cs typeface="Arial"/>
                  </a:rPr>
                  <a:t>             4</a:t>
                </a:r>
                <a:endParaRPr sz="1400" dirty="0">
                  <a:latin typeface="Arial"/>
                  <a:cs typeface="Arial"/>
                </a:endParaRPr>
              </a:p>
            </p:txBody>
          </p:sp>
          <p:sp>
            <p:nvSpPr>
              <p:cNvPr id="61" name="object 8"/>
              <p:cNvSpPr txBox="1"/>
              <p:nvPr/>
            </p:nvSpPr>
            <p:spPr>
              <a:xfrm>
                <a:off x="4746752" y="1322578"/>
                <a:ext cx="3543300" cy="228268"/>
              </a:xfrm>
              <a:prstGeom prst="rect">
                <a:avLst/>
              </a:prstGeom>
            </p:spPr>
            <p:txBody>
              <a:bodyPr vert="horz" wrap="square" lIns="0" tIns="12700" rIns="0" bIns="0" rtlCol="0">
                <a:spAutoFit/>
              </a:bodyPr>
              <a:lstStyle/>
              <a:p>
                <a:pPr marL="12700">
                  <a:lnSpc>
                    <a:spcPct val="100000"/>
                  </a:lnSpc>
                  <a:spcBef>
                    <a:spcPts val="100"/>
                  </a:spcBef>
                </a:pPr>
                <a:r>
                  <a:rPr sz="1400" spc="-5" dirty="0">
                    <a:latin typeface="Arial"/>
                    <a:cs typeface="Arial"/>
                  </a:rPr>
                  <a:t>Performance </a:t>
                </a:r>
                <a:r>
                  <a:rPr sz="1400" dirty="0">
                    <a:latin typeface="Arial"/>
                    <a:cs typeface="Arial"/>
                  </a:rPr>
                  <a:t>after </a:t>
                </a:r>
                <a:r>
                  <a:rPr sz="1400" spc="-5" dirty="0">
                    <a:latin typeface="Arial"/>
                    <a:cs typeface="Arial"/>
                  </a:rPr>
                  <a:t>about 600</a:t>
                </a:r>
                <a:r>
                  <a:rPr sz="1400" spc="-45" dirty="0">
                    <a:latin typeface="Arial"/>
                    <a:cs typeface="Arial"/>
                  </a:rPr>
                  <a:t> </a:t>
                </a:r>
                <a:r>
                  <a:rPr sz="1400" spc="-15" dirty="0">
                    <a:latin typeface="Arial"/>
                    <a:cs typeface="Arial"/>
                  </a:rPr>
                  <a:t>Trials</a:t>
                </a:r>
                <a:endParaRPr sz="1400" dirty="0">
                  <a:latin typeface="Arial"/>
                  <a:cs typeface="Arial"/>
                </a:endParaRPr>
              </a:p>
            </p:txBody>
          </p:sp>
          <p:sp>
            <p:nvSpPr>
              <p:cNvPr id="62" name="object 9"/>
              <p:cNvSpPr/>
              <p:nvPr/>
            </p:nvSpPr>
            <p:spPr>
              <a:xfrm>
                <a:off x="4819650" y="3886200"/>
                <a:ext cx="2895600" cy="0"/>
              </a:xfrm>
              <a:custGeom>
                <a:avLst/>
                <a:gdLst/>
                <a:ahLst/>
                <a:cxnLst/>
                <a:rect l="l" t="t" r="r" b="b"/>
                <a:pathLst>
                  <a:path w="2895600">
                    <a:moveTo>
                      <a:pt x="0" y="0"/>
                    </a:moveTo>
                    <a:lnTo>
                      <a:pt x="2895600" y="0"/>
                    </a:lnTo>
                  </a:path>
                </a:pathLst>
              </a:custGeom>
              <a:ln w="31750">
                <a:solidFill>
                  <a:srgbClr val="339966"/>
                </a:solidFill>
              </a:ln>
            </p:spPr>
            <p:txBody>
              <a:bodyPr wrap="square" lIns="0" tIns="0" rIns="0" bIns="0" rtlCol="0"/>
              <a:lstStyle/>
              <a:p>
                <a:endParaRPr/>
              </a:p>
            </p:txBody>
          </p:sp>
          <p:sp>
            <p:nvSpPr>
              <p:cNvPr id="63" name="object 10"/>
              <p:cNvSpPr/>
              <p:nvPr/>
            </p:nvSpPr>
            <p:spPr>
              <a:xfrm>
                <a:off x="4819650" y="3962400"/>
                <a:ext cx="2895600" cy="0"/>
              </a:xfrm>
              <a:custGeom>
                <a:avLst/>
                <a:gdLst/>
                <a:ahLst/>
                <a:cxnLst/>
                <a:rect l="l" t="t" r="r" b="b"/>
                <a:pathLst>
                  <a:path w="2895600">
                    <a:moveTo>
                      <a:pt x="0" y="0"/>
                    </a:moveTo>
                    <a:lnTo>
                      <a:pt x="2895600" y="0"/>
                    </a:lnTo>
                  </a:path>
                </a:pathLst>
              </a:custGeom>
              <a:ln w="31750">
                <a:solidFill>
                  <a:srgbClr val="FF6600"/>
                </a:solidFill>
              </a:ln>
            </p:spPr>
            <p:txBody>
              <a:bodyPr wrap="square" lIns="0" tIns="0" rIns="0" bIns="0" rtlCol="0"/>
              <a:lstStyle/>
              <a:p>
                <a:endParaRPr/>
              </a:p>
            </p:txBody>
          </p:sp>
          <p:sp>
            <p:nvSpPr>
              <p:cNvPr id="64" name="object 11"/>
              <p:cNvSpPr txBox="1"/>
              <p:nvPr/>
            </p:nvSpPr>
            <p:spPr>
              <a:xfrm>
                <a:off x="4975352" y="2008378"/>
                <a:ext cx="1102360" cy="443711"/>
              </a:xfrm>
              <a:prstGeom prst="rect">
                <a:avLst/>
              </a:prstGeom>
            </p:spPr>
            <p:txBody>
              <a:bodyPr vert="horz" wrap="square" lIns="0" tIns="12700" rIns="0" bIns="0" rtlCol="0">
                <a:spAutoFit/>
              </a:bodyPr>
              <a:lstStyle/>
              <a:p>
                <a:pPr marL="12700" marR="5080">
                  <a:lnSpc>
                    <a:spcPct val="100000"/>
                  </a:lnSpc>
                  <a:spcBef>
                    <a:spcPts val="100"/>
                  </a:spcBef>
                </a:pPr>
                <a:r>
                  <a:rPr sz="1400" spc="-5" dirty="0">
                    <a:solidFill>
                      <a:srgbClr val="0033CC"/>
                    </a:solidFill>
                    <a:latin typeface="Arial"/>
                    <a:cs typeface="Arial"/>
                  </a:rPr>
                  <a:t>C</a:t>
                </a:r>
                <a:r>
                  <a:rPr sz="1400" spc="-15" dirty="0">
                    <a:solidFill>
                      <a:srgbClr val="0033CC"/>
                    </a:solidFill>
                    <a:latin typeface="Arial"/>
                    <a:cs typeface="Arial"/>
                  </a:rPr>
                  <a:t>o</a:t>
                </a:r>
                <a:r>
                  <a:rPr sz="1400" spc="-5" dirty="0">
                    <a:solidFill>
                      <a:srgbClr val="0033CC"/>
                    </a:solidFill>
                    <a:latin typeface="Arial"/>
                    <a:cs typeface="Arial"/>
                  </a:rPr>
                  <a:t>ns</a:t>
                </a:r>
                <a:r>
                  <a:rPr sz="1400" spc="-15" dirty="0">
                    <a:solidFill>
                      <a:srgbClr val="0033CC"/>
                    </a:solidFill>
                    <a:latin typeface="Arial"/>
                    <a:cs typeface="Arial"/>
                  </a:rPr>
                  <a:t>i</a:t>
                </a:r>
                <a:r>
                  <a:rPr sz="1400" spc="-5" dirty="0">
                    <a:solidFill>
                      <a:srgbClr val="0033CC"/>
                    </a:solidFill>
                    <a:latin typeface="Arial"/>
                    <a:cs typeface="Arial"/>
                  </a:rPr>
                  <a:t>ste</a:t>
                </a:r>
                <a:r>
                  <a:rPr sz="1400" spc="-15" dirty="0">
                    <a:solidFill>
                      <a:srgbClr val="0033CC"/>
                    </a:solidFill>
                    <a:latin typeface="Arial"/>
                    <a:cs typeface="Arial"/>
                  </a:rPr>
                  <a:t>n</a:t>
                </a:r>
                <a:r>
                  <a:rPr sz="1400" dirty="0">
                    <a:solidFill>
                      <a:srgbClr val="0033CC"/>
                    </a:solidFill>
                    <a:latin typeface="Arial"/>
                    <a:cs typeface="Arial"/>
                  </a:rPr>
                  <a:t>t  </a:t>
                </a:r>
                <a:r>
                  <a:rPr sz="1400" spc="-5" dirty="0">
                    <a:solidFill>
                      <a:srgbClr val="0033CC"/>
                    </a:solidFill>
                    <a:latin typeface="Arial"/>
                    <a:cs typeface="Arial"/>
                  </a:rPr>
                  <a:t>Mapping</a:t>
                </a:r>
                <a:endParaRPr sz="1400" dirty="0">
                  <a:latin typeface="Arial"/>
                  <a:cs typeface="Arial"/>
                </a:endParaRPr>
              </a:p>
            </p:txBody>
          </p:sp>
          <p:sp>
            <p:nvSpPr>
              <p:cNvPr id="65" name="object 12"/>
              <p:cNvSpPr txBox="1"/>
              <p:nvPr/>
            </p:nvSpPr>
            <p:spPr>
              <a:xfrm>
                <a:off x="5492877" y="3608908"/>
                <a:ext cx="3190875" cy="1331134"/>
              </a:xfrm>
              <a:prstGeom prst="rect">
                <a:avLst/>
              </a:prstGeom>
            </p:spPr>
            <p:txBody>
              <a:bodyPr vert="horz" wrap="square" lIns="0" tIns="12700" rIns="0" bIns="0" rtlCol="0">
                <a:spAutoFit/>
              </a:bodyPr>
              <a:lstStyle/>
              <a:p>
                <a:pPr marR="81280" algn="r">
                  <a:lnSpc>
                    <a:spcPct val="100000"/>
                  </a:lnSpc>
                  <a:spcBef>
                    <a:spcPts val="100"/>
                  </a:spcBef>
                </a:pPr>
                <a:r>
                  <a:rPr sz="1400" dirty="0">
                    <a:latin typeface="Arial"/>
                    <a:cs typeface="Arial"/>
                  </a:rPr>
                  <a:t>A</a:t>
                </a:r>
                <a:r>
                  <a:rPr sz="1400" spc="-10" dirty="0">
                    <a:latin typeface="Arial"/>
                    <a:cs typeface="Arial"/>
                  </a:rPr>
                  <a:t>b</a:t>
                </a:r>
                <a:r>
                  <a:rPr sz="1400" dirty="0">
                    <a:latin typeface="Arial"/>
                    <a:cs typeface="Arial"/>
                  </a:rPr>
                  <a:t>s</a:t>
                </a:r>
                <a:r>
                  <a:rPr sz="1400" spc="-10" dirty="0">
                    <a:latin typeface="Arial"/>
                    <a:cs typeface="Arial"/>
                  </a:rPr>
                  <a:t>en</a:t>
                </a:r>
                <a:r>
                  <a:rPr sz="1400" dirty="0">
                    <a:latin typeface="Arial"/>
                    <a:cs typeface="Arial"/>
                  </a:rPr>
                  <a:t>t</a:t>
                </a:r>
              </a:p>
              <a:p>
                <a:pPr marR="5080" algn="r">
                  <a:lnSpc>
                    <a:spcPct val="100000"/>
                  </a:lnSpc>
                </a:pPr>
                <a:r>
                  <a:rPr sz="1400" spc="-5" dirty="0" smtClean="0">
                    <a:latin typeface="Arial"/>
                    <a:cs typeface="Arial"/>
                  </a:rPr>
                  <a:t>Pres</a:t>
                </a:r>
                <a:r>
                  <a:rPr sz="1400" spc="-15" dirty="0" smtClean="0">
                    <a:latin typeface="Arial"/>
                    <a:cs typeface="Arial"/>
                  </a:rPr>
                  <a:t>e</a:t>
                </a:r>
                <a:r>
                  <a:rPr sz="1400" dirty="0" smtClean="0">
                    <a:latin typeface="Arial"/>
                    <a:cs typeface="Arial"/>
                  </a:rPr>
                  <a:t>nt</a:t>
                </a:r>
                <a:endParaRPr sz="1400" dirty="0">
                  <a:latin typeface="Arial"/>
                  <a:cs typeface="Arial"/>
                </a:endParaRPr>
              </a:p>
              <a:p>
                <a:pPr>
                  <a:lnSpc>
                    <a:spcPct val="100000"/>
                  </a:lnSpc>
                  <a:spcBef>
                    <a:spcPts val="15"/>
                  </a:spcBef>
                </a:pPr>
                <a:endParaRPr sz="1700" dirty="0">
                  <a:latin typeface="Times New Roman"/>
                  <a:cs typeface="Times New Roman"/>
                </a:endParaRPr>
              </a:p>
              <a:p>
                <a:pPr marL="698500">
                  <a:lnSpc>
                    <a:spcPct val="100000"/>
                  </a:lnSpc>
                </a:pPr>
                <a:endParaRPr sz="1800" dirty="0">
                  <a:latin typeface="Arial"/>
                  <a:cs typeface="Arial"/>
                </a:endParaRPr>
              </a:p>
              <a:p>
                <a:pPr marL="12700">
                  <a:lnSpc>
                    <a:spcPct val="150000"/>
                  </a:lnSpc>
                  <a:spcBef>
                    <a:spcPts val="240"/>
                  </a:spcBef>
                </a:pPr>
                <a:r>
                  <a:rPr sz="1400" spc="-5" dirty="0">
                    <a:latin typeface="Arial"/>
                    <a:cs typeface="Arial"/>
                  </a:rPr>
                  <a:t>Search Set</a:t>
                </a:r>
                <a:r>
                  <a:rPr sz="1400" dirty="0">
                    <a:latin typeface="Arial"/>
                    <a:cs typeface="Arial"/>
                  </a:rPr>
                  <a:t> </a:t>
                </a:r>
                <a:r>
                  <a:rPr sz="1400" spc="-5" dirty="0">
                    <a:latin typeface="Arial"/>
                    <a:cs typeface="Arial"/>
                  </a:rPr>
                  <a:t>Size</a:t>
                </a:r>
                <a:endParaRPr sz="1400" dirty="0">
                  <a:latin typeface="Arial"/>
                  <a:cs typeface="Arial"/>
                </a:endParaRPr>
              </a:p>
            </p:txBody>
          </p:sp>
        </p:grpSp>
      </p:grpSp>
      <p:sp>
        <p:nvSpPr>
          <p:cNvPr id="17" name="Content Placeholder 7"/>
          <p:cNvSpPr txBox="1">
            <a:spLocks/>
          </p:cNvSpPr>
          <p:nvPr/>
        </p:nvSpPr>
        <p:spPr>
          <a:xfrm>
            <a:off x="639342" y="2177413"/>
            <a:ext cx="5359730" cy="3653232"/>
          </a:xfrm>
          <a:prstGeom prst="rect">
            <a:avLst/>
          </a:prstGeom>
        </p:spPr>
        <p:txBody>
          <a:bodyPr/>
          <a:lstStyle>
            <a:lvl1pPr marL="0" indent="0" algn="l" defTabSz="914400" rtl="0" eaLnBrk="1" latinLnBrk="0" hangingPunct="1">
              <a:spcBef>
                <a:spcPts val="1200"/>
              </a:spcBef>
              <a:spcAft>
                <a:spcPts val="1200"/>
              </a:spcAft>
              <a:buFont typeface="Arial" pitchFamily="34" charset="0"/>
              <a:buNone/>
              <a:defRPr sz="1400" kern="1200">
                <a:solidFill>
                  <a:schemeClr val="tx1"/>
                </a:solidFill>
                <a:latin typeface="Arial" panose="020B0604020202020204" pitchFamily="34" charset="0"/>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800" kern="1200">
                <a:solidFill>
                  <a:schemeClr val="tx1"/>
                </a:solidFill>
                <a:latin typeface="+mj-lt"/>
                <a:ea typeface="Open Sans" panose="020B0606030504020204" pitchFamily="34" charset="0"/>
                <a:cs typeface="Arial" panose="020B0604020202020204" pitchFamily="34" charset="0"/>
              </a:defRPr>
            </a:lvl2pPr>
            <a:lvl3pPr marL="9144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b="1" dirty="0" smtClean="0"/>
              <a:t>Visual Search and Automaticity</a:t>
            </a:r>
          </a:p>
          <a:p>
            <a:r>
              <a:rPr lang="en-US" sz="2000" dirty="0"/>
              <a:t>Target memory set</a:t>
            </a:r>
            <a:br>
              <a:rPr lang="en-US" sz="2000" dirty="0"/>
            </a:br>
            <a:r>
              <a:rPr lang="en-US" sz="1600" dirty="0"/>
              <a:t>varied mapping versus consistent mapping</a:t>
            </a:r>
          </a:p>
          <a:p>
            <a:r>
              <a:rPr lang="en-US" sz="2000" dirty="0" smtClean="0"/>
              <a:t>RSVP procedure</a:t>
            </a:r>
          </a:p>
          <a:p>
            <a:r>
              <a:rPr lang="en-US" sz="2000" dirty="0" smtClean="0"/>
              <a:t>Task: Target Present or Target Absent?</a:t>
            </a:r>
          </a:p>
          <a:p>
            <a:r>
              <a:rPr lang="en-US" sz="2000" dirty="0" smtClean="0"/>
              <a:t>Vary </a:t>
            </a:r>
            <a:r>
              <a:rPr lang="en-US" sz="2000" dirty="0"/>
              <a:t>the search set size from 1 to 4 to increase load.</a:t>
            </a:r>
            <a:endParaRPr lang="en-US" sz="2000" dirty="0" smtClean="0"/>
          </a:p>
          <a:p>
            <a:endParaRPr lang="en-US" dirty="0"/>
          </a:p>
        </p:txBody>
      </p:sp>
    </p:spTree>
    <p:extLst>
      <p:ext uri="{BB962C8B-B14F-4D97-AF65-F5344CB8AC3E}">
        <p14:creationId xmlns:p14="http://schemas.microsoft.com/office/powerpoint/2010/main" val="179155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smtClean="0"/>
              <a:t>Study Guide 1</a:t>
            </a:r>
            <a:endParaRPr lang="en-US" dirty="0"/>
          </a:p>
        </p:txBody>
      </p:sp>
      <p:sp>
        <p:nvSpPr>
          <p:cNvPr id="4" name="Content Placeholder 1"/>
          <p:cNvSpPr>
            <a:spLocks noGrp="1"/>
          </p:cNvSpPr>
          <p:nvPr>
            <p:ph sz="quarter" idx="10"/>
          </p:nvPr>
        </p:nvSpPr>
        <p:spPr>
          <a:xfrm>
            <a:off x="304800" y="1137257"/>
            <a:ext cx="11582400" cy="1290765"/>
          </a:xfrm>
        </p:spPr>
        <p:txBody>
          <a:bodyPr/>
          <a:lstStyle/>
          <a:p>
            <a:r>
              <a:rPr lang="en-US" sz="2000" dirty="0" smtClean="0">
                <a:latin typeface="Arial"/>
                <a:cs typeface="Arial"/>
              </a:rPr>
              <a:t>True or False?</a:t>
            </a:r>
            <a:r>
              <a:rPr lang="en-US" sz="2000" dirty="0">
                <a:latin typeface="Arial"/>
                <a:cs typeface="Arial"/>
              </a:rPr>
              <a:t/>
            </a:r>
            <a:br>
              <a:rPr lang="en-US" sz="2000" dirty="0">
                <a:latin typeface="Arial"/>
                <a:cs typeface="Arial"/>
              </a:rPr>
            </a:br>
            <a:r>
              <a:rPr lang="en-US" sz="2000" dirty="0" smtClean="0">
                <a:latin typeface="Arial"/>
                <a:cs typeface="Arial"/>
              </a:rPr>
              <a:t/>
            </a:r>
            <a:br>
              <a:rPr lang="en-US" sz="2000" dirty="0" smtClean="0">
                <a:latin typeface="Arial"/>
                <a:cs typeface="Arial"/>
              </a:rPr>
            </a:br>
            <a:r>
              <a:rPr lang="en-US" sz="2000" dirty="0">
                <a:latin typeface="Arial"/>
                <a:cs typeface="Arial"/>
              </a:rPr>
              <a:t>From the perspective of Schneider and Shiffrin, driving a car is like riding a bicycle.</a:t>
            </a:r>
            <a:endParaRPr lang="en-US" sz="2000" dirty="0">
              <a:latin typeface="Arial"/>
              <a:cs typeface="Arial"/>
            </a:endParaRPr>
          </a:p>
        </p:txBody>
      </p:sp>
      <p:grpSp>
        <p:nvGrpSpPr>
          <p:cNvPr id="16" name="Group 15"/>
          <p:cNvGrpSpPr/>
          <p:nvPr/>
        </p:nvGrpSpPr>
        <p:grpSpPr>
          <a:xfrm>
            <a:off x="596900" y="2613249"/>
            <a:ext cx="1078924" cy="877944"/>
            <a:chOff x="596900" y="2613249"/>
            <a:chExt cx="1078924"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646459"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True</a:t>
              </a:r>
              <a:endParaRPr lang="en-US" sz="2000" dirty="0">
                <a:latin typeface="Arial Hebrew" charset="-79"/>
                <a:ea typeface="Arial Hebrew" charset="-79"/>
                <a:cs typeface="Arial Hebrew" charset="-79"/>
              </a:endParaRP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708592" cy="400110"/>
            </a:xfrm>
            <a:prstGeom prst="rect">
              <a:avLst/>
            </a:prstGeom>
            <a:noFill/>
          </p:spPr>
          <p:txBody>
            <a:bodyPr wrap="none" rtlCol="0">
              <a:spAutoFit/>
            </a:bodyPr>
            <a:lstStyle/>
            <a:p>
              <a:r>
                <a:rPr lang="en-US" sz="2000" dirty="0" smtClean="0">
                  <a:latin typeface="Arial Hebrew" charset="-79"/>
                  <a:ea typeface="Arial Hebrew" charset="-79"/>
                  <a:cs typeface="Arial Hebrew" charset="-79"/>
                </a:rPr>
                <a:t>False</a:t>
              </a:r>
              <a:endParaRPr lang="en-US" sz="2000" dirty="0">
                <a:latin typeface="Arial Hebrew" charset="-79"/>
                <a:ea typeface="Arial Hebrew" charset="-79"/>
                <a:cs typeface="Arial Hebrew" charset="-79"/>
              </a:endParaRPr>
            </a:p>
          </p:txBody>
        </p:sp>
      </p:grpSp>
    </p:spTree>
    <p:extLst>
      <p:ext uri="{BB962C8B-B14F-4D97-AF65-F5344CB8AC3E}">
        <p14:creationId xmlns:p14="http://schemas.microsoft.com/office/powerpoint/2010/main" val="180161392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LAYERLOGOHEIGHT" val="140"/>
  <p:tag name="PLAYERLOGOWIDTH" val="233"/>
  <p:tag name="LMS_PUBLISH" val="No"/>
  <p:tag name="ARTICULATE_TEMPLATE" val="eLearning"/>
  <p:tag name="ARTICULATE_TEMPLATE_GUID" val="a1fdf926-7bdf-43cc-8381-83bd9cb77f11"/>
  <p:tag name="ARTICULATE_LOGO" val="(None selected)"/>
  <p:tag name="ARTICULATE_PRESENTER" val="(None selected)"/>
  <p:tag name="ARTICULATE_PRESENTER_GUID" val="9869030842"/>
  <p:tag name="PRESENTER_PREVIEW_MODE_REFRESH" val="0"/>
  <p:tag name="PRESENTER_PREVIEW_MODE" val="0"/>
  <p:tag name="ARTICULATE_PROJECT_CHECK" val="0"/>
  <p:tag name="ARTICULATE_REFERENCE_COUNT" val="0"/>
  <p:tag name="ARTICULATE_PLAYER_GLOSSARY_XML" val="&lt;?xml version=&quot;1.0&quot; encoding=&quot;utf-16&quot;?&gt;&lt;glossary xmlns:xsi=&quot;http://www.w3.org/2001/XMLSchema-instance&quot; xmlns:xsd=&quot;http://www.w3.org/2001/XMLSchema&quot;&gt;&lt;terms /&gt;&lt;/glossary&gt;"/>
  <p:tag name="TAG_BACKING_FORM_KEY" val="459592-\\vmware-host\shared folders\mediainnovationteam on my mac\_courses\ined\inedpilot\usf_branded_templates\usf-biology\presentation_layouts\biology_template.potx"/>
  <p:tag name="ARTICULATE_PRESENTER_VERSION" val="7"/>
  <p:tag name="ARTICULATE_USED_PAGE_ORIENTATION" val="1"/>
  <p:tag name="ARTICULATE_USED_PAGE_SIZE" val="1"/>
  <p:tag name="ARTICULATE_SLIDE_THUMBNAIL_REFRESH" val="1"/>
  <p:tag name="ARTICULATE_PROJECT_OPEN" val="0"/>
  <p:tag name="ARTICULATE_SLIDE_COUNT" val="3"/>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egi6936_ppt_template">
  <a:themeElements>
    <a:clrScheme name="art_theme_colors">
      <a:dk1>
        <a:srgbClr val="333333"/>
      </a:dk1>
      <a:lt1>
        <a:srgbClr val="F6F6F4"/>
      </a:lt1>
      <a:dk2>
        <a:srgbClr val="493249"/>
      </a:dk2>
      <a:lt2>
        <a:srgbClr val="E3C048"/>
      </a:lt2>
      <a:accent1>
        <a:srgbClr val="856183"/>
      </a:accent1>
      <a:accent2>
        <a:srgbClr val="9CCB3B"/>
      </a:accent2>
      <a:accent3>
        <a:srgbClr val="DBE120"/>
      </a:accent3>
      <a:accent4>
        <a:srgbClr val="529CA9"/>
      </a:accent4>
      <a:accent5>
        <a:srgbClr val="EC704C"/>
      </a:accent5>
      <a:accent6>
        <a:srgbClr val="B5193D"/>
      </a:accent6>
      <a:hlink>
        <a:srgbClr val="0000FF"/>
      </a:hlink>
      <a:folHlink>
        <a:srgbClr val="800080"/>
      </a:folHlink>
    </a:clrScheme>
    <a:fontScheme name="egi6936_fonts">
      <a:majorFont>
        <a:latin typeface="Century Gothic"/>
        <a:ea typeface=""/>
        <a:cs typeface=""/>
      </a:majorFont>
      <a:minorFont>
        <a:latin typeface="Century Gothic"/>
        <a:ea typeface=""/>
        <a:cs typeface=""/>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_Arts_basic" id="{3DB69BE1-1081-40F8-89A3-776E364D9BBD}" vid="{1C3ABEEF-719A-4AD9-BD9C-4302E851DF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arts_opt2_template</Template>
  <TotalTime>195</TotalTime>
  <Words>1193</Words>
  <Application>Microsoft Macintosh PowerPoint</Application>
  <PresentationFormat>Widescreen</PresentationFormat>
  <Paragraphs>148</Paragraphs>
  <Slides>19</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 Hebrew</vt:lpstr>
      <vt:lpstr>Calibri</vt:lpstr>
      <vt:lpstr>Century Gothic</vt:lpstr>
      <vt:lpstr>Open Sans</vt:lpstr>
      <vt:lpstr>Arial</vt:lpstr>
      <vt:lpstr>Times New Roman</vt:lpstr>
      <vt:lpstr>Wingdings</vt:lpstr>
      <vt:lpstr>egi6936_ppt_template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Wei</dc:creator>
  <cp:lastModifiedBy>Ozgur Ozdemir</cp:lastModifiedBy>
  <cp:revision>37</cp:revision>
  <dcterms:created xsi:type="dcterms:W3CDTF">2016-01-21T17:08:20Z</dcterms:created>
  <dcterms:modified xsi:type="dcterms:W3CDTF">2018-03-14T14:30:27Z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e-learning_blank_template</vt:lpwstr>
  </property>
  <property fmtid="{D5CDD505-2E9C-101B-9397-08002B2CF9AE}" pid="4" name="ArticulateProjectVersion">
    <vt:lpwstr>7</vt:lpwstr>
  </property>
  <property fmtid="{D5CDD505-2E9C-101B-9397-08002B2CF9AE}" pid="5" name="ArticulateGUID">
    <vt:lpwstr>B7D8FA9A-88B8-4F5A-9A5D-7E4C1614F0B8</vt:lpwstr>
  </property>
  <property fmtid="{D5CDD505-2E9C-101B-9397-08002B2CF9AE}" pid="6" name="ArticulateProjectFull">
    <vt:lpwstr>\\vmware-host\Shared Folders\mediainnovationteam On My Mac\_courses\InEd\InEdPilot\usf_branded_templates\USF-Biology\presentation_layouts\biology_template.ppta</vt:lpwstr>
  </property>
</Properties>
</file>